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7"/>
  </p:notesMasterIdLst>
  <p:sldIdLst>
    <p:sldId id="3374" r:id="rId2"/>
    <p:sldId id="3350" r:id="rId3"/>
    <p:sldId id="3399" r:id="rId4"/>
    <p:sldId id="3400" r:id="rId5"/>
    <p:sldId id="3386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Peterson" initials="JP" lastIdx="1" clrIdx="0">
    <p:extLst>
      <p:ext uri="{19B8F6BF-5375-455C-9EA6-DF929625EA0E}">
        <p15:presenceInfo xmlns:p15="http://schemas.microsoft.com/office/powerpoint/2012/main" userId="Jim Peter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835"/>
    <a:srgbClr val="F63D93"/>
    <a:srgbClr val="CCF6FF"/>
    <a:srgbClr val="5178B3"/>
    <a:srgbClr val="2CB3EB"/>
    <a:srgbClr val="FC0D1B"/>
    <a:srgbClr val="FA7B87"/>
    <a:srgbClr val="FB4756"/>
    <a:srgbClr val="CA252D"/>
    <a:srgbClr val="FA4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93216" autoAdjust="0"/>
  </p:normalViewPr>
  <p:slideViewPr>
    <p:cSldViewPr snapToGrid="0" snapToObjects="1">
      <p:cViewPr varScale="1">
        <p:scale>
          <a:sx n="40" d="100"/>
          <a:sy n="40" d="100"/>
        </p:scale>
        <p:origin x="566" y="53"/>
      </p:cViewPr>
      <p:guideLst>
        <p:guide pos="958"/>
        <p:guide orient="horz" pos="480"/>
        <p:guide orient="horz" pos="8160"/>
        <p:guide pos="1439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could clarity help in the Client Experience?</a:t>
            </a:r>
          </a:p>
          <a:p>
            <a:r>
              <a:rPr lang="en-US" dirty="0"/>
              <a:t>Who believes that answer?  why</a:t>
            </a:r>
          </a:p>
          <a:p>
            <a:r>
              <a:rPr lang="en-US" dirty="0"/>
              <a:t>Three Key Areas – What, How, Who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85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53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SD like structure, standards like table stakes, procedures like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18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SD like structure, standards like table stakes, procedures like execution</a:t>
            </a:r>
          </a:p>
          <a:p>
            <a:r>
              <a:rPr lang="en-US" dirty="0"/>
              <a:t>Essential duties breaks down how much of each are is expected 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2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easiest thing to do that we talk about today and will make the biggest impact.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8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CFEBCC5F-BA80-E940-9C90-9E4BD9D7FA96}"/>
              </a:ext>
            </a:extLst>
          </p:cNvPr>
          <p:cNvSpPr/>
          <p:nvPr userDrawn="1"/>
        </p:nvSpPr>
        <p:spPr>
          <a:xfrm>
            <a:off x="22220798" y="687865"/>
            <a:ext cx="630716" cy="630716"/>
          </a:xfrm>
          <a:prstGeom prst="ellipse">
            <a:avLst/>
          </a:prstGeom>
          <a:noFill/>
          <a:ln>
            <a:solidFill>
              <a:srgbClr val="1C2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274586" y="722781"/>
            <a:ext cx="603504" cy="603504"/>
          </a:xfrm>
          <a:prstGeom prst="ellipse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fld id="{C2130A1F-96FE-9345-9E91-FD9BE4197128}" type="slidenum">
              <a:rPr lang="en-US" sz="2200" b="0" i="0" spc="0" smtClean="0">
                <a:solidFill>
                  <a:schemeClr val="tx2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2200" b="0" i="0" spc="0" dirty="0">
              <a:solidFill>
                <a:schemeClr val="tx2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Lato Light" panose="020F0502020204030203" pitchFamily="34" charset="0"/>
              </a:rPr>
              <a:t>Driving Clarity</a:t>
            </a:r>
          </a:p>
          <a:p>
            <a:pPr algn="ctr"/>
            <a:endParaRPr lang="en-US" sz="60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sz="4000" dirty="0">
                <a:solidFill>
                  <a:schemeClr val="tx2"/>
                </a:solidFill>
                <a:latin typeface="Lato Light" panose="020F0502020204030203" pitchFamily="34" charset="0"/>
              </a:rPr>
              <a:t>Clear expectations at all levels improve client experience</a:t>
            </a:r>
          </a:p>
          <a:p>
            <a:pPr algn="ctr"/>
            <a:endParaRPr lang="en-US" sz="40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WHAT – HOW - WHO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</p:spTree>
    <p:extLst>
      <p:ext uri="{BB962C8B-B14F-4D97-AF65-F5344CB8AC3E}">
        <p14:creationId xmlns:p14="http://schemas.microsoft.com/office/powerpoint/2010/main" val="174408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47624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F6F20F-15BB-46E1-A0B4-9D3434DB8FA4}"/>
              </a:ext>
            </a:extLst>
          </p:cNvPr>
          <p:cNvSpPr/>
          <p:nvPr/>
        </p:nvSpPr>
        <p:spPr>
          <a:xfrm>
            <a:off x="7866820" y="4822977"/>
            <a:ext cx="8453706" cy="70642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Recurring Products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Recurring Monthly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SaaS Solutions (Normally)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Does not require people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Margins (15%+)</a:t>
            </a:r>
            <a:endParaRPr lang="en-US" sz="7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829080-1662-4A5A-B6BC-C009350B7CA9}"/>
              </a:ext>
            </a:extLst>
          </p:cNvPr>
          <p:cNvSpPr/>
          <p:nvPr/>
        </p:nvSpPr>
        <p:spPr>
          <a:xfrm>
            <a:off x="-19051" y="4822977"/>
            <a:ext cx="7911665" cy="7064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Products</a:t>
            </a:r>
            <a:endParaRPr lang="en-US" sz="72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Hardware / Software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One-Time Sales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Annual Hardware Agreements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Margins (20%+)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F7731-DF96-42F1-A5D4-7EB6D05EDA86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Driving Clarity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DA3D7-B495-4DE3-ACFC-1ABC87A1C894}"/>
              </a:ext>
            </a:extLst>
          </p:cNvPr>
          <p:cNvSpPr txBox="1"/>
          <p:nvPr/>
        </p:nvSpPr>
        <p:spPr>
          <a:xfrm>
            <a:off x="0" y="3684471"/>
            <a:ext cx="24358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</a:rPr>
              <a:t>WHAT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5730F-D0C4-474A-8AD8-46396D095101}"/>
              </a:ext>
            </a:extLst>
          </p:cNvPr>
          <p:cNvSpPr/>
          <p:nvPr/>
        </p:nvSpPr>
        <p:spPr>
          <a:xfrm>
            <a:off x="16308219" y="4844648"/>
            <a:ext cx="8050380" cy="706422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Services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Managed Services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Project / Hourly Services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Requires people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Margins (55%+)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237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47624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F6F20F-15BB-46E1-A0B4-9D3434DB8FA4}"/>
              </a:ext>
            </a:extLst>
          </p:cNvPr>
          <p:cNvSpPr/>
          <p:nvPr/>
        </p:nvSpPr>
        <p:spPr>
          <a:xfrm>
            <a:off x="7866820" y="4822977"/>
            <a:ext cx="8453706" cy="706422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Standards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Minimum Client Requirements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Definition of Services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Required internal actions </a:t>
            </a:r>
            <a:endParaRPr lang="en-US" sz="7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829080-1662-4A5A-B6BC-C009350B7CA9}"/>
              </a:ext>
            </a:extLst>
          </p:cNvPr>
          <p:cNvSpPr/>
          <p:nvPr/>
        </p:nvSpPr>
        <p:spPr>
          <a:xfrm>
            <a:off x="-19051" y="4822977"/>
            <a:ext cx="7911665" cy="70642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Service Delivery</a:t>
            </a:r>
            <a:endParaRPr lang="en-US" sz="72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Support Team Structure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Workflow of tasks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Guarantees to clients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F7731-DF96-42F1-A5D4-7EB6D05EDA86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Driving Clarity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DA3D7-B495-4DE3-ACFC-1ABC87A1C894}"/>
              </a:ext>
            </a:extLst>
          </p:cNvPr>
          <p:cNvSpPr txBox="1"/>
          <p:nvPr/>
        </p:nvSpPr>
        <p:spPr>
          <a:xfrm>
            <a:off x="0" y="3684471"/>
            <a:ext cx="24358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</a:rPr>
              <a:t>HOW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5730F-D0C4-474A-8AD8-46396D095101}"/>
              </a:ext>
            </a:extLst>
          </p:cNvPr>
          <p:cNvSpPr/>
          <p:nvPr/>
        </p:nvSpPr>
        <p:spPr>
          <a:xfrm>
            <a:off x="16308219" y="4844648"/>
            <a:ext cx="8050380" cy="7064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Procedures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Onboarding Process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Project Scoping and Execution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General SOP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36738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47624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F6F20F-15BB-46E1-A0B4-9D3434DB8FA4}"/>
              </a:ext>
            </a:extLst>
          </p:cNvPr>
          <p:cNvSpPr/>
          <p:nvPr/>
        </p:nvSpPr>
        <p:spPr>
          <a:xfrm>
            <a:off x="7866820" y="4822977"/>
            <a:ext cx="8453706" cy="7064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Job Descriptions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Identifies responsibilities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Identifies essential duties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Shows KPI for accountability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829080-1662-4A5A-B6BC-C009350B7CA9}"/>
              </a:ext>
            </a:extLst>
          </p:cNvPr>
          <p:cNvSpPr/>
          <p:nvPr/>
        </p:nvSpPr>
        <p:spPr>
          <a:xfrm>
            <a:off x="-19051" y="4822977"/>
            <a:ext cx="7911665" cy="706422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Role Matrix</a:t>
            </a:r>
            <a:endParaRPr lang="en-US" sz="72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Sets salary ranges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Sets minimum qualifications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Shows path of </a:t>
            </a:r>
            <a:r>
              <a:rPr lang="en-US" sz="4000" dirty="0" err="1"/>
              <a:t>escalcation</a:t>
            </a:r>
            <a:endParaRPr lang="en-US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F7731-DF96-42F1-A5D4-7EB6D05EDA86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Driving Clarity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DA3D7-B495-4DE3-ACFC-1ABC87A1C894}"/>
              </a:ext>
            </a:extLst>
          </p:cNvPr>
          <p:cNvSpPr txBox="1"/>
          <p:nvPr/>
        </p:nvSpPr>
        <p:spPr>
          <a:xfrm>
            <a:off x="0" y="3684471"/>
            <a:ext cx="24358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</a:rPr>
              <a:t>WHO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5730F-D0C4-474A-8AD8-46396D095101}"/>
              </a:ext>
            </a:extLst>
          </p:cNvPr>
          <p:cNvSpPr/>
          <p:nvPr/>
        </p:nvSpPr>
        <p:spPr>
          <a:xfrm>
            <a:off x="16308219" y="4844648"/>
            <a:ext cx="8050380" cy="70642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u="sng" dirty="0"/>
              <a:t>Career Planning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000" u="sng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Supports continuing education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Builds clear promotion process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000" dirty="0"/>
              <a:t>Shows that you care</a:t>
            </a:r>
          </a:p>
        </p:txBody>
      </p:sp>
    </p:spTree>
    <p:extLst>
      <p:ext uri="{BB962C8B-B14F-4D97-AF65-F5344CB8AC3E}">
        <p14:creationId xmlns:p14="http://schemas.microsoft.com/office/powerpoint/2010/main" val="215776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4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Driving Clarity</a:t>
            </a:r>
          </a:p>
          <a:p>
            <a:pPr algn="ctr"/>
            <a:endParaRPr lang="en-US" dirty="0"/>
          </a:p>
        </p:txBody>
      </p:sp>
      <p:sp>
        <p:nvSpPr>
          <p:cNvPr id="2" name="Cross 1">
            <a:extLst>
              <a:ext uri="{FF2B5EF4-FFF2-40B4-BE49-F238E27FC236}">
                <a16:creationId xmlns:a16="http://schemas.microsoft.com/office/drawing/2014/main" id="{8B72250D-2B1B-4F21-A101-68B21A79CB86}"/>
              </a:ext>
            </a:extLst>
          </p:cNvPr>
          <p:cNvSpPr/>
          <p:nvPr/>
        </p:nvSpPr>
        <p:spPr>
          <a:xfrm>
            <a:off x="197224" y="143435"/>
            <a:ext cx="1129552" cy="1147483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C9EAFD-17F6-4123-B946-B32D9408CE24}"/>
              </a:ext>
            </a:extLst>
          </p:cNvPr>
          <p:cNvSpPr txBox="1"/>
          <p:nvPr/>
        </p:nvSpPr>
        <p:spPr>
          <a:xfrm>
            <a:off x="762000" y="5608481"/>
            <a:ext cx="6566354" cy="424731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Attack the What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Document Requirements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Create Service Profiles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Continually Train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Communicate with Clients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D6609C-ADD4-4BD1-AE88-250C887E4A5B}"/>
              </a:ext>
            </a:extLst>
          </p:cNvPr>
          <p:cNvSpPr txBox="1"/>
          <p:nvPr/>
        </p:nvSpPr>
        <p:spPr>
          <a:xfrm>
            <a:off x="8905648" y="5608480"/>
            <a:ext cx="6566354" cy="424731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Attack the How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Document Standards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 vigilant on requirements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Make people responsible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Continually Review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C582E3-28E5-40AE-8EB1-907EF68484A1}"/>
              </a:ext>
            </a:extLst>
          </p:cNvPr>
          <p:cNvSpPr txBox="1"/>
          <p:nvPr/>
        </p:nvSpPr>
        <p:spPr>
          <a:xfrm>
            <a:off x="17049296" y="5616487"/>
            <a:ext cx="6566354" cy="424731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Attach the Who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Create roles matrix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Create job descriptions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Build career plans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Set expectations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Hold people accountable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4A73EC-FD5D-452C-B0B3-26373414EFCB}"/>
              </a:ext>
            </a:extLst>
          </p:cNvPr>
          <p:cNvSpPr txBox="1"/>
          <p:nvPr/>
        </p:nvSpPr>
        <p:spPr>
          <a:xfrm>
            <a:off x="0" y="3861087"/>
            <a:ext cx="24377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6">
                    <a:lumMod val="50000"/>
                  </a:schemeClr>
                </a:solidFill>
              </a:rPr>
              <a:t>So how do you get after it?</a:t>
            </a:r>
          </a:p>
        </p:txBody>
      </p:sp>
    </p:spTree>
    <p:extLst>
      <p:ext uri="{BB962C8B-B14F-4D97-AF65-F5344CB8AC3E}">
        <p14:creationId xmlns:p14="http://schemas.microsoft.com/office/powerpoint/2010/main" val="418838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IGPIA - Theme 15 - Light">
      <a:dk1>
        <a:srgbClr val="B3B3B3"/>
      </a:dk1>
      <a:lt1>
        <a:srgbClr val="FFFFFF"/>
      </a:lt1>
      <a:dk2>
        <a:srgbClr val="1C2835"/>
      </a:dk2>
      <a:lt2>
        <a:srgbClr val="FFFFFF"/>
      </a:lt2>
      <a:accent1>
        <a:srgbClr val="4DADB5"/>
      </a:accent1>
      <a:accent2>
        <a:srgbClr val="3984A3"/>
      </a:accent2>
      <a:accent3>
        <a:srgbClr val="2B526A"/>
      </a:accent3>
      <a:accent4>
        <a:srgbClr val="6C88B7"/>
      </a:accent4>
      <a:accent5>
        <a:srgbClr val="4C5974"/>
      </a:accent5>
      <a:accent6>
        <a:srgbClr val="303942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115850</TotalTime>
  <Words>351</Words>
  <Application>Microsoft Office PowerPoint</Application>
  <PresentationFormat>Custom</PresentationFormat>
  <Paragraphs>115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Lato Light</vt:lpstr>
      <vt:lpstr>Poppins</vt:lpstr>
      <vt:lpstr>Poppins Light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Jim Peterson</dc:creator>
  <cp:keywords/>
  <dc:description/>
  <cp:lastModifiedBy>Jim Peterson</cp:lastModifiedBy>
  <cp:revision>15438</cp:revision>
  <dcterms:created xsi:type="dcterms:W3CDTF">2014-11-12T21:47:38Z</dcterms:created>
  <dcterms:modified xsi:type="dcterms:W3CDTF">2021-05-20T13:51:53Z</dcterms:modified>
  <cp:category/>
</cp:coreProperties>
</file>