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15"/>
  </p:notesMasterIdLst>
  <p:sldIdLst>
    <p:sldId id="3356" r:id="rId2"/>
    <p:sldId id="3368" r:id="rId3"/>
    <p:sldId id="3396" r:id="rId4"/>
    <p:sldId id="3397" r:id="rId5"/>
    <p:sldId id="3371" r:id="rId6"/>
    <p:sldId id="3393" r:id="rId7"/>
    <p:sldId id="3391" r:id="rId8"/>
    <p:sldId id="3392" r:id="rId9"/>
    <p:sldId id="3395" r:id="rId10"/>
    <p:sldId id="3387" r:id="rId11"/>
    <p:sldId id="3389" r:id="rId12"/>
    <p:sldId id="3394" r:id="rId13"/>
    <p:sldId id="3390" r:id="rId14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958" userDrawn="1">
          <p15:clr>
            <a:srgbClr val="A4A3A4"/>
          </p15:clr>
        </p15:guide>
        <p15:guide id="53" orient="horz" pos="480" userDrawn="1">
          <p15:clr>
            <a:srgbClr val="A4A3A4"/>
          </p15:clr>
        </p15:guide>
        <p15:guide id="54" orient="horz" pos="8160" userDrawn="1">
          <p15:clr>
            <a:srgbClr val="A4A3A4"/>
          </p15:clr>
        </p15:guide>
        <p15:guide id="55" pos="1439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Peterson" initials="JP" lastIdx="1" clrIdx="0">
    <p:extLst>
      <p:ext uri="{19B8F6BF-5375-455C-9EA6-DF929625EA0E}">
        <p15:presenceInfo xmlns:p15="http://schemas.microsoft.com/office/powerpoint/2012/main" userId="Jim Peter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2835"/>
    <a:srgbClr val="F63D93"/>
    <a:srgbClr val="CCF6FF"/>
    <a:srgbClr val="5178B3"/>
    <a:srgbClr val="2CB3EB"/>
    <a:srgbClr val="FC0D1B"/>
    <a:srgbClr val="FA7B87"/>
    <a:srgbClr val="FB4756"/>
    <a:srgbClr val="CA252D"/>
    <a:srgbClr val="FA40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97" autoAdjust="0"/>
    <p:restoredTop sz="93216" autoAdjust="0"/>
  </p:normalViewPr>
  <p:slideViewPr>
    <p:cSldViewPr snapToGrid="0" snapToObjects="1">
      <p:cViewPr varScale="1">
        <p:scale>
          <a:sx n="40" d="100"/>
          <a:sy n="40" d="100"/>
        </p:scale>
        <p:origin x="566" y="53"/>
      </p:cViewPr>
      <p:guideLst>
        <p:guide pos="958"/>
        <p:guide orient="horz" pos="480"/>
        <p:guide orient="horz" pos="8160"/>
        <p:guide pos="1439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9T12:22:23.896" idx="1">
    <p:pos x="15356" y="2193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5/20/2021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502020204030203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Lato Light" panose="020F0502020204030203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Focused on Client Experience today and we are going to start off with some benchmarks</a:t>
            </a:r>
          </a:p>
          <a:p>
            <a:r>
              <a:rPr lang="en-US" dirty="0"/>
              <a:t>Thank you for filling it out, people who didn’t you know who you are…..Garrett, Josh, Dan</a:t>
            </a:r>
          </a:p>
          <a:p>
            <a:r>
              <a:rPr lang="en-US" dirty="0"/>
              <a:t>Quick Question around the room – What do you love about your company?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776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the team for common challenges to a great Client Experience</a:t>
            </a:r>
          </a:p>
          <a:p>
            <a:r>
              <a:rPr lang="en-US" dirty="0"/>
              <a:t>Finding your big dials will revolve around finding your challenges.  You know what they 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61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Know, if you don’t’ have this, it’s a big dial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417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 a few people what their big dials would be?  Hard or easy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145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 Contribution – nothing crazy here, just something to see</a:t>
            </a:r>
          </a:p>
          <a:p>
            <a:r>
              <a:rPr lang="en-US" dirty="0"/>
              <a:t>Rev per employee – 1</a:t>
            </a:r>
            <a:r>
              <a:rPr lang="en-US" baseline="30000" dirty="0"/>
              <a:t>st</a:t>
            </a:r>
            <a:r>
              <a:rPr lang="en-US" dirty="0"/>
              <a:t>, if you use an outsourced helpdesk half this number</a:t>
            </a:r>
          </a:p>
          <a:p>
            <a:r>
              <a:rPr lang="en-US" dirty="0"/>
              <a:t>SS:SR 33% so how much SERVICE (this is everything) revenue for a 50k person?</a:t>
            </a:r>
          </a:p>
          <a:p>
            <a:r>
              <a:rPr lang="en-US" dirty="0"/>
              <a:t>Lowest HR: 80/90/100…come on</a:t>
            </a:r>
          </a:p>
          <a:p>
            <a:r>
              <a:rPr lang="en-US" dirty="0"/>
              <a:t>2020 vs 2021 a lot of ballers in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2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want to hear 1.5 bullshit…. Or my region.  </a:t>
            </a:r>
          </a:p>
          <a:p>
            <a:r>
              <a:rPr lang="en-US" dirty="0"/>
              <a:t>For those that give a bonus….</a:t>
            </a:r>
          </a:p>
          <a:p>
            <a:r>
              <a:rPr lang="en-US" dirty="0"/>
              <a:t>Service Manager – 3 Responsibilities….not </a:t>
            </a:r>
            <a:r>
              <a:rPr lang="en-US" dirty="0" err="1"/>
              <a:t>gonna</a:t>
            </a:r>
            <a:r>
              <a:rPr lang="en-US" dirty="0"/>
              <a:t> get that for 75k</a:t>
            </a:r>
          </a:p>
          <a:p>
            <a:r>
              <a:rPr lang="en-US" dirty="0"/>
              <a:t>Hunter Average Comp = 100k @ .5 Commission = 1mil</a:t>
            </a:r>
          </a:p>
          <a:p>
            <a:r>
              <a:rPr lang="en-US" dirty="0"/>
              <a:t>Farmer Avg Comp = 90k @ .25 Commission = 1mil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8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that – “What do you love about your company?”  Is that reflected here?</a:t>
            </a:r>
          </a:p>
          <a:p>
            <a:r>
              <a:rPr lang="en-US" dirty="0"/>
              <a:t>Meeting your MSP goals, 2.89 sucks and I hope we find the problem in Big Dials</a:t>
            </a:r>
          </a:p>
          <a:p>
            <a:r>
              <a:rPr lang="en-US" dirty="0"/>
              <a:t>CSAT – 4.5 is the floor</a:t>
            </a:r>
          </a:p>
          <a:p>
            <a:pPr marL="0" marR="0" lvl="0" indent="0" algn="l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TSAT - 4.5 is the floor</a:t>
            </a:r>
          </a:p>
          <a:p>
            <a:r>
              <a:rPr lang="en-US" b="1" dirty="0"/>
              <a:t>Around the room </a:t>
            </a:r>
            <a:r>
              <a:rPr lang="en-US" dirty="0"/>
              <a:t>– higher / lower than Core business?</a:t>
            </a:r>
          </a:p>
          <a:p>
            <a:r>
              <a:rPr lang="en-US" dirty="0"/>
              <a:t>Team Sat – Culture Alignment – higher / lower conversation</a:t>
            </a:r>
          </a:p>
          <a:p>
            <a:r>
              <a:rPr lang="en-US" dirty="0"/>
              <a:t>Financial Data needs to be a 5 to Gross Profit.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261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2400" b="1" dirty="0">
                <a:solidFill>
                  <a:schemeClr val="tx2"/>
                </a:solidFill>
                <a:latin typeface="Lato Light" panose="020F0502020204030203" pitchFamily="34" charset="0"/>
              </a:rPr>
              <a:t>Your market is not special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Lato Light" panose="020F0502020204030203" pitchFamily="34" charset="0"/>
              </a:rPr>
              <a:t>Your team is not unique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Lato Light" panose="020F0502020204030203" pitchFamily="34" charset="0"/>
              </a:rPr>
              <a:t>Your MSP should not be average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Lato Light" panose="020F0502020204030203" pitchFamily="34" charset="0"/>
              </a:rPr>
              <a:t>I hope you saw something you didn’t like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Lato Light" panose="020F0502020204030203" pitchFamily="34" charset="0"/>
              </a:rPr>
              <a:t>I don’t think anyone in this room got here being afraid to make a change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708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 minute I will be asking for some examples of great CE so get ready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3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Real quick intro to Big Dials / Little Dials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461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Pick on a few to give a great experience story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03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They pay us to be there</a:t>
            </a:r>
          </a:p>
          <a:p>
            <a:r>
              <a:rPr lang="en-US" dirty="0"/>
              <a:t>We apply the right resource</a:t>
            </a:r>
          </a:p>
          <a:p>
            <a:r>
              <a:rPr lang="en-US" dirty="0"/>
              <a:t>People are cool</a:t>
            </a:r>
          </a:p>
          <a:p>
            <a:r>
              <a:rPr lang="en-US" dirty="0"/>
              <a:t>We complete the work</a:t>
            </a:r>
          </a:p>
          <a:p>
            <a:r>
              <a:rPr lang="en-US" dirty="0"/>
              <a:t>We follow up, not every single time, just when we know we need to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333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8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CFEBCC5F-BA80-E940-9C90-9E4BD9D7FA96}"/>
              </a:ext>
            </a:extLst>
          </p:cNvPr>
          <p:cNvSpPr/>
          <p:nvPr userDrawn="1"/>
        </p:nvSpPr>
        <p:spPr>
          <a:xfrm>
            <a:off x="22220798" y="687865"/>
            <a:ext cx="630716" cy="630716"/>
          </a:xfrm>
          <a:prstGeom prst="ellipse">
            <a:avLst/>
          </a:prstGeom>
          <a:noFill/>
          <a:ln>
            <a:solidFill>
              <a:srgbClr val="1C28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AFA0A0-434E-E340-A675-5E45B45DDFED}"/>
              </a:ext>
            </a:extLst>
          </p:cNvPr>
          <p:cNvSpPr txBox="1"/>
          <p:nvPr userDrawn="1"/>
        </p:nvSpPr>
        <p:spPr>
          <a:xfrm>
            <a:off x="22274586" y="722781"/>
            <a:ext cx="603504" cy="603504"/>
          </a:xfrm>
          <a:prstGeom prst="ellipse">
            <a:avLst/>
          </a:prstGeom>
          <a:noFill/>
          <a:ln>
            <a:noFill/>
          </a:ln>
        </p:spPr>
        <p:txBody>
          <a:bodyPr wrap="square" lIns="0" tIns="0" rIns="0" bIns="0" rtlCol="0" anchor="ctr">
            <a:noAutofit/>
          </a:bodyPr>
          <a:lstStyle/>
          <a:p>
            <a:pPr algn="ctr"/>
            <a:fld id="{C2130A1F-96FE-9345-9E91-FD9BE4197128}" type="slidenum">
              <a:rPr lang="en-US" sz="2200" b="0" i="0" spc="0" smtClean="0">
                <a:solidFill>
                  <a:schemeClr val="tx2"/>
                </a:solidFill>
                <a:latin typeface="Poppins Medium" pitchFamily="2" charset="77"/>
                <a:cs typeface="Poppins Medium" pitchFamily="2" charset="77"/>
              </a:rPr>
              <a:pPr algn="ctr"/>
              <a:t>‹#›</a:t>
            </a:fld>
            <a:endParaRPr lang="en-US" sz="2200" b="0" i="0" spc="0" dirty="0">
              <a:solidFill>
                <a:schemeClr val="tx2"/>
              </a:solidFill>
              <a:latin typeface="Poppins Medium" pitchFamily="2" charset="77"/>
              <a:cs typeface="Poppins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b="1" i="0" kern="1200">
          <a:solidFill>
            <a:schemeClr val="tx2"/>
          </a:solidFill>
          <a:latin typeface="Poppins" pitchFamily="2" charset="77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b="0" i="0" kern="1200">
          <a:solidFill>
            <a:schemeClr val="tx1"/>
          </a:solidFill>
          <a:latin typeface="Lato Light" panose="020F0502020204030203" pitchFamily="34" charset="0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54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54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54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3DE91-AC1B-4D64-902F-E18EFABE15A0}"/>
              </a:ext>
            </a:extLst>
          </p:cNvPr>
          <p:cNvSpPr txBox="1"/>
          <p:nvPr/>
        </p:nvSpPr>
        <p:spPr>
          <a:xfrm>
            <a:off x="0" y="4860759"/>
            <a:ext cx="2437765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72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sz="7200" b="1" dirty="0">
                <a:solidFill>
                  <a:schemeClr val="tx2"/>
                </a:solidFill>
                <a:latin typeface="Lato Light" panose="020F0502020204030203" pitchFamily="34" charset="0"/>
              </a:rPr>
              <a:t>The MTA Landscape</a:t>
            </a:r>
          </a:p>
          <a:p>
            <a:pPr algn="ctr"/>
            <a:endParaRPr lang="en-US" sz="54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sz="4400" dirty="0">
                <a:solidFill>
                  <a:schemeClr val="tx2"/>
                </a:solidFill>
                <a:latin typeface="Lato Light" panose="020F0502020204030203" pitchFamily="34" charset="0"/>
              </a:rPr>
              <a:t>Results from the Survey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486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48495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Big Dials</a:t>
            </a:r>
          </a:p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B071E8-47E2-448B-9429-EC4042C31288}"/>
              </a:ext>
            </a:extLst>
          </p:cNvPr>
          <p:cNvSpPr txBox="1"/>
          <p:nvPr/>
        </p:nvSpPr>
        <p:spPr>
          <a:xfrm>
            <a:off x="376517" y="4023003"/>
            <a:ext cx="1380564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tx2"/>
                </a:solidFill>
                <a:latin typeface="Lato Light" panose="020F0502020204030203" pitchFamily="34" charset="0"/>
              </a:rPr>
              <a:t>What are some common challenges?</a:t>
            </a:r>
            <a:endParaRPr lang="en-US" sz="40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D28E498-0DCC-42FE-BE3F-AE593B960D33}"/>
              </a:ext>
            </a:extLst>
          </p:cNvPr>
          <p:cNvSpPr txBox="1"/>
          <p:nvPr/>
        </p:nvSpPr>
        <p:spPr>
          <a:xfrm>
            <a:off x="2970198" y="5725872"/>
            <a:ext cx="47794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2835"/>
                </a:solidFill>
              </a:rPr>
              <a:t>Delays in response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95D393-125C-43A5-ACC9-6DE6D4C4B7B8}"/>
              </a:ext>
            </a:extLst>
          </p:cNvPr>
          <p:cNvSpPr txBox="1"/>
          <p:nvPr/>
        </p:nvSpPr>
        <p:spPr>
          <a:xfrm>
            <a:off x="2970199" y="6854332"/>
            <a:ext cx="4087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2835"/>
                </a:solidFill>
              </a:rPr>
              <a:t>Delays in delivery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A8977E9-F75A-43F9-9060-BFC8B67A4D19}"/>
              </a:ext>
            </a:extLst>
          </p:cNvPr>
          <p:cNvSpPr txBox="1"/>
          <p:nvPr/>
        </p:nvSpPr>
        <p:spPr>
          <a:xfrm>
            <a:off x="2970199" y="7904905"/>
            <a:ext cx="4087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2835"/>
                </a:solidFill>
              </a:rPr>
              <a:t>Broken promises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9A64547-4F02-4348-803F-7CEE33D55893}"/>
              </a:ext>
            </a:extLst>
          </p:cNvPr>
          <p:cNvSpPr txBox="1"/>
          <p:nvPr/>
        </p:nvSpPr>
        <p:spPr>
          <a:xfrm>
            <a:off x="2970199" y="10299693"/>
            <a:ext cx="4087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2835"/>
                </a:solidFill>
              </a:rPr>
              <a:t>Not being polite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8F9E03-BBC0-4D15-BBE5-60C4FB956384}"/>
              </a:ext>
            </a:extLst>
          </p:cNvPr>
          <p:cNvSpPr txBox="1"/>
          <p:nvPr/>
        </p:nvSpPr>
        <p:spPr>
          <a:xfrm>
            <a:off x="2970199" y="9092994"/>
            <a:ext cx="40879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2835"/>
                </a:solidFill>
              </a:rPr>
              <a:t>Not caring</a:t>
            </a:r>
          </a:p>
        </p:txBody>
      </p:sp>
      <p:pic>
        <p:nvPicPr>
          <p:cNvPr id="8" name="Picture 7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A6960A1D-AD2D-40C5-8B40-F4D24E9A7A6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0588" y="7634248"/>
            <a:ext cx="9647062" cy="4253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16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Big Dials</a:t>
            </a:r>
          </a:p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D88BD1-7681-48F0-B064-53004EDBB7CD}"/>
              </a:ext>
            </a:extLst>
          </p:cNvPr>
          <p:cNvSpPr txBox="1"/>
          <p:nvPr/>
        </p:nvSpPr>
        <p:spPr>
          <a:xfrm>
            <a:off x="3770966" y="4023330"/>
            <a:ext cx="168357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tx2"/>
                </a:solidFill>
                <a:latin typeface="Lato Light" panose="020F0502020204030203" pitchFamily="34" charset="0"/>
              </a:rPr>
              <a:t>#1 Biggest Fault for a great Client Experience</a:t>
            </a:r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sz="4800" b="1" dirty="0">
                <a:solidFill>
                  <a:schemeClr val="tx2"/>
                </a:solidFill>
                <a:latin typeface="Lato Light" panose="020F0502020204030203" pitchFamily="34" charset="0"/>
              </a:rPr>
              <a:t>Everything leads back to Communication</a:t>
            </a:r>
            <a:endParaRPr lang="en-US" sz="4800" b="1" dirty="0"/>
          </a:p>
        </p:txBody>
      </p:sp>
      <p:pic>
        <p:nvPicPr>
          <p:cNvPr id="8" name="Picture 7" descr="Graphical user interface&#10;&#10;Description automatically generated">
            <a:extLst>
              <a:ext uri="{FF2B5EF4-FFF2-40B4-BE49-F238E27FC236}">
                <a16:creationId xmlns:a16="http://schemas.microsoft.com/office/drawing/2014/main" id="{A8F0DB1C-BC83-4876-8BF1-9C6F3B355691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2732" y="6968671"/>
            <a:ext cx="8803035" cy="4951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Big Dials</a:t>
            </a:r>
          </a:p>
          <a:p>
            <a:pPr algn="ctr"/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3EC8B53-1110-44AB-9DA5-94517D7AF397}"/>
              </a:ext>
            </a:extLst>
          </p:cNvPr>
          <p:cNvCxnSpPr/>
          <p:nvPr/>
        </p:nvCxnSpPr>
        <p:spPr>
          <a:xfrm>
            <a:off x="3987800" y="6565601"/>
            <a:ext cx="16402050" cy="0"/>
          </a:xfrm>
          <a:prstGeom prst="line">
            <a:avLst/>
          </a:prstGeom>
          <a:ln w="38100">
            <a:gradFill>
              <a:gsLst>
                <a:gs pos="25000">
                  <a:schemeClr val="accent2"/>
                </a:gs>
                <a:gs pos="0">
                  <a:schemeClr val="accent1"/>
                </a:gs>
                <a:gs pos="50000">
                  <a:schemeClr val="accent3"/>
                </a:gs>
                <a:gs pos="75000">
                  <a:schemeClr val="accent4"/>
                </a:gs>
                <a:gs pos="100000">
                  <a:schemeClr val="accent5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Hexagon 21">
            <a:extLst>
              <a:ext uri="{FF2B5EF4-FFF2-40B4-BE49-F238E27FC236}">
                <a16:creationId xmlns:a16="http://schemas.microsoft.com/office/drawing/2014/main" id="{042A248F-52F0-4494-9712-6BA1033EEAA8}"/>
              </a:ext>
            </a:extLst>
          </p:cNvPr>
          <p:cNvSpPr/>
          <p:nvPr/>
        </p:nvSpPr>
        <p:spPr>
          <a:xfrm rot="5400000">
            <a:off x="2986024" y="5702002"/>
            <a:ext cx="2003552" cy="1727200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1C63B2BC-D7AA-429A-8740-79403231D5E9}"/>
              </a:ext>
            </a:extLst>
          </p:cNvPr>
          <p:cNvSpPr/>
          <p:nvPr/>
        </p:nvSpPr>
        <p:spPr>
          <a:xfrm rot="5400000">
            <a:off x="11187048" y="5702002"/>
            <a:ext cx="2003552" cy="1727200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id="{F0EB2D2B-2930-47BA-BB04-048F555AB327}"/>
              </a:ext>
            </a:extLst>
          </p:cNvPr>
          <p:cNvSpPr/>
          <p:nvPr/>
        </p:nvSpPr>
        <p:spPr>
          <a:xfrm rot="5400000">
            <a:off x="7086536" y="5702002"/>
            <a:ext cx="2003552" cy="1727200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6" name="Hexagon 25">
            <a:extLst>
              <a:ext uri="{FF2B5EF4-FFF2-40B4-BE49-F238E27FC236}">
                <a16:creationId xmlns:a16="http://schemas.microsoft.com/office/drawing/2014/main" id="{65CC8C6D-2A5B-47BA-984A-919558434F8B}"/>
              </a:ext>
            </a:extLst>
          </p:cNvPr>
          <p:cNvSpPr/>
          <p:nvPr/>
        </p:nvSpPr>
        <p:spPr>
          <a:xfrm rot="5400000">
            <a:off x="19388074" y="5702002"/>
            <a:ext cx="2003552" cy="1727200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7" name="Hexagon 26">
            <a:extLst>
              <a:ext uri="{FF2B5EF4-FFF2-40B4-BE49-F238E27FC236}">
                <a16:creationId xmlns:a16="http://schemas.microsoft.com/office/drawing/2014/main" id="{F5F26163-B5CA-4A20-9C14-7234256C7798}"/>
              </a:ext>
            </a:extLst>
          </p:cNvPr>
          <p:cNvSpPr/>
          <p:nvPr/>
        </p:nvSpPr>
        <p:spPr>
          <a:xfrm rot="5400000">
            <a:off x="15287562" y="5702002"/>
            <a:ext cx="2003552" cy="1727200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C55AF3-8908-470F-97E6-A2D655F948D3}"/>
              </a:ext>
            </a:extLst>
          </p:cNvPr>
          <p:cNvSpPr txBox="1"/>
          <p:nvPr/>
        </p:nvSpPr>
        <p:spPr>
          <a:xfrm>
            <a:off x="3751197" y="6057770"/>
            <a:ext cx="473206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C6281AA-0DF3-4780-88D4-AA0B59E1B445}"/>
              </a:ext>
            </a:extLst>
          </p:cNvPr>
          <p:cNvSpPr txBox="1"/>
          <p:nvPr/>
        </p:nvSpPr>
        <p:spPr>
          <a:xfrm>
            <a:off x="7776368" y="6057770"/>
            <a:ext cx="623889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97B4DE-5040-4807-9D98-A342D8633A86}"/>
              </a:ext>
            </a:extLst>
          </p:cNvPr>
          <p:cNvSpPr txBox="1"/>
          <p:nvPr/>
        </p:nvSpPr>
        <p:spPr>
          <a:xfrm>
            <a:off x="11864056" y="6057770"/>
            <a:ext cx="64953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919700-C201-4BFE-B4E6-FDF26CA83CFA}"/>
              </a:ext>
            </a:extLst>
          </p:cNvPr>
          <p:cNvSpPr txBox="1"/>
          <p:nvPr/>
        </p:nvSpPr>
        <p:spPr>
          <a:xfrm>
            <a:off x="15936517" y="6057770"/>
            <a:ext cx="70564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56FEB72-CC18-47C1-8BB2-7EF670E8845A}"/>
              </a:ext>
            </a:extLst>
          </p:cNvPr>
          <p:cNvSpPr txBox="1"/>
          <p:nvPr/>
        </p:nvSpPr>
        <p:spPr>
          <a:xfrm>
            <a:off x="20047448" y="6057770"/>
            <a:ext cx="684804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5</a:t>
            </a:r>
          </a:p>
        </p:txBody>
      </p:sp>
      <p:sp>
        <p:nvSpPr>
          <p:cNvPr id="33" name="Diamond 32">
            <a:extLst>
              <a:ext uri="{FF2B5EF4-FFF2-40B4-BE49-F238E27FC236}">
                <a16:creationId xmlns:a16="http://schemas.microsoft.com/office/drawing/2014/main" id="{130C1E13-E060-4721-974A-F6416F76D79D}"/>
              </a:ext>
            </a:extLst>
          </p:cNvPr>
          <p:cNvSpPr/>
          <p:nvPr/>
        </p:nvSpPr>
        <p:spPr>
          <a:xfrm>
            <a:off x="2477321" y="8296003"/>
            <a:ext cx="314794" cy="314794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318645D-E731-496B-8FB2-1BA7523B3E3F}"/>
              </a:ext>
            </a:extLst>
          </p:cNvPr>
          <p:cNvSpPr txBox="1"/>
          <p:nvPr/>
        </p:nvSpPr>
        <p:spPr>
          <a:xfrm>
            <a:off x="3028692" y="8206153"/>
            <a:ext cx="2469582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Consider Service Delivery Change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6D0C31E-1E2B-4F8B-B30A-11D5A30482B0}"/>
              </a:ext>
            </a:extLst>
          </p:cNvPr>
          <p:cNvSpPr txBox="1"/>
          <p:nvPr/>
        </p:nvSpPr>
        <p:spPr>
          <a:xfrm>
            <a:off x="2695338" y="4586880"/>
            <a:ext cx="25849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Fast Response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50870A1-C0A4-47C3-9028-ADAEF9477F38}"/>
              </a:ext>
            </a:extLst>
          </p:cNvPr>
          <p:cNvSpPr txBox="1"/>
          <p:nvPr/>
        </p:nvSpPr>
        <p:spPr>
          <a:xfrm>
            <a:off x="6576431" y="4586880"/>
            <a:ext cx="302377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Correct Aptitude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388E528-99E3-4A6C-A233-9E0C47EECDB6}"/>
              </a:ext>
            </a:extLst>
          </p:cNvPr>
          <p:cNvSpPr txBox="1"/>
          <p:nvPr/>
        </p:nvSpPr>
        <p:spPr>
          <a:xfrm>
            <a:off x="10621129" y="4586880"/>
            <a:ext cx="31354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Pleasant Attitude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1141121-3F86-4B93-A85B-16B208CB459F}"/>
              </a:ext>
            </a:extLst>
          </p:cNvPr>
          <p:cNvSpPr txBox="1"/>
          <p:nvPr/>
        </p:nvSpPr>
        <p:spPr>
          <a:xfrm>
            <a:off x="14782970" y="4586880"/>
            <a:ext cx="301274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Provides Closure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7064293-FF58-452D-8876-B201AC47D02E}"/>
              </a:ext>
            </a:extLst>
          </p:cNvPr>
          <p:cNvSpPr txBox="1"/>
          <p:nvPr/>
        </p:nvSpPr>
        <p:spPr>
          <a:xfrm>
            <a:off x="19359991" y="4586880"/>
            <a:ext cx="205973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Follows Up</a:t>
            </a:r>
          </a:p>
        </p:txBody>
      </p:sp>
      <p:sp>
        <p:nvSpPr>
          <p:cNvPr id="40" name="Diamond 39">
            <a:extLst>
              <a:ext uri="{FF2B5EF4-FFF2-40B4-BE49-F238E27FC236}">
                <a16:creationId xmlns:a16="http://schemas.microsoft.com/office/drawing/2014/main" id="{B86BB1FD-DB59-4114-B2D1-563281D9EBAB}"/>
              </a:ext>
            </a:extLst>
          </p:cNvPr>
          <p:cNvSpPr/>
          <p:nvPr/>
        </p:nvSpPr>
        <p:spPr>
          <a:xfrm>
            <a:off x="18879373" y="8296003"/>
            <a:ext cx="314794" cy="314794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9ABE879-3A42-4C36-8C9A-888E6A7E8955}"/>
              </a:ext>
            </a:extLst>
          </p:cNvPr>
          <p:cNvSpPr txBox="1"/>
          <p:nvPr/>
        </p:nvSpPr>
        <p:spPr>
          <a:xfrm>
            <a:off x="19430743" y="8206153"/>
            <a:ext cx="2469581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Update Survey Process</a:t>
            </a:r>
          </a:p>
        </p:txBody>
      </p:sp>
      <p:sp>
        <p:nvSpPr>
          <p:cNvPr id="42" name="Diamond 41">
            <a:extLst>
              <a:ext uri="{FF2B5EF4-FFF2-40B4-BE49-F238E27FC236}">
                <a16:creationId xmlns:a16="http://schemas.microsoft.com/office/drawing/2014/main" id="{BA7AA7F2-07C6-4E0E-8452-32860E9AF7F2}"/>
              </a:ext>
            </a:extLst>
          </p:cNvPr>
          <p:cNvSpPr/>
          <p:nvPr/>
        </p:nvSpPr>
        <p:spPr>
          <a:xfrm>
            <a:off x="18879373" y="9301471"/>
            <a:ext cx="314794" cy="314794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C4739B7-AC79-48C5-AB48-447C573D2C62}"/>
              </a:ext>
            </a:extLst>
          </p:cNvPr>
          <p:cNvSpPr txBox="1"/>
          <p:nvPr/>
        </p:nvSpPr>
        <p:spPr>
          <a:xfrm>
            <a:off x="19430744" y="9211621"/>
            <a:ext cx="2469580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Consider % of direct follow up</a:t>
            </a:r>
          </a:p>
        </p:txBody>
      </p:sp>
      <p:sp>
        <p:nvSpPr>
          <p:cNvPr id="44" name="Diamond 43">
            <a:extLst>
              <a:ext uri="{FF2B5EF4-FFF2-40B4-BE49-F238E27FC236}">
                <a16:creationId xmlns:a16="http://schemas.microsoft.com/office/drawing/2014/main" id="{27926B3B-9767-4DDC-9626-13DCA87178B9}"/>
              </a:ext>
            </a:extLst>
          </p:cNvPr>
          <p:cNvSpPr/>
          <p:nvPr/>
        </p:nvSpPr>
        <p:spPr>
          <a:xfrm>
            <a:off x="6577835" y="8296003"/>
            <a:ext cx="314794" cy="314794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C5ABA62-AA32-4F9E-BED2-C4C23F046250}"/>
              </a:ext>
            </a:extLst>
          </p:cNvPr>
          <p:cNvSpPr txBox="1"/>
          <p:nvPr/>
        </p:nvSpPr>
        <p:spPr>
          <a:xfrm>
            <a:off x="7129206" y="8206153"/>
            <a:ext cx="2469583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Review Dispatch Process</a:t>
            </a:r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8B77D9CA-2BB1-4EDA-A364-170B5B9B2B41}"/>
              </a:ext>
            </a:extLst>
          </p:cNvPr>
          <p:cNvSpPr/>
          <p:nvPr/>
        </p:nvSpPr>
        <p:spPr>
          <a:xfrm>
            <a:off x="6577835" y="9301471"/>
            <a:ext cx="314794" cy="314794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C122ABE-561F-4972-AC5A-347FF75B6666}"/>
              </a:ext>
            </a:extLst>
          </p:cNvPr>
          <p:cNvSpPr txBox="1"/>
          <p:nvPr/>
        </p:nvSpPr>
        <p:spPr>
          <a:xfrm>
            <a:off x="7129206" y="9211621"/>
            <a:ext cx="2469583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Update Education</a:t>
            </a:r>
          </a:p>
        </p:txBody>
      </p:sp>
      <p:sp>
        <p:nvSpPr>
          <p:cNvPr id="48" name="Diamond 47">
            <a:extLst>
              <a:ext uri="{FF2B5EF4-FFF2-40B4-BE49-F238E27FC236}">
                <a16:creationId xmlns:a16="http://schemas.microsoft.com/office/drawing/2014/main" id="{E01951BC-44C5-41E6-917E-C6D2467D389B}"/>
              </a:ext>
            </a:extLst>
          </p:cNvPr>
          <p:cNvSpPr/>
          <p:nvPr/>
        </p:nvSpPr>
        <p:spPr>
          <a:xfrm>
            <a:off x="6577835" y="10352671"/>
            <a:ext cx="314794" cy="314794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55A38DF-DF88-4222-8FD1-4370FB708536}"/>
              </a:ext>
            </a:extLst>
          </p:cNvPr>
          <p:cNvSpPr txBox="1"/>
          <p:nvPr/>
        </p:nvSpPr>
        <p:spPr>
          <a:xfrm>
            <a:off x="7129206" y="10262821"/>
            <a:ext cx="2469583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Consider Service Delivery Change</a:t>
            </a:r>
          </a:p>
        </p:txBody>
      </p:sp>
      <p:sp>
        <p:nvSpPr>
          <p:cNvPr id="50" name="Diamond 49">
            <a:extLst>
              <a:ext uri="{FF2B5EF4-FFF2-40B4-BE49-F238E27FC236}">
                <a16:creationId xmlns:a16="http://schemas.microsoft.com/office/drawing/2014/main" id="{4FFFD27E-3F14-4C66-9855-36DCA39D4F30}"/>
              </a:ext>
            </a:extLst>
          </p:cNvPr>
          <p:cNvSpPr/>
          <p:nvPr/>
        </p:nvSpPr>
        <p:spPr>
          <a:xfrm>
            <a:off x="10678348" y="8296003"/>
            <a:ext cx="314794" cy="314794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960470-9AD2-419B-974A-EEABA6BBA91D}"/>
              </a:ext>
            </a:extLst>
          </p:cNvPr>
          <p:cNvSpPr txBox="1"/>
          <p:nvPr/>
        </p:nvSpPr>
        <p:spPr>
          <a:xfrm>
            <a:off x="11229719" y="8206153"/>
            <a:ext cx="2469582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Customer Service Training</a:t>
            </a:r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83AD7C32-1229-4B63-91A9-C20E82980B5A}"/>
              </a:ext>
            </a:extLst>
          </p:cNvPr>
          <p:cNvSpPr/>
          <p:nvPr/>
        </p:nvSpPr>
        <p:spPr>
          <a:xfrm>
            <a:off x="10678348" y="9301471"/>
            <a:ext cx="314794" cy="314794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90A54E0-3870-41B7-A037-A59C1D765593}"/>
              </a:ext>
            </a:extLst>
          </p:cNvPr>
          <p:cNvSpPr txBox="1"/>
          <p:nvPr/>
        </p:nvSpPr>
        <p:spPr>
          <a:xfrm>
            <a:off x="11229718" y="9211621"/>
            <a:ext cx="2469581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Set Clear Expectations</a:t>
            </a:r>
          </a:p>
        </p:txBody>
      </p:sp>
      <p:sp>
        <p:nvSpPr>
          <p:cNvPr id="54" name="Diamond 53">
            <a:extLst>
              <a:ext uri="{FF2B5EF4-FFF2-40B4-BE49-F238E27FC236}">
                <a16:creationId xmlns:a16="http://schemas.microsoft.com/office/drawing/2014/main" id="{798030D2-93D0-42E0-8DE4-820483CE60AF}"/>
              </a:ext>
            </a:extLst>
          </p:cNvPr>
          <p:cNvSpPr/>
          <p:nvPr/>
        </p:nvSpPr>
        <p:spPr>
          <a:xfrm>
            <a:off x="10678348" y="10352671"/>
            <a:ext cx="314794" cy="314794"/>
          </a:xfrm>
          <a:prstGeom prst="diamond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964800C-9D20-49E0-A5F7-E7A6A589D4BF}"/>
              </a:ext>
            </a:extLst>
          </p:cNvPr>
          <p:cNvSpPr txBox="1"/>
          <p:nvPr/>
        </p:nvSpPr>
        <p:spPr>
          <a:xfrm>
            <a:off x="11229719" y="10262821"/>
            <a:ext cx="2469580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Measure and report findings</a:t>
            </a:r>
          </a:p>
        </p:txBody>
      </p:sp>
      <p:sp>
        <p:nvSpPr>
          <p:cNvPr id="56" name="Diamond 55">
            <a:extLst>
              <a:ext uri="{FF2B5EF4-FFF2-40B4-BE49-F238E27FC236}">
                <a16:creationId xmlns:a16="http://schemas.microsoft.com/office/drawing/2014/main" id="{AB3E0C62-AA8D-4D76-A5F4-A8B1E726CBE8}"/>
              </a:ext>
            </a:extLst>
          </p:cNvPr>
          <p:cNvSpPr/>
          <p:nvPr/>
        </p:nvSpPr>
        <p:spPr>
          <a:xfrm>
            <a:off x="14778861" y="8296003"/>
            <a:ext cx="314794" cy="314794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48F4843-47EA-407B-937A-741097490449}"/>
              </a:ext>
            </a:extLst>
          </p:cNvPr>
          <p:cNvSpPr txBox="1"/>
          <p:nvPr/>
        </p:nvSpPr>
        <p:spPr>
          <a:xfrm>
            <a:off x="15330231" y="8206153"/>
            <a:ext cx="2706156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Review Service Delivery </a:t>
            </a: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DBD174EE-9180-4239-A89A-B98E460569DD}"/>
              </a:ext>
            </a:extLst>
          </p:cNvPr>
          <p:cNvSpPr/>
          <p:nvPr/>
        </p:nvSpPr>
        <p:spPr>
          <a:xfrm>
            <a:off x="14778861" y="9301471"/>
            <a:ext cx="314794" cy="314794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5FC69D2-3A7C-4A7B-9790-AC84C8E3BB27}"/>
              </a:ext>
            </a:extLst>
          </p:cNvPr>
          <p:cNvSpPr txBox="1"/>
          <p:nvPr/>
        </p:nvSpPr>
        <p:spPr>
          <a:xfrm>
            <a:off x="15330232" y="9211621"/>
            <a:ext cx="2469580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Update ticket requirements</a:t>
            </a:r>
          </a:p>
        </p:txBody>
      </p:sp>
      <p:sp>
        <p:nvSpPr>
          <p:cNvPr id="60" name="Diamond 59">
            <a:extLst>
              <a:ext uri="{FF2B5EF4-FFF2-40B4-BE49-F238E27FC236}">
                <a16:creationId xmlns:a16="http://schemas.microsoft.com/office/drawing/2014/main" id="{7C5B884E-F5DC-41F1-A828-3E568744899D}"/>
              </a:ext>
            </a:extLst>
          </p:cNvPr>
          <p:cNvSpPr/>
          <p:nvPr/>
        </p:nvSpPr>
        <p:spPr>
          <a:xfrm>
            <a:off x="14778861" y="10352671"/>
            <a:ext cx="314794" cy="314794"/>
          </a:xfrm>
          <a:prstGeom prst="diamond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37CE454-88D0-47C2-B27A-1B2C75B09C40}"/>
              </a:ext>
            </a:extLst>
          </p:cNvPr>
          <p:cNvSpPr txBox="1"/>
          <p:nvPr/>
        </p:nvSpPr>
        <p:spPr>
          <a:xfrm>
            <a:off x="15330231" y="10262821"/>
            <a:ext cx="2469579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Easy Comp Calculations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41B33BD-2DD2-4E61-83CD-7B680D50E66D}"/>
              </a:ext>
            </a:extLst>
          </p:cNvPr>
          <p:cNvSpPr txBox="1"/>
          <p:nvPr/>
        </p:nvSpPr>
        <p:spPr>
          <a:xfrm>
            <a:off x="2994608" y="9252675"/>
            <a:ext cx="2469582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Review Dispatch Process </a:t>
            </a:r>
          </a:p>
        </p:txBody>
      </p:sp>
      <p:sp>
        <p:nvSpPr>
          <p:cNvPr id="63" name="Diamond 62">
            <a:extLst>
              <a:ext uri="{FF2B5EF4-FFF2-40B4-BE49-F238E27FC236}">
                <a16:creationId xmlns:a16="http://schemas.microsoft.com/office/drawing/2014/main" id="{D8D58A5B-569B-4983-A3AA-DC7D23B5D802}"/>
              </a:ext>
            </a:extLst>
          </p:cNvPr>
          <p:cNvSpPr/>
          <p:nvPr/>
        </p:nvSpPr>
        <p:spPr>
          <a:xfrm>
            <a:off x="18883743" y="10352671"/>
            <a:ext cx="314794" cy="314794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DFA9CA9A-7523-4F49-BDE4-970DB355D8E3}"/>
              </a:ext>
            </a:extLst>
          </p:cNvPr>
          <p:cNvSpPr txBox="1"/>
          <p:nvPr/>
        </p:nvSpPr>
        <p:spPr>
          <a:xfrm>
            <a:off x="19435113" y="10262821"/>
            <a:ext cx="3460745" cy="9475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Review ticket / project flow</a:t>
            </a:r>
          </a:p>
        </p:txBody>
      </p:sp>
      <p:sp>
        <p:nvSpPr>
          <p:cNvPr id="65" name="Diamond 64">
            <a:extLst>
              <a:ext uri="{FF2B5EF4-FFF2-40B4-BE49-F238E27FC236}">
                <a16:creationId xmlns:a16="http://schemas.microsoft.com/office/drawing/2014/main" id="{FC88655A-29D8-411E-B434-F239495EA643}"/>
              </a:ext>
            </a:extLst>
          </p:cNvPr>
          <p:cNvSpPr/>
          <p:nvPr/>
        </p:nvSpPr>
        <p:spPr>
          <a:xfrm>
            <a:off x="2477321" y="9458868"/>
            <a:ext cx="314794" cy="314794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1EA95F1-8C72-4A11-8C6E-163E5C31CE9D}"/>
              </a:ext>
            </a:extLst>
          </p:cNvPr>
          <p:cNvSpPr txBox="1"/>
          <p:nvPr/>
        </p:nvSpPr>
        <p:spPr>
          <a:xfrm>
            <a:off x="2959881" y="10412005"/>
            <a:ext cx="2769243" cy="498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ts val="3500"/>
              </a:lnSpc>
            </a:pPr>
            <a:r>
              <a:rPr lang="en-US" sz="2400" dirty="0">
                <a:solidFill>
                  <a:schemeClr val="tx1">
                    <a:lumMod val="50000"/>
                  </a:schemeClr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Adjust staffing</a:t>
            </a:r>
          </a:p>
        </p:txBody>
      </p:sp>
      <p:sp>
        <p:nvSpPr>
          <p:cNvPr id="67" name="Diamond 66">
            <a:extLst>
              <a:ext uri="{FF2B5EF4-FFF2-40B4-BE49-F238E27FC236}">
                <a16:creationId xmlns:a16="http://schemas.microsoft.com/office/drawing/2014/main" id="{A58ECED1-B9F9-46D2-B5D2-792263036A4D}"/>
              </a:ext>
            </a:extLst>
          </p:cNvPr>
          <p:cNvSpPr/>
          <p:nvPr/>
        </p:nvSpPr>
        <p:spPr>
          <a:xfrm>
            <a:off x="2477321" y="10511820"/>
            <a:ext cx="314794" cy="314794"/>
          </a:xfrm>
          <a:prstGeom prst="diamon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50000"/>
                </a:schemeClr>
              </a:solidFill>
              <a:latin typeface="Lato Light" panose="020F0502020204030203" pitchFamily="34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D322D24-6554-44CC-BBD3-B4577D0ACDA5}"/>
              </a:ext>
            </a:extLst>
          </p:cNvPr>
          <p:cNvSpPr txBox="1"/>
          <p:nvPr/>
        </p:nvSpPr>
        <p:spPr>
          <a:xfrm>
            <a:off x="6096000" y="6587413"/>
            <a:ext cx="12192000" cy="541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endParaRPr lang="en-US" sz="3600" b="1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7A9A2EC-2CF4-4D8D-AC8D-641C2125EDD1}"/>
              </a:ext>
            </a:extLst>
          </p:cNvPr>
          <p:cNvSpPr txBox="1"/>
          <p:nvPr/>
        </p:nvSpPr>
        <p:spPr>
          <a:xfrm>
            <a:off x="-333856" y="3717201"/>
            <a:ext cx="864331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Lato Light" panose="020F0502020204030203" pitchFamily="34" charset="0"/>
              </a:rPr>
              <a:t>Where do we apply action?</a:t>
            </a:r>
            <a:endParaRPr lang="en-US" sz="28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23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/>
      <p:bldP spid="40" grpId="0" animBg="1"/>
      <p:bldP spid="41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48" grpId="0" animBg="1"/>
      <p:bldP spid="49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  <p:bldP spid="57" grpId="0"/>
      <p:bldP spid="58" grpId="0" animBg="1"/>
      <p:bldP spid="59" grpId="0"/>
      <p:bldP spid="60" grpId="0" animBg="1"/>
      <p:bldP spid="61" grpId="0"/>
      <p:bldP spid="62" grpId="0"/>
      <p:bldP spid="63" grpId="0" animBg="1"/>
      <p:bldP spid="64" grpId="0"/>
      <p:bldP spid="65" grpId="0" animBg="1"/>
      <p:bldP spid="66" grpId="0"/>
      <p:bldP spid="6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Lato Light" panose="020F0502020204030203" pitchFamily="34" charset="0"/>
              </a:rPr>
              <a:t>Identify your Big Dials right now</a:t>
            </a:r>
          </a:p>
          <a:p>
            <a:pPr algn="ctr"/>
            <a:r>
              <a:rPr lang="en-US" sz="4800" b="1" dirty="0">
                <a:solidFill>
                  <a:schemeClr val="tx2"/>
                </a:solidFill>
                <a:latin typeface="Lato Light" panose="020F0502020204030203" pitchFamily="34" charset="0"/>
              </a:rPr>
              <a:t>   </a:t>
            </a: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You know what they are and who can turn it around</a:t>
            </a: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Changing the Big Dial items will only be difficult if you let them be difficult</a:t>
            </a: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Everyone will support you changing direction</a:t>
            </a: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Big Dials</a:t>
            </a:r>
          </a:p>
          <a:p>
            <a:pPr algn="ctr"/>
            <a:endParaRPr lang="en-US" dirty="0"/>
          </a:p>
        </p:txBody>
      </p:sp>
      <p:sp>
        <p:nvSpPr>
          <p:cNvPr id="2" name="Cross 1">
            <a:extLst>
              <a:ext uri="{FF2B5EF4-FFF2-40B4-BE49-F238E27FC236}">
                <a16:creationId xmlns:a16="http://schemas.microsoft.com/office/drawing/2014/main" id="{8B72250D-2B1B-4F21-A101-68B21A79CB86}"/>
              </a:ext>
            </a:extLst>
          </p:cNvPr>
          <p:cNvSpPr/>
          <p:nvPr/>
        </p:nvSpPr>
        <p:spPr>
          <a:xfrm>
            <a:off x="197224" y="143435"/>
            <a:ext cx="1129552" cy="1147483"/>
          </a:xfrm>
          <a:prstGeom prst="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5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MTA Alignment</a:t>
            </a: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1B8BD-FE5B-431D-B9A5-FBDE3BFCAC90}"/>
              </a:ext>
            </a:extLst>
          </p:cNvPr>
          <p:cNvSpPr txBox="1"/>
          <p:nvPr/>
        </p:nvSpPr>
        <p:spPr>
          <a:xfrm>
            <a:off x="268941" y="3861087"/>
            <a:ext cx="6598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Lato Light" panose="020F0502020204030203" pitchFamily="34" charset="0"/>
              </a:rPr>
              <a:t>Company Metrics</a:t>
            </a:r>
            <a:endParaRPr lang="en-US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Growth, Focus, Team Size</a:t>
            </a:r>
          </a:p>
          <a:p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CB22AE-A47E-4E80-A137-791116C8F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6000" y="3861087"/>
            <a:ext cx="12502776" cy="757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79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MTA Alignment</a:t>
            </a: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1B8BD-FE5B-431D-B9A5-FBDE3BFCAC90}"/>
              </a:ext>
            </a:extLst>
          </p:cNvPr>
          <p:cNvSpPr txBox="1"/>
          <p:nvPr/>
        </p:nvSpPr>
        <p:spPr>
          <a:xfrm>
            <a:off x="432621" y="3527355"/>
            <a:ext cx="6598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Lato Light" panose="020F0502020204030203" pitchFamily="34" charset="0"/>
              </a:rPr>
              <a:t>Salaries</a:t>
            </a:r>
            <a:endParaRPr lang="en-US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Level 1, Service Leader, Sales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D289DC7-82D0-46F7-9720-52B6691D3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1633" y="5137397"/>
            <a:ext cx="16914384" cy="6802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8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MTA Alignment</a:t>
            </a: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01B8BD-FE5B-431D-B9A5-FBDE3BFCAC90}"/>
              </a:ext>
            </a:extLst>
          </p:cNvPr>
          <p:cNvSpPr txBox="1"/>
          <p:nvPr/>
        </p:nvSpPr>
        <p:spPr>
          <a:xfrm>
            <a:off x="268941" y="3861087"/>
            <a:ext cx="65980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Lato Light" panose="020F0502020204030203" pitchFamily="34" charset="0"/>
              </a:rPr>
              <a:t>Real Drivers</a:t>
            </a:r>
            <a:endParaRPr lang="en-US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How do you stack up?</a:t>
            </a:r>
          </a:p>
          <a:p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FD86F8F-FD16-432D-92F0-DDC6D2B1D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601" y="4227051"/>
            <a:ext cx="15823301" cy="711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9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85800" indent="-685800" algn="ctr">
              <a:buFont typeface="Arial" panose="020B0604020202020204" pitchFamily="34" charset="0"/>
              <a:buChar char="•"/>
            </a:pPr>
            <a:endParaRPr lang="en-US" sz="4800" dirty="0">
              <a:solidFill>
                <a:schemeClr val="tx2"/>
              </a:solidFill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MTA Alignment</a:t>
            </a:r>
          </a:p>
          <a:p>
            <a:pPr algn="ctr"/>
            <a:endParaRPr lang="en-US" dirty="0"/>
          </a:p>
        </p:txBody>
      </p:sp>
      <p:sp>
        <p:nvSpPr>
          <p:cNvPr id="7" name="Cross 6">
            <a:extLst>
              <a:ext uri="{FF2B5EF4-FFF2-40B4-BE49-F238E27FC236}">
                <a16:creationId xmlns:a16="http://schemas.microsoft.com/office/drawing/2014/main" id="{845C1F06-F2E9-4F87-AA6C-4E1DCD7BE5EB}"/>
              </a:ext>
            </a:extLst>
          </p:cNvPr>
          <p:cNvSpPr/>
          <p:nvPr/>
        </p:nvSpPr>
        <p:spPr>
          <a:xfrm>
            <a:off x="197224" y="143435"/>
            <a:ext cx="1129552" cy="1147483"/>
          </a:xfrm>
          <a:prstGeom prst="pl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1CDE31-A525-428E-BDF2-4BBF45ECD05E}"/>
              </a:ext>
            </a:extLst>
          </p:cNvPr>
          <p:cNvSpPr txBox="1"/>
          <p:nvPr/>
        </p:nvSpPr>
        <p:spPr>
          <a:xfrm>
            <a:off x="268940" y="3861087"/>
            <a:ext cx="88866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  <a:latin typeface="Lato Light" panose="020F0502020204030203" pitchFamily="34" charset="0"/>
              </a:rPr>
              <a:t>How to use this information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6F6AD5B-9469-403B-A093-4199C8BC77A2}"/>
              </a:ext>
            </a:extLst>
          </p:cNvPr>
          <p:cNvSpPr txBox="1"/>
          <p:nvPr/>
        </p:nvSpPr>
        <p:spPr>
          <a:xfrm>
            <a:off x="573741" y="5783001"/>
            <a:ext cx="1220993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2"/>
                </a:solidFill>
                <a:latin typeface="Lato Light" panose="020F0502020204030203" pitchFamily="34" charset="0"/>
              </a:rPr>
              <a:t>Average is an ok starting point</a:t>
            </a:r>
          </a:p>
          <a:p>
            <a:endParaRPr lang="en-US" sz="36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It’s not where this team want’s to be</a:t>
            </a:r>
            <a:endParaRPr lang="en-US" sz="36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2"/>
                </a:solidFill>
                <a:latin typeface="Lato Light" panose="020F0502020204030203" pitchFamily="34" charset="0"/>
              </a:rPr>
              <a:t>What’s awesome about all of this?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b="1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tx2"/>
                </a:solidFill>
                <a:latin typeface="Lato Light" panose="020F0502020204030203" pitchFamily="34" charset="0"/>
              </a:rPr>
              <a:t>Changing any one of these metrics is single decision.</a:t>
            </a:r>
          </a:p>
          <a:p>
            <a:endParaRPr lang="en-US" dirty="0"/>
          </a:p>
        </p:txBody>
      </p:sp>
      <p:pic>
        <p:nvPicPr>
          <p:cNvPr id="6" name="Picture 5" descr="A tree on a brick wall&#10;&#10;Description automatically generated with low confidence">
            <a:extLst>
              <a:ext uri="{FF2B5EF4-FFF2-40B4-BE49-F238E27FC236}">
                <a16:creationId xmlns:a16="http://schemas.microsoft.com/office/drawing/2014/main" id="{1270AE9C-4B89-488A-ADAE-6B72FF02334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2421" y="4023330"/>
            <a:ext cx="11241488" cy="749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28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solidFill>
                  <a:schemeClr val="tx2"/>
                </a:solidFill>
                <a:latin typeface="Lato Light" panose="020F0502020204030203" pitchFamily="34" charset="0"/>
              </a:rPr>
              <a:t>Big Dials for Client Experience</a:t>
            </a: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Identify areas of change for high client engagement and happiness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</p:spTree>
    <p:extLst>
      <p:ext uri="{BB962C8B-B14F-4D97-AF65-F5344CB8AC3E}">
        <p14:creationId xmlns:p14="http://schemas.microsoft.com/office/powerpoint/2010/main" val="866633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Big Dials</a:t>
            </a:r>
          </a:p>
          <a:p>
            <a:pPr algn="ctr"/>
            <a:endParaRPr lang="en-US"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5E4F2D3-4677-4792-9A4C-354F5C78F3CC}"/>
              </a:ext>
            </a:extLst>
          </p:cNvPr>
          <p:cNvSpPr/>
          <p:nvPr/>
        </p:nvSpPr>
        <p:spPr>
          <a:xfrm>
            <a:off x="662403" y="5797093"/>
            <a:ext cx="5641407" cy="52533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Big Dial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8FDF621-23B7-4C03-807E-FE4FC34F7B71}"/>
              </a:ext>
            </a:extLst>
          </p:cNvPr>
          <p:cNvSpPr/>
          <p:nvPr/>
        </p:nvSpPr>
        <p:spPr>
          <a:xfrm>
            <a:off x="13774306" y="5743835"/>
            <a:ext cx="2895600" cy="27010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Small Dial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BD191B-C15F-4114-857D-0DF43F7C2A5F}"/>
              </a:ext>
            </a:extLst>
          </p:cNvPr>
          <p:cNvSpPr txBox="1"/>
          <p:nvPr/>
        </p:nvSpPr>
        <p:spPr>
          <a:xfrm>
            <a:off x="6544235" y="6438593"/>
            <a:ext cx="67597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C2835"/>
                </a:solidFill>
              </a:rPr>
              <a:t>Big Change Needed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More than 25% outside of goal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Bold and challenging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Fast Execution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Change in Course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Out of alignment with goals, values, or personal happiness</a:t>
            </a: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075B01-6101-436A-BC6A-5F9F9F82221B}"/>
              </a:ext>
            </a:extLst>
          </p:cNvPr>
          <p:cNvSpPr txBox="1"/>
          <p:nvPr/>
        </p:nvSpPr>
        <p:spPr>
          <a:xfrm>
            <a:off x="17234965" y="6438593"/>
            <a:ext cx="618564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1C2835"/>
                </a:solidFill>
              </a:rPr>
              <a:t>Minor Adjustments Needed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With-in 25% of goal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Looking to step into change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Small changes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Slower pace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Change degree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C2835"/>
                </a:solidFill>
              </a:rPr>
              <a:t>Right direction, right path, wrong degree of application.</a:t>
            </a:r>
          </a:p>
          <a:p>
            <a:endParaRPr lang="en-US" dirty="0">
              <a:solidFill>
                <a:srgbClr val="1C2835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FB459E4-7871-4EA9-AFF6-DB24B0A22BB0}"/>
              </a:ext>
            </a:extLst>
          </p:cNvPr>
          <p:cNvSpPr txBox="1"/>
          <p:nvPr/>
        </p:nvSpPr>
        <p:spPr>
          <a:xfrm>
            <a:off x="842682" y="3861087"/>
            <a:ext cx="163922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1C2835"/>
                </a:solidFill>
              </a:rPr>
              <a:t>What are big and small dials?</a:t>
            </a:r>
          </a:p>
        </p:txBody>
      </p:sp>
    </p:spTree>
    <p:extLst>
      <p:ext uri="{BB962C8B-B14F-4D97-AF65-F5344CB8AC3E}">
        <p14:creationId xmlns:p14="http://schemas.microsoft.com/office/powerpoint/2010/main" val="1621798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54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54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54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5400" dirty="0">
              <a:solidFill>
                <a:schemeClr val="tx2"/>
              </a:solidFill>
              <a:latin typeface="Lato Light" panose="020F0502020204030203" pitchFamily="34" charset="0"/>
            </a:endParaRPr>
          </a:p>
          <a:p>
            <a:pPr algn="ctr"/>
            <a:endParaRPr lang="en-US" sz="5400" dirty="0">
              <a:solidFill>
                <a:schemeClr val="tx2"/>
              </a:solidFill>
              <a:latin typeface="Lato Light" panose="020F0502020204030203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Big Dials</a:t>
            </a:r>
          </a:p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C29B59-00DA-4497-94F2-B6B106908BA4}"/>
              </a:ext>
            </a:extLst>
          </p:cNvPr>
          <p:cNvSpPr txBox="1"/>
          <p:nvPr/>
        </p:nvSpPr>
        <p:spPr>
          <a:xfrm>
            <a:off x="235330" y="11193740"/>
            <a:ext cx="6949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C2835"/>
                </a:solidFill>
              </a:rPr>
              <a:t>MTA CSAT Average: 4.24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AE5042-03CE-4D7D-8793-800917CF2916}"/>
              </a:ext>
            </a:extLst>
          </p:cNvPr>
          <p:cNvSpPr txBox="1"/>
          <p:nvPr/>
        </p:nvSpPr>
        <p:spPr>
          <a:xfrm>
            <a:off x="573740" y="5397742"/>
            <a:ext cx="973567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tx2"/>
                </a:solidFill>
                <a:latin typeface="Lato Light" panose="020F0502020204030203" pitchFamily="34" charset="0"/>
              </a:rPr>
              <a:t>What are some examples of a great client experience?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509312-0600-49F4-8F46-459BA2A8E90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70" y="3480802"/>
            <a:ext cx="12813179" cy="8542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3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AA61D5B3-D05B-2945-B0B3-F1C0D1AAAE1F}"/>
              </a:ext>
            </a:extLst>
          </p:cNvPr>
          <p:cNvSpPr/>
          <p:nvPr/>
        </p:nvSpPr>
        <p:spPr>
          <a:xfrm>
            <a:off x="0" y="3480802"/>
            <a:ext cx="24377650" cy="84395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  <a:latin typeface="Lato Light" panose="020F0502020204030203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F736E9F-099F-6E49-8413-5352C763CACD}"/>
              </a:ext>
            </a:extLst>
          </p:cNvPr>
          <p:cNvSpPr txBox="1"/>
          <p:nvPr/>
        </p:nvSpPr>
        <p:spPr>
          <a:xfrm>
            <a:off x="7749695" y="612372"/>
            <a:ext cx="88783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Bering McKinley Peer Team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33F3FF-B79E-BE40-B783-ADB5618202DD}"/>
              </a:ext>
            </a:extLst>
          </p:cNvPr>
          <p:cNvSpPr txBox="1"/>
          <p:nvPr/>
        </p:nvSpPr>
        <p:spPr>
          <a:xfrm>
            <a:off x="9155572" y="1575186"/>
            <a:ext cx="6066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spc="300" dirty="0">
                <a:solidFill>
                  <a:schemeClr val="bg1">
                    <a:lumMod val="65000"/>
                  </a:schemeClr>
                </a:solidFill>
                <a:latin typeface="Poppins Light" pitchFamily="2" charset="77"/>
                <a:cs typeface="Poppins Light" pitchFamily="2" charset="77"/>
              </a:rPr>
              <a:t>Building a structure for MSP success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4C4FF-5658-4630-AC93-D067EAF73203}"/>
              </a:ext>
            </a:extLst>
          </p:cNvPr>
          <p:cNvSpPr txBox="1"/>
          <p:nvPr/>
        </p:nvSpPr>
        <p:spPr>
          <a:xfrm>
            <a:off x="6034555" y="12457297"/>
            <a:ext cx="1230854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</a:rPr>
              <a:t>Share – Encourage - Challenge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4DA65B-BFA8-4043-A222-83FFD8A14EBD}"/>
              </a:ext>
            </a:extLst>
          </p:cNvPr>
          <p:cNvSpPr txBox="1"/>
          <p:nvPr/>
        </p:nvSpPr>
        <p:spPr>
          <a:xfrm>
            <a:off x="0" y="2199094"/>
            <a:ext cx="2437765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</a:rPr>
              <a:t>Big Dials</a:t>
            </a:r>
          </a:p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AA88A8-F4D2-46E8-8C92-01C70A80CF2F}"/>
              </a:ext>
            </a:extLst>
          </p:cNvPr>
          <p:cNvSpPr txBox="1"/>
          <p:nvPr/>
        </p:nvSpPr>
        <p:spPr>
          <a:xfrm>
            <a:off x="322730" y="4394016"/>
            <a:ext cx="12765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Lato Light" panose="020F0502020204030203" pitchFamily="34" charset="0"/>
              </a:rPr>
              <a:t>What does a great Client Experience look like?</a:t>
            </a:r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C8DFF0C-665B-4E8F-87CD-9680BA43BE32}"/>
              </a:ext>
            </a:extLst>
          </p:cNvPr>
          <p:cNvCxnSpPr/>
          <p:nvPr/>
        </p:nvCxnSpPr>
        <p:spPr>
          <a:xfrm>
            <a:off x="3813003" y="8382640"/>
            <a:ext cx="16402050" cy="0"/>
          </a:xfrm>
          <a:prstGeom prst="line">
            <a:avLst/>
          </a:prstGeom>
          <a:ln w="38100">
            <a:gradFill>
              <a:gsLst>
                <a:gs pos="25000">
                  <a:schemeClr val="accent2"/>
                </a:gs>
                <a:gs pos="0">
                  <a:schemeClr val="accent1"/>
                </a:gs>
                <a:gs pos="50000">
                  <a:schemeClr val="accent3"/>
                </a:gs>
                <a:gs pos="75000">
                  <a:schemeClr val="accent4"/>
                </a:gs>
                <a:gs pos="100000">
                  <a:schemeClr val="accent5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Hexagon 21">
            <a:extLst>
              <a:ext uri="{FF2B5EF4-FFF2-40B4-BE49-F238E27FC236}">
                <a16:creationId xmlns:a16="http://schemas.microsoft.com/office/drawing/2014/main" id="{8993B25C-1523-4F9C-86BD-7CD1A931E31A}"/>
              </a:ext>
            </a:extLst>
          </p:cNvPr>
          <p:cNvSpPr/>
          <p:nvPr/>
        </p:nvSpPr>
        <p:spPr>
          <a:xfrm rot="5400000">
            <a:off x="2811227" y="7519041"/>
            <a:ext cx="2003552" cy="1727200"/>
          </a:xfrm>
          <a:prstGeom prst="hexagon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3" name="Hexagon 22">
            <a:extLst>
              <a:ext uri="{FF2B5EF4-FFF2-40B4-BE49-F238E27FC236}">
                <a16:creationId xmlns:a16="http://schemas.microsoft.com/office/drawing/2014/main" id="{53D30186-47B6-4CD9-BE36-8ADBB998EE22}"/>
              </a:ext>
            </a:extLst>
          </p:cNvPr>
          <p:cNvSpPr/>
          <p:nvPr/>
        </p:nvSpPr>
        <p:spPr>
          <a:xfrm rot="5400000">
            <a:off x="11012251" y="7519041"/>
            <a:ext cx="2003552" cy="1727200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4" name="Hexagon 23">
            <a:extLst>
              <a:ext uri="{FF2B5EF4-FFF2-40B4-BE49-F238E27FC236}">
                <a16:creationId xmlns:a16="http://schemas.microsoft.com/office/drawing/2014/main" id="{E1B511E6-272C-4FFE-A913-98C505DB1A61}"/>
              </a:ext>
            </a:extLst>
          </p:cNvPr>
          <p:cNvSpPr/>
          <p:nvPr/>
        </p:nvSpPr>
        <p:spPr>
          <a:xfrm rot="5400000">
            <a:off x="6911739" y="7519041"/>
            <a:ext cx="2003552" cy="1727200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6" name="Hexagon 25">
            <a:extLst>
              <a:ext uri="{FF2B5EF4-FFF2-40B4-BE49-F238E27FC236}">
                <a16:creationId xmlns:a16="http://schemas.microsoft.com/office/drawing/2014/main" id="{8985D149-F4B6-4530-A8D7-22C3D8A0197D}"/>
              </a:ext>
            </a:extLst>
          </p:cNvPr>
          <p:cNvSpPr/>
          <p:nvPr/>
        </p:nvSpPr>
        <p:spPr>
          <a:xfrm rot="5400000">
            <a:off x="19213277" y="7519041"/>
            <a:ext cx="2003552" cy="1727200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7" name="Hexagon 26">
            <a:extLst>
              <a:ext uri="{FF2B5EF4-FFF2-40B4-BE49-F238E27FC236}">
                <a16:creationId xmlns:a16="http://schemas.microsoft.com/office/drawing/2014/main" id="{9FCD71AE-6EBF-4477-92A4-3BBBE470C3D1}"/>
              </a:ext>
            </a:extLst>
          </p:cNvPr>
          <p:cNvSpPr/>
          <p:nvPr/>
        </p:nvSpPr>
        <p:spPr>
          <a:xfrm rot="5400000">
            <a:off x="15112765" y="7519041"/>
            <a:ext cx="2003552" cy="1727200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 Light" panose="020F0502020204030203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52CA4BE-FD2E-4EB8-ADA1-1D9B5E3F36C8}"/>
              </a:ext>
            </a:extLst>
          </p:cNvPr>
          <p:cNvSpPr txBox="1"/>
          <p:nvPr/>
        </p:nvSpPr>
        <p:spPr>
          <a:xfrm>
            <a:off x="3576400" y="7874809"/>
            <a:ext cx="473206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EB6FA74-7A0D-4A97-8AFA-1A17D117B064}"/>
              </a:ext>
            </a:extLst>
          </p:cNvPr>
          <p:cNvSpPr txBox="1"/>
          <p:nvPr/>
        </p:nvSpPr>
        <p:spPr>
          <a:xfrm>
            <a:off x="7601571" y="7874809"/>
            <a:ext cx="623889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2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99C73C1-1C86-4049-B0EF-34B4B80B1A7E}"/>
              </a:ext>
            </a:extLst>
          </p:cNvPr>
          <p:cNvSpPr txBox="1"/>
          <p:nvPr/>
        </p:nvSpPr>
        <p:spPr>
          <a:xfrm>
            <a:off x="11689259" y="7874809"/>
            <a:ext cx="649537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3EDB7E1-5B80-4884-BD90-5B3A1AD23F29}"/>
              </a:ext>
            </a:extLst>
          </p:cNvPr>
          <p:cNvSpPr txBox="1"/>
          <p:nvPr/>
        </p:nvSpPr>
        <p:spPr>
          <a:xfrm>
            <a:off x="15761720" y="7874809"/>
            <a:ext cx="705642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2646A9ED-B839-498B-9F51-3CA9540DFBD4}"/>
              </a:ext>
            </a:extLst>
          </p:cNvPr>
          <p:cNvSpPr txBox="1"/>
          <p:nvPr/>
        </p:nvSpPr>
        <p:spPr>
          <a:xfrm>
            <a:off x="19872651" y="7874809"/>
            <a:ext cx="684804" cy="101566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5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62298F2-B5D0-4BB3-9B75-47994412EA0E}"/>
              </a:ext>
            </a:extLst>
          </p:cNvPr>
          <p:cNvSpPr txBox="1"/>
          <p:nvPr/>
        </p:nvSpPr>
        <p:spPr>
          <a:xfrm>
            <a:off x="2520541" y="6403919"/>
            <a:ext cx="258493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Fast Response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BBCADD2-2678-4A8F-A214-411BD7E07853}"/>
              </a:ext>
            </a:extLst>
          </p:cNvPr>
          <p:cNvSpPr txBox="1"/>
          <p:nvPr/>
        </p:nvSpPr>
        <p:spPr>
          <a:xfrm>
            <a:off x="6401634" y="6403919"/>
            <a:ext cx="302377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Correct Aptitude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A86258-2D96-4B18-B977-78D43B8497FC}"/>
              </a:ext>
            </a:extLst>
          </p:cNvPr>
          <p:cNvSpPr txBox="1"/>
          <p:nvPr/>
        </p:nvSpPr>
        <p:spPr>
          <a:xfrm>
            <a:off x="10446332" y="6403919"/>
            <a:ext cx="31354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Pleasant Attitude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FC5B65-7C5D-45FF-B390-DD300C5E6873}"/>
              </a:ext>
            </a:extLst>
          </p:cNvPr>
          <p:cNvSpPr txBox="1"/>
          <p:nvPr/>
        </p:nvSpPr>
        <p:spPr>
          <a:xfrm>
            <a:off x="14608173" y="6403919"/>
            <a:ext cx="301274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Provides Closure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DF27F9-68B1-46F4-BC1B-2BC7299B1575}"/>
              </a:ext>
            </a:extLst>
          </p:cNvPr>
          <p:cNvSpPr txBox="1"/>
          <p:nvPr/>
        </p:nvSpPr>
        <p:spPr>
          <a:xfrm>
            <a:off x="19185193" y="6403919"/>
            <a:ext cx="205973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Follows Up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CA594AB-D97C-4CF9-B04C-A487A253F652}"/>
              </a:ext>
            </a:extLst>
          </p:cNvPr>
          <p:cNvSpPr txBox="1"/>
          <p:nvPr/>
        </p:nvSpPr>
        <p:spPr>
          <a:xfrm>
            <a:off x="5921203" y="8404452"/>
            <a:ext cx="12192000" cy="5411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3500"/>
              </a:lnSpc>
            </a:pPr>
            <a:endParaRPr lang="en-US" sz="3600" b="1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63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Theme">
  <a:themeElements>
    <a:clrScheme name="IGPIA - Theme 15 - Light">
      <a:dk1>
        <a:srgbClr val="B3B3B3"/>
      </a:dk1>
      <a:lt1>
        <a:srgbClr val="FFFFFF"/>
      </a:lt1>
      <a:dk2>
        <a:srgbClr val="1C2835"/>
      </a:dk2>
      <a:lt2>
        <a:srgbClr val="FFFFFF"/>
      </a:lt2>
      <a:accent1>
        <a:srgbClr val="4DADB5"/>
      </a:accent1>
      <a:accent2>
        <a:srgbClr val="3984A3"/>
      </a:accent2>
      <a:accent3>
        <a:srgbClr val="2B526A"/>
      </a:accent3>
      <a:accent4>
        <a:srgbClr val="6C88B7"/>
      </a:accent4>
      <a:accent5>
        <a:srgbClr val="4C5974"/>
      </a:accent5>
      <a:accent6>
        <a:srgbClr val="303942"/>
      </a:accent6>
      <a:hlink>
        <a:srgbClr val="F33B48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115852</TotalTime>
  <Words>973</Words>
  <Application>Microsoft Office PowerPoint</Application>
  <PresentationFormat>Custom</PresentationFormat>
  <Paragraphs>211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Lato Light</vt:lpstr>
      <vt:lpstr>Poppins</vt:lpstr>
      <vt:lpstr>Poppins Light</vt:lpstr>
      <vt:lpstr>Poppins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Jim Peterson</dc:creator>
  <cp:keywords/>
  <dc:description/>
  <cp:lastModifiedBy>Jim Peterson</cp:lastModifiedBy>
  <cp:revision>15439</cp:revision>
  <dcterms:created xsi:type="dcterms:W3CDTF">2014-11-12T21:47:38Z</dcterms:created>
  <dcterms:modified xsi:type="dcterms:W3CDTF">2021-05-20T13:54:51Z</dcterms:modified>
  <cp:category/>
</cp:coreProperties>
</file>