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40"/>
  </p:notesMasterIdLst>
  <p:sldIdLst>
    <p:sldId id="258" r:id="rId3"/>
    <p:sldId id="261" r:id="rId4"/>
    <p:sldId id="298" r:id="rId5"/>
    <p:sldId id="266" r:id="rId6"/>
    <p:sldId id="260" r:id="rId7"/>
    <p:sldId id="263" r:id="rId8"/>
    <p:sldId id="268" r:id="rId9"/>
    <p:sldId id="269" r:id="rId10"/>
    <p:sldId id="270" r:id="rId11"/>
    <p:sldId id="271" r:id="rId12"/>
    <p:sldId id="272" r:id="rId13"/>
    <p:sldId id="274" r:id="rId14"/>
    <p:sldId id="297" r:id="rId15"/>
    <p:sldId id="292" r:id="rId16"/>
    <p:sldId id="295" r:id="rId17"/>
    <p:sldId id="264" r:id="rId18"/>
    <p:sldId id="293" r:id="rId19"/>
    <p:sldId id="294" r:id="rId20"/>
    <p:sldId id="275" r:id="rId21"/>
    <p:sldId id="259" r:id="rId22"/>
    <p:sldId id="290" r:id="rId23"/>
    <p:sldId id="276" r:id="rId24"/>
    <p:sldId id="296" r:id="rId25"/>
    <p:sldId id="289" r:id="rId26"/>
    <p:sldId id="277" r:id="rId27"/>
    <p:sldId id="279" r:id="rId28"/>
    <p:sldId id="299" r:id="rId29"/>
    <p:sldId id="280" r:id="rId30"/>
    <p:sldId id="281" r:id="rId31"/>
    <p:sldId id="282" r:id="rId32"/>
    <p:sldId id="283" r:id="rId33"/>
    <p:sldId id="284" r:id="rId34"/>
    <p:sldId id="285" r:id="rId35"/>
    <p:sldId id="286" r:id="rId36"/>
    <p:sldId id="288" r:id="rId37"/>
    <p:sldId id="300"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1pPr>
    <a:lvl2pPr marL="0" marR="0" indent="228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22E"/>
    <a:srgbClr val="EFE9DE"/>
    <a:srgbClr val="F5B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94778"/>
  </p:normalViewPr>
  <p:slideViewPr>
    <p:cSldViewPr snapToGrid="0" snapToObjects="1">
      <p:cViewPr varScale="1">
        <p:scale>
          <a:sx n="51" d="100"/>
          <a:sy n="51" d="100"/>
        </p:scale>
        <p:origin x="128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Simple Shifts</a:t>
            </a:r>
          </a:p>
        </p:txBody>
      </p:sp>
    </p:spTree>
    <p:extLst>
      <p:ext uri="{BB962C8B-B14F-4D97-AF65-F5344CB8AC3E}">
        <p14:creationId xmlns:p14="http://schemas.microsoft.com/office/powerpoint/2010/main" val="177836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346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Blueprint for Prevention</a:t>
            </a:r>
          </a:p>
        </p:txBody>
      </p:sp>
    </p:spTree>
    <p:extLst>
      <p:ext uri="{BB962C8B-B14F-4D97-AF65-F5344CB8AC3E}">
        <p14:creationId xmlns:p14="http://schemas.microsoft.com/office/powerpoint/2010/main" val="89113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75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 Incident Response Example</a:t>
            </a:r>
          </a:p>
        </p:txBody>
      </p:sp>
    </p:spTree>
    <p:extLst>
      <p:ext uri="{BB962C8B-B14F-4D97-AF65-F5344CB8AC3E}">
        <p14:creationId xmlns:p14="http://schemas.microsoft.com/office/powerpoint/2010/main" val="97516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Summertime fuel costs</a:t>
            </a:r>
          </a:p>
        </p:txBody>
      </p:sp>
    </p:spTree>
    <p:extLst>
      <p:ext uri="{BB962C8B-B14F-4D97-AF65-F5344CB8AC3E}">
        <p14:creationId xmlns:p14="http://schemas.microsoft.com/office/powerpoint/2010/main" val="143953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Pucker Factor</a:t>
            </a:r>
          </a:p>
        </p:txBody>
      </p:sp>
    </p:spTree>
    <p:extLst>
      <p:ext uri="{BB962C8B-B14F-4D97-AF65-F5344CB8AC3E}">
        <p14:creationId xmlns:p14="http://schemas.microsoft.com/office/powerpoint/2010/main" val="148760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Importance of having a plan</a:t>
            </a:r>
          </a:p>
        </p:txBody>
      </p:sp>
    </p:spTree>
    <p:extLst>
      <p:ext uri="{BB962C8B-B14F-4D97-AF65-F5344CB8AC3E}">
        <p14:creationId xmlns:p14="http://schemas.microsoft.com/office/powerpoint/2010/main" val="3983625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Core Values and partner selection based on alignment</a:t>
            </a:r>
          </a:p>
        </p:txBody>
      </p:sp>
    </p:spTree>
    <p:extLst>
      <p:ext uri="{BB962C8B-B14F-4D97-AF65-F5344CB8AC3E}">
        <p14:creationId xmlns:p14="http://schemas.microsoft.com/office/powerpoint/2010/main" val="314457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Conflicting outcomes</a:t>
            </a:r>
          </a:p>
        </p:txBody>
      </p:sp>
    </p:spTree>
    <p:extLst>
      <p:ext uri="{BB962C8B-B14F-4D97-AF65-F5344CB8AC3E}">
        <p14:creationId xmlns:p14="http://schemas.microsoft.com/office/powerpoint/2010/main" val="175195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Commitments kept</a:t>
            </a:r>
          </a:p>
        </p:txBody>
      </p:sp>
    </p:spTree>
    <p:extLst>
      <p:ext uri="{BB962C8B-B14F-4D97-AF65-F5344CB8AC3E}">
        <p14:creationId xmlns:p14="http://schemas.microsoft.com/office/powerpoint/2010/main" val="25635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885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566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Simplified bullets</a:t>
            </a:r>
          </a:p>
        </p:txBody>
      </p:sp>
    </p:spTree>
    <p:extLst>
      <p:ext uri="{BB962C8B-B14F-4D97-AF65-F5344CB8AC3E}">
        <p14:creationId xmlns:p14="http://schemas.microsoft.com/office/powerpoint/2010/main" val="114658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886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6543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181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0686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4029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6776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Rob’s fundamental </a:t>
            </a:r>
            <a:r>
              <a:rPr lang="en-US" dirty="0" err="1"/>
              <a:t>bloks</a:t>
            </a:r>
            <a:endParaRPr lang="en-US" dirty="0"/>
          </a:p>
        </p:txBody>
      </p:sp>
    </p:spTree>
    <p:extLst>
      <p:ext uri="{BB962C8B-B14F-4D97-AF65-F5344CB8AC3E}">
        <p14:creationId xmlns:p14="http://schemas.microsoft.com/office/powerpoint/2010/main" val="3451660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 the example</a:t>
            </a:r>
          </a:p>
        </p:txBody>
      </p:sp>
    </p:spTree>
    <p:extLst>
      <p:ext uri="{BB962C8B-B14F-4D97-AF65-F5344CB8AC3E}">
        <p14:creationId xmlns:p14="http://schemas.microsoft.com/office/powerpoint/2010/main" val="166578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Prevention Focused</a:t>
            </a:r>
          </a:p>
        </p:txBody>
      </p:sp>
    </p:spTree>
    <p:extLst>
      <p:ext uri="{BB962C8B-B14F-4D97-AF65-F5344CB8AC3E}">
        <p14:creationId xmlns:p14="http://schemas.microsoft.com/office/powerpoint/2010/main" val="364700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Rango</a:t>
            </a:r>
            <a:endParaRPr lang="en-US" dirty="0"/>
          </a:p>
        </p:txBody>
      </p:sp>
    </p:spTree>
    <p:extLst>
      <p:ext uri="{BB962C8B-B14F-4D97-AF65-F5344CB8AC3E}">
        <p14:creationId xmlns:p14="http://schemas.microsoft.com/office/powerpoint/2010/main" val="333380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Core Values</a:t>
            </a:r>
          </a:p>
        </p:txBody>
      </p:sp>
    </p:spTree>
    <p:extLst>
      <p:ext uri="{BB962C8B-B14F-4D97-AF65-F5344CB8AC3E}">
        <p14:creationId xmlns:p14="http://schemas.microsoft.com/office/powerpoint/2010/main" val="364201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2985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conversation is going to happen one way or another – up front in planning and prevention, or after with lawyers guns and money</a:t>
            </a:r>
          </a:p>
        </p:txBody>
      </p:sp>
    </p:spTree>
    <p:extLst>
      <p:ext uri="{BB962C8B-B14F-4D97-AF65-F5344CB8AC3E}">
        <p14:creationId xmlns:p14="http://schemas.microsoft.com/office/powerpoint/2010/main" val="258643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SMB adoption of Cloud and associated risks</a:t>
            </a:r>
          </a:p>
        </p:txBody>
      </p:sp>
    </p:spTree>
    <p:extLst>
      <p:ext uri="{BB962C8B-B14F-4D97-AF65-F5344CB8AC3E}">
        <p14:creationId xmlns:p14="http://schemas.microsoft.com/office/powerpoint/2010/main" val="64551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055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35E8C012-5A97-2945-A937-62866E6F8980}"/>
              </a:ext>
            </a:extLst>
          </p:cNvPr>
          <p:cNvSpPr txBox="1">
            <a:spLocks noGrp="1"/>
          </p:cNvSpPr>
          <p:nvPr>
            <p:ph type="title" hasCustomPrompt="1"/>
          </p:nvPr>
        </p:nvSpPr>
        <p:spPr>
          <a:xfrm>
            <a:off x="14101011" y="2669006"/>
            <a:ext cx="10087281" cy="2727156"/>
          </a:xfrm>
          <a:prstGeom prst="rect">
            <a:avLst/>
          </a:prstGeom>
        </p:spPr>
        <p:txBody>
          <a:bodyPr anchor="ctr"/>
          <a:lstStyle>
            <a:lvl1pPr algn="ctr">
              <a:defRPr sz="6400">
                <a:solidFill>
                  <a:schemeClr val="bg1"/>
                </a:solidFill>
                <a:latin typeface="Helvetica"/>
                <a:ea typeface="Helvetica"/>
                <a:cs typeface="Helvetica"/>
                <a:sym typeface="Helvetica"/>
              </a:defRPr>
            </a:lvl1pPr>
          </a:lstStyle>
          <a:p>
            <a:r>
              <a:rPr dirty="0"/>
              <a:t>Title Text</a:t>
            </a:r>
          </a:p>
        </p:txBody>
      </p:sp>
      <p:sp>
        <p:nvSpPr>
          <p:cNvPr id="7" name="Text Placeholder 6">
            <a:extLst>
              <a:ext uri="{FF2B5EF4-FFF2-40B4-BE49-F238E27FC236}">
                <a16:creationId xmlns:a16="http://schemas.microsoft.com/office/drawing/2014/main" id="{0BA2D86E-4487-1D4D-8DD8-CD0C54E765B5}"/>
              </a:ext>
            </a:extLst>
          </p:cNvPr>
          <p:cNvSpPr>
            <a:spLocks noGrp="1"/>
          </p:cNvSpPr>
          <p:nvPr>
            <p:ph type="body" sz="quarter" idx="10"/>
          </p:nvPr>
        </p:nvSpPr>
        <p:spPr>
          <a:xfrm>
            <a:off x="16040295" y="6489700"/>
            <a:ext cx="6208712" cy="1139825"/>
          </a:xfrm>
          <a:prstGeom prst="rect">
            <a:avLst/>
          </a:prstGeom>
        </p:spPr>
        <p:txBody>
          <a:bodyPr/>
          <a:lstStyle>
            <a:lvl1pPr marL="0" indent="0" algn="ctr">
              <a:buNone/>
              <a:defRPr i="1">
                <a:solidFill>
                  <a:schemeClr val="bg1"/>
                </a:solidFill>
                <a:latin typeface="Baskerville" panose="02020502070401020303" pitchFamily="18" charset="0"/>
                <a:ea typeface="Baskerville" panose="02020502070401020303" pitchFamily="18" charset="0"/>
              </a:defRPr>
            </a:lvl1pPr>
            <a:lvl2pPr marL="457189" indent="0">
              <a:buNone/>
              <a:defRPr/>
            </a:lvl2pPr>
          </a:lstStyle>
          <a:p>
            <a:pPr lvl="0"/>
            <a:r>
              <a:rPr lang="en-US" dirty="0"/>
              <a:t>Click to edit Master text styles</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TERIOR 2 CHEVRON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44DE54C-B7EF-9748-8AD1-9AB03C152878}"/>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F7D86EB0-CC7C-E94E-98DD-DC1F78F30F9B}"/>
              </a:ext>
            </a:extLst>
          </p:cNvPr>
          <p:cNvSpPr txBox="1">
            <a:spLocks noGrp="1"/>
          </p:cNvSpPr>
          <p:nvPr>
            <p:ph type="title"/>
          </p:nvPr>
        </p:nvSpPr>
        <p:spPr>
          <a:xfrm>
            <a:off x="1236133" y="596900"/>
            <a:ext cx="21005801" cy="1206500"/>
          </a:xfrm>
          <a:prstGeom prst="rect">
            <a:avLst/>
          </a:prstGeom>
        </p:spPr>
        <p:txBody>
          <a:bodyPr/>
          <a:lstStyle/>
          <a:p>
            <a:r>
              <a:t>Title Text</a:t>
            </a:r>
          </a:p>
        </p:txBody>
      </p:sp>
      <p:sp>
        <p:nvSpPr>
          <p:cNvPr id="9" name="Slide Number">
            <a:extLst>
              <a:ext uri="{FF2B5EF4-FFF2-40B4-BE49-F238E27FC236}">
                <a16:creationId xmlns:a16="http://schemas.microsoft.com/office/drawing/2014/main" id="{DD3A7864-B87D-9C45-83E3-DF17894C87E0}"/>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6937-93E9-4F64-B061-BD21F57BD25C}"/>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EEE00051-05E8-4E0B-AB15-A5FA68E6BB7F}"/>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C5681945-2379-4B68-9314-809C0E302D9E}"/>
              </a:ext>
            </a:extLst>
          </p:cNvPr>
          <p:cNvSpPr>
            <a:spLocks noGrp="1"/>
          </p:cNvSpPr>
          <p:nvPr>
            <p:ph type="dt" sz="half" idx="10"/>
          </p:nvPr>
        </p:nvSpPr>
        <p:spPr/>
        <p:txBody>
          <a:bodyPr/>
          <a:lstStyle/>
          <a:p>
            <a:fld id="{BD813BD3-7995-4BC7-BB5C-F7BBFE2F2B31}" type="datetimeFigureOut">
              <a:rPr lang="en-US" smtClean="0"/>
              <a:t>5/18/21</a:t>
            </a:fld>
            <a:endParaRPr lang="en-US"/>
          </a:p>
        </p:txBody>
      </p:sp>
      <p:sp>
        <p:nvSpPr>
          <p:cNvPr id="5" name="Footer Placeholder 4">
            <a:extLst>
              <a:ext uri="{FF2B5EF4-FFF2-40B4-BE49-F238E27FC236}">
                <a16:creationId xmlns:a16="http://schemas.microsoft.com/office/drawing/2014/main" id="{3A173590-831D-4A6C-A1A1-8DAD2FE8D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45043-E57A-4F48-8A90-AA56840B4495}"/>
              </a:ext>
            </a:extLst>
          </p:cNvPr>
          <p:cNvSpPr>
            <a:spLocks noGrp="1"/>
          </p:cNvSpPr>
          <p:nvPr>
            <p:ph type="sldNum" sz="quarter" idx="12"/>
          </p:nvPr>
        </p:nvSpPr>
        <p:spPr/>
        <p:txBody>
          <a:bodyPr/>
          <a:lstStyle/>
          <a:p>
            <a:fld id="{8C8269C7-45AF-4DD0-A09F-47DB5DB445EC}" type="slidenum">
              <a:rPr lang="en-US" smtClean="0"/>
              <a:t>‹#›</a:t>
            </a:fld>
            <a:endParaRPr lang="en-US"/>
          </a:p>
        </p:txBody>
      </p:sp>
    </p:spTree>
    <p:extLst>
      <p:ext uri="{BB962C8B-B14F-4D97-AF65-F5344CB8AC3E}">
        <p14:creationId xmlns:p14="http://schemas.microsoft.com/office/powerpoint/2010/main" val="52711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8D8-5C3D-4089-B576-6E1EB1176510}"/>
              </a:ext>
            </a:extLst>
          </p:cNvPr>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0F7F36-DAF7-41F5-BC80-B21360766CEA}"/>
              </a:ext>
            </a:extLst>
          </p:cNvPr>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E0742-A6ED-4B4B-AFFA-9DE5902E0CE8}"/>
              </a:ext>
            </a:extLst>
          </p:cNvPr>
          <p:cNvSpPr>
            <a:spLocks noGrp="1"/>
          </p:cNvSpPr>
          <p:nvPr>
            <p:ph type="dt" sz="half" idx="10"/>
          </p:nvPr>
        </p:nvSpPr>
        <p:spPr>
          <a:xfrm>
            <a:off x="1676400" y="12712700"/>
            <a:ext cx="5486400" cy="730250"/>
          </a:xfrm>
          <a:prstGeom prst="rect">
            <a:avLst/>
          </a:prstGeom>
        </p:spPr>
        <p:txBody>
          <a:bodyPr/>
          <a:lstStyle/>
          <a:p>
            <a:fld id="{1CE19040-5BF4-4015-A78F-D0E261F4B091}" type="datetimeFigureOut">
              <a:rPr lang="en-US" smtClean="0"/>
              <a:t>5/18/21</a:t>
            </a:fld>
            <a:endParaRPr lang="en-US"/>
          </a:p>
        </p:txBody>
      </p:sp>
      <p:sp>
        <p:nvSpPr>
          <p:cNvPr id="5" name="Footer Placeholder 4">
            <a:extLst>
              <a:ext uri="{FF2B5EF4-FFF2-40B4-BE49-F238E27FC236}">
                <a16:creationId xmlns:a16="http://schemas.microsoft.com/office/drawing/2014/main" id="{FB32160D-603F-4C35-9129-D0A8969C5843}"/>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F1022E-AADA-47F3-AD1B-8B3AF6243ED6}"/>
              </a:ext>
            </a:extLst>
          </p:cNvPr>
          <p:cNvSpPr>
            <a:spLocks noGrp="1"/>
          </p:cNvSpPr>
          <p:nvPr>
            <p:ph type="sldNum" sz="quarter" idx="12"/>
          </p:nvPr>
        </p:nvSpPr>
        <p:spPr>
          <a:xfrm>
            <a:off x="17221200" y="12712700"/>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1731408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4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8D8-5C3D-4089-B576-6E1EB1176510}"/>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0F7F36-DAF7-41F5-BC80-B21360766CEA}"/>
              </a:ext>
            </a:extLst>
          </p:cNvPr>
          <p:cNvSpPr>
            <a:spLocks noGrp="1"/>
          </p:cNvSpPr>
          <p:nvPr>
            <p:ph idx="1"/>
          </p:nvPr>
        </p:nvSpPr>
        <p:spPr>
          <a:xfrm>
            <a:off x="1676400" y="3651250"/>
            <a:ext cx="210312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E0742-A6ED-4B4B-AFFA-9DE5902E0CE8}"/>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5" name="Footer Placeholder 4">
            <a:extLst>
              <a:ext uri="{FF2B5EF4-FFF2-40B4-BE49-F238E27FC236}">
                <a16:creationId xmlns:a16="http://schemas.microsoft.com/office/drawing/2014/main" id="{FB32160D-603F-4C35-9129-D0A8969C5843}"/>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F1022E-AADA-47F3-AD1B-8B3AF6243ED6}"/>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402558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5F17-EA66-460A-9A74-D23AB2BD3707}"/>
              </a:ext>
            </a:extLst>
          </p:cNvPr>
          <p:cNvSpPr>
            <a:spLocks noGrp="1"/>
          </p:cNvSpPr>
          <p:nvPr>
            <p:ph type="title"/>
          </p:nvPr>
        </p:nvSpPr>
        <p:spPr>
          <a:xfrm>
            <a:off x="1663700" y="3419476"/>
            <a:ext cx="21031200" cy="5705476"/>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B72E5-6C18-41F3-A263-4FAB35286C78}"/>
              </a:ext>
            </a:extLst>
          </p:cNvPr>
          <p:cNvSpPr>
            <a:spLocks noGrp="1"/>
          </p:cNvSpPr>
          <p:nvPr>
            <p:ph type="body" idx="1"/>
          </p:nvPr>
        </p:nvSpPr>
        <p:spPr>
          <a:xfrm>
            <a:off x="1663700" y="9178926"/>
            <a:ext cx="21031200" cy="300037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BA6FA-22ED-4FB1-9C74-7643FDE23FE7}"/>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5" name="Footer Placeholder 4">
            <a:extLst>
              <a:ext uri="{FF2B5EF4-FFF2-40B4-BE49-F238E27FC236}">
                <a16:creationId xmlns:a16="http://schemas.microsoft.com/office/drawing/2014/main" id="{53A18A29-71F7-4B15-9FCF-3274304888D7}"/>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44B531-C74F-4A45-B91B-A7426BE7874B}"/>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927213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F81-B707-4C48-A0BA-0B01C02AF655}"/>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E09665-87BE-46FA-A585-16DF6C2F276A}"/>
              </a:ext>
            </a:extLst>
          </p:cNvPr>
          <p:cNvSpPr>
            <a:spLocks noGrp="1"/>
          </p:cNvSpPr>
          <p:nvPr>
            <p:ph sz="half" idx="1"/>
          </p:nvPr>
        </p:nvSpPr>
        <p:spPr>
          <a:xfrm>
            <a:off x="1676400" y="3651250"/>
            <a:ext cx="104394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55261-48DB-46EF-86AF-5882C23E3217}"/>
              </a:ext>
            </a:extLst>
          </p:cNvPr>
          <p:cNvSpPr>
            <a:spLocks noGrp="1"/>
          </p:cNvSpPr>
          <p:nvPr>
            <p:ph sz="half" idx="2"/>
          </p:nvPr>
        </p:nvSpPr>
        <p:spPr>
          <a:xfrm>
            <a:off x="12268200" y="3651250"/>
            <a:ext cx="1043940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1E9DC-D303-495E-B40A-19D387E1997A}"/>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6" name="Footer Placeholder 5">
            <a:extLst>
              <a:ext uri="{FF2B5EF4-FFF2-40B4-BE49-F238E27FC236}">
                <a16:creationId xmlns:a16="http://schemas.microsoft.com/office/drawing/2014/main" id="{EF195BCB-6BE7-410D-83CF-3BF357F28E6E}"/>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2B7578-205D-428D-86EF-A2F62B66A9E4}"/>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225687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D516-D7C9-4564-8A60-D123597191D9}"/>
              </a:ext>
            </a:extLst>
          </p:cNvPr>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3FA26FB-A286-44C7-877B-5CD16E014B49}"/>
              </a:ext>
            </a:extLst>
          </p:cNvPr>
          <p:cNvSpPr>
            <a:spLocks noGrp="1"/>
          </p:cNvSpPr>
          <p:nvPr>
            <p:ph type="body" idx="1"/>
          </p:nvPr>
        </p:nvSpPr>
        <p:spPr>
          <a:xfrm>
            <a:off x="1679574" y="3362327"/>
            <a:ext cx="10315576" cy="164782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209182-8BBA-4061-80F1-C016A50343D8}"/>
              </a:ext>
            </a:extLst>
          </p:cNvPr>
          <p:cNvSpPr>
            <a:spLocks noGrp="1"/>
          </p:cNvSpPr>
          <p:nvPr>
            <p:ph sz="half" idx="2"/>
          </p:nvPr>
        </p:nvSpPr>
        <p:spPr>
          <a:xfrm>
            <a:off x="1679574" y="5010150"/>
            <a:ext cx="103155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256412-BA0B-403D-B5F3-9C18123586CB}"/>
              </a:ext>
            </a:extLst>
          </p:cNvPr>
          <p:cNvSpPr>
            <a:spLocks noGrp="1"/>
          </p:cNvSpPr>
          <p:nvPr>
            <p:ph type="body" sz="quarter" idx="3"/>
          </p:nvPr>
        </p:nvSpPr>
        <p:spPr>
          <a:xfrm>
            <a:off x="12344400" y="3362327"/>
            <a:ext cx="10366376" cy="164782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F6D495-7D9D-4CD7-AD28-F5D0B55FF5EF}"/>
              </a:ext>
            </a:extLst>
          </p:cNvPr>
          <p:cNvSpPr>
            <a:spLocks noGrp="1"/>
          </p:cNvSpPr>
          <p:nvPr>
            <p:ph sz="quarter" idx="4"/>
          </p:nvPr>
        </p:nvSpPr>
        <p:spPr>
          <a:xfrm>
            <a:off x="12344400" y="5010150"/>
            <a:ext cx="10366376"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86F8B5-36C3-41C3-87D0-87FA890AD047}"/>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8" name="Footer Placeholder 7">
            <a:extLst>
              <a:ext uri="{FF2B5EF4-FFF2-40B4-BE49-F238E27FC236}">
                <a16:creationId xmlns:a16="http://schemas.microsoft.com/office/drawing/2014/main" id="{1062A796-A30E-4D77-B787-2B7699866CAA}"/>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B9E6943-0666-4514-93AA-96861A7FB711}"/>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272261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3C3C-9F3C-40E6-BE34-8E82C5A2EAA0}"/>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BF1DBE9-2C57-434B-A7B0-7E07484B07FE}"/>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4" name="Footer Placeholder 3">
            <a:extLst>
              <a:ext uri="{FF2B5EF4-FFF2-40B4-BE49-F238E27FC236}">
                <a16:creationId xmlns:a16="http://schemas.microsoft.com/office/drawing/2014/main" id="{6E9DF928-74AF-4DAC-90CC-604C62668AC0}"/>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CAEB15-A124-4A8D-914E-3BF5FED35232}"/>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209570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395BF-2CCC-4127-A31C-8E8981D2B370}"/>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3" name="Footer Placeholder 2">
            <a:extLst>
              <a:ext uri="{FF2B5EF4-FFF2-40B4-BE49-F238E27FC236}">
                <a16:creationId xmlns:a16="http://schemas.microsoft.com/office/drawing/2014/main" id="{46D92D0D-A0F0-4D72-B9B8-FE2B70D9F475}"/>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4F20AC1-3A0C-4B3B-B8A7-F69E278F9BE1}"/>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462435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A2A17D25-8F05-9046-BC70-78AA214A9FE7}"/>
              </a:ext>
            </a:extLst>
          </p:cNvPr>
          <p:cNvSpPr txBox="1">
            <a:spLocks noGrp="1"/>
          </p:cNvSpPr>
          <p:nvPr>
            <p:ph type="title" hasCustomPrompt="1"/>
          </p:nvPr>
        </p:nvSpPr>
        <p:spPr>
          <a:xfrm>
            <a:off x="14101011" y="2669006"/>
            <a:ext cx="10087281" cy="2727156"/>
          </a:xfrm>
          <a:prstGeom prst="rect">
            <a:avLst/>
          </a:prstGeom>
        </p:spPr>
        <p:txBody>
          <a:bodyPr anchor="ctr"/>
          <a:lstStyle>
            <a:lvl1pPr algn="ctr">
              <a:defRPr sz="6400">
                <a:solidFill>
                  <a:schemeClr val="bg1"/>
                </a:solidFill>
                <a:latin typeface="Helvetica"/>
                <a:ea typeface="Helvetica"/>
                <a:cs typeface="Helvetica"/>
                <a:sym typeface="Helvetica"/>
              </a:defRPr>
            </a:lvl1pPr>
          </a:lstStyle>
          <a:p>
            <a:r>
              <a:rPr dirty="0"/>
              <a:t>Title Text</a:t>
            </a:r>
          </a:p>
        </p:txBody>
      </p:sp>
      <p:sp>
        <p:nvSpPr>
          <p:cNvPr id="6" name="Text Placeholder 6">
            <a:extLst>
              <a:ext uri="{FF2B5EF4-FFF2-40B4-BE49-F238E27FC236}">
                <a16:creationId xmlns:a16="http://schemas.microsoft.com/office/drawing/2014/main" id="{FE57B1CE-9E22-904D-AB7D-0332AC55300D}"/>
              </a:ext>
            </a:extLst>
          </p:cNvPr>
          <p:cNvSpPr>
            <a:spLocks noGrp="1"/>
          </p:cNvSpPr>
          <p:nvPr>
            <p:ph type="body" sz="quarter" idx="10"/>
          </p:nvPr>
        </p:nvSpPr>
        <p:spPr>
          <a:xfrm>
            <a:off x="16040295" y="6489700"/>
            <a:ext cx="6208712" cy="1139825"/>
          </a:xfrm>
          <a:prstGeom prst="rect">
            <a:avLst/>
          </a:prstGeom>
        </p:spPr>
        <p:txBody>
          <a:bodyPr/>
          <a:lstStyle>
            <a:lvl1pPr marL="0" indent="0" algn="ctr">
              <a:buNone/>
              <a:defRPr i="1">
                <a:solidFill>
                  <a:schemeClr val="bg1"/>
                </a:solidFill>
                <a:latin typeface="Baskerville" panose="02020502070401020303" pitchFamily="18" charset="0"/>
                <a:ea typeface="Baskerville" panose="02020502070401020303" pitchFamily="18" charset="0"/>
              </a:defRPr>
            </a:lvl1pPr>
            <a:lvl2pPr marL="457189" indent="0">
              <a:buNone/>
              <a:defRPr/>
            </a:lvl2pPr>
          </a:lstStyle>
          <a:p>
            <a:pPr lvl="0"/>
            <a:r>
              <a:rPr lang="en-US" dirty="0"/>
              <a:t>Click to edit Master text styles</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A62E-DF6E-4442-A666-89C57B0A8274}"/>
              </a:ext>
            </a:extLst>
          </p:cNvPr>
          <p:cNvSpPr>
            <a:spLocks noGrp="1"/>
          </p:cNvSpPr>
          <p:nvPr>
            <p:ph type="title"/>
          </p:nvPr>
        </p:nvSpPr>
        <p:spPr>
          <a:xfrm>
            <a:off x="1679576" y="914400"/>
            <a:ext cx="7864476" cy="32004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9C60E-60B8-419A-90CE-E08C43140C50}"/>
              </a:ext>
            </a:extLst>
          </p:cNvPr>
          <p:cNvSpPr>
            <a:spLocks noGrp="1"/>
          </p:cNvSpPr>
          <p:nvPr>
            <p:ph idx="1"/>
          </p:nvPr>
        </p:nvSpPr>
        <p:spPr>
          <a:xfrm>
            <a:off x="10366376" y="1974851"/>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0002D-2362-4538-A1E9-4AAAA70AB7BD}"/>
              </a:ext>
            </a:extLst>
          </p:cNvPr>
          <p:cNvSpPr>
            <a:spLocks noGrp="1"/>
          </p:cNvSpPr>
          <p:nvPr>
            <p:ph type="body" sz="half" idx="2"/>
          </p:nvPr>
        </p:nvSpPr>
        <p:spPr>
          <a:xfrm>
            <a:off x="1679576" y="4114800"/>
            <a:ext cx="7864476" cy="76231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C4E20-6490-4E36-B349-F35F68BEFDB7}"/>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6" name="Footer Placeholder 5">
            <a:extLst>
              <a:ext uri="{FF2B5EF4-FFF2-40B4-BE49-F238E27FC236}">
                <a16:creationId xmlns:a16="http://schemas.microsoft.com/office/drawing/2014/main" id="{2425C64B-5EAB-4A9F-98F9-342DBA3B1A18}"/>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9DE09B-2D82-46B5-B956-B7D17467D594}"/>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243778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908D-DC4F-4E95-A7B2-00634765EE7F}"/>
              </a:ext>
            </a:extLst>
          </p:cNvPr>
          <p:cNvSpPr>
            <a:spLocks noGrp="1"/>
          </p:cNvSpPr>
          <p:nvPr>
            <p:ph type="title"/>
          </p:nvPr>
        </p:nvSpPr>
        <p:spPr>
          <a:xfrm>
            <a:off x="1679576" y="914400"/>
            <a:ext cx="7864476" cy="32004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2B0F4A-7F40-48F8-95BE-D4FCD6E99AD0}"/>
              </a:ext>
            </a:extLst>
          </p:cNvPr>
          <p:cNvSpPr>
            <a:spLocks noGrp="1"/>
          </p:cNvSpPr>
          <p:nvPr>
            <p:ph type="pic" idx="1"/>
          </p:nvPr>
        </p:nvSpPr>
        <p:spPr>
          <a:xfrm>
            <a:off x="10366376" y="1974851"/>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41E58-21A0-4527-81D2-93253292AF97}"/>
              </a:ext>
            </a:extLst>
          </p:cNvPr>
          <p:cNvSpPr>
            <a:spLocks noGrp="1"/>
          </p:cNvSpPr>
          <p:nvPr>
            <p:ph type="body" sz="half" idx="2"/>
          </p:nvPr>
        </p:nvSpPr>
        <p:spPr>
          <a:xfrm>
            <a:off x="1679576" y="4114800"/>
            <a:ext cx="7864476" cy="76231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73AE1-1833-4FF8-870F-1005A0B0C065}"/>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6" name="Footer Placeholder 5">
            <a:extLst>
              <a:ext uri="{FF2B5EF4-FFF2-40B4-BE49-F238E27FC236}">
                <a16:creationId xmlns:a16="http://schemas.microsoft.com/office/drawing/2014/main" id="{C0536BA0-FB2D-4237-92A6-2DAA7F1B62A8}"/>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AF4BB4-CB95-4ABA-B3FA-DE31865A015F}"/>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182431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E952-DDF9-4ED7-B3F2-CFB84D0DD053}"/>
              </a:ext>
            </a:extLst>
          </p:cNvPr>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396722-45F9-4DAA-A3DA-AD6FDCF43A92}"/>
              </a:ext>
            </a:extLst>
          </p:cNvPr>
          <p:cNvSpPr>
            <a:spLocks noGrp="1"/>
          </p:cNvSpPr>
          <p:nvPr>
            <p:ph type="body" orient="vert" idx="1"/>
          </p:nvPr>
        </p:nvSpPr>
        <p:spPr>
          <a:xfrm>
            <a:off x="1676400" y="3651250"/>
            <a:ext cx="2103120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1FB4A-A8B7-4ED1-BCF3-5D41CB7A3B7F}"/>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5" name="Footer Placeholder 4">
            <a:extLst>
              <a:ext uri="{FF2B5EF4-FFF2-40B4-BE49-F238E27FC236}">
                <a16:creationId xmlns:a16="http://schemas.microsoft.com/office/drawing/2014/main" id="{3B9936D1-AF5E-450D-9E41-913160597D11}"/>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4D29-842A-43AD-919B-2E82AD7F9CD2}"/>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10673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F8930-3864-47F2-ADE6-3A89A27A712C}"/>
              </a:ext>
            </a:extLst>
          </p:cNvPr>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F3516-8CEF-424A-9171-F8F421DAA0FE}"/>
              </a:ext>
            </a:extLst>
          </p:cNvPr>
          <p:cNvSpPr>
            <a:spLocks noGrp="1"/>
          </p:cNvSpPr>
          <p:nvPr>
            <p:ph type="body" orient="vert" idx="1"/>
          </p:nvPr>
        </p:nvSpPr>
        <p:spPr>
          <a:xfrm>
            <a:off x="1676400" y="730250"/>
            <a:ext cx="15621000" cy="11623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5A7B0-06D4-4C25-8062-D4A72B3AA966}"/>
              </a:ext>
            </a:extLst>
          </p:cNvPr>
          <p:cNvSpPr>
            <a:spLocks noGrp="1"/>
          </p:cNvSpPr>
          <p:nvPr>
            <p:ph type="dt" sz="half" idx="10"/>
          </p:nvPr>
        </p:nvSpPr>
        <p:spPr>
          <a:xfrm>
            <a:off x="1676400" y="12712701"/>
            <a:ext cx="5486400" cy="730250"/>
          </a:xfrm>
          <a:prstGeom prst="rect">
            <a:avLst/>
          </a:prstGeom>
        </p:spPr>
        <p:txBody>
          <a:bodyPr/>
          <a:lstStyle/>
          <a:p>
            <a:fld id="{1CE19040-5BF4-4015-A78F-D0E261F4B091}" type="datetimeFigureOut">
              <a:rPr lang="en-US" smtClean="0"/>
              <a:t>5/18/21</a:t>
            </a:fld>
            <a:endParaRPr lang="en-US"/>
          </a:p>
        </p:txBody>
      </p:sp>
      <p:sp>
        <p:nvSpPr>
          <p:cNvPr id="5" name="Footer Placeholder 4">
            <a:extLst>
              <a:ext uri="{FF2B5EF4-FFF2-40B4-BE49-F238E27FC236}">
                <a16:creationId xmlns:a16="http://schemas.microsoft.com/office/drawing/2014/main" id="{57BFE3BD-18C7-4D31-85AB-527874BB15E5}"/>
              </a:ext>
            </a:extLst>
          </p:cNvPr>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E4F14B-38FF-4AE9-AC33-61EF30919F8B}"/>
              </a:ext>
            </a:extLst>
          </p:cNvPr>
          <p:cNvSpPr>
            <a:spLocks noGrp="1"/>
          </p:cNvSpPr>
          <p:nvPr>
            <p:ph type="sldNum" sz="quarter" idx="12"/>
          </p:nvPr>
        </p:nvSpPr>
        <p:spPr>
          <a:xfrm>
            <a:off x="17221200" y="12712701"/>
            <a:ext cx="5486400" cy="730250"/>
          </a:xfrm>
          <a:prstGeom prst="rect">
            <a:avLst/>
          </a:prstGeom>
        </p:spPr>
        <p:txBody>
          <a:bodyPr/>
          <a:lstStyle/>
          <a:p>
            <a:fld id="{AFF3C01A-D9A8-4923-A4E7-34327965D6EA}" type="slidenum">
              <a:rPr lang="en-US" smtClean="0"/>
              <a:t>‹#›</a:t>
            </a:fld>
            <a:endParaRPr lang="en-US"/>
          </a:p>
        </p:txBody>
      </p:sp>
    </p:spTree>
    <p:extLst>
      <p:ext uri="{BB962C8B-B14F-4D97-AF65-F5344CB8AC3E}">
        <p14:creationId xmlns:p14="http://schemas.microsoft.com/office/powerpoint/2010/main" val="788035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A2A17D25-8F05-9046-BC70-78AA214A9FE7}"/>
              </a:ext>
            </a:extLst>
          </p:cNvPr>
          <p:cNvSpPr txBox="1">
            <a:spLocks noGrp="1"/>
          </p:cNvSpPr>
          <p:nvPr>
            <p:ph type="title" hasCustomPrompt="1"/>
          </p:nvPr>
        </p:nvSpPr>
        <p:spPr>
          <a:xfrm>
            <a:off x="14101013" y="2669006"/>
            <a:ext cx="10087282" cy="2727156"/>
          </a:xfrm>
          <a:prstGeom prst="rect">
            <a:avLst/>
          </a:prstGeom>
        </p:spPr>
        <p:txBody>
          <a:bodyPr anchor="ctr"/>
          <a:lstStyle>
            <a:lvl1pPr algn="ctr">
              <a:defRPr sz="6400">
                <a:solidFill>
                  <a:schemeClr val="bg1"/>
                </a:solidFill>
                <a:latin typeface="Helvetica"/>
                <a:ea typeface="Helvetica"/>
                <a:cs typeface="Helvetica"/>
                <a:sym typeface="Helvetica"/>
              </a:defRPr>
            </a:lvl1pPr>
          </a:lstStyle>
          <a:p>
            <a:r>
              <a:rPr dirty="0"/>
              <a:t>Title Text</a:t>
            </a:r>
          </a:p>
        </p:txBody>
      </p:sp>
      <p:sp>
        <p:nvSpPr>
          <p:cNvPr id="6" name="Text Placeholder 6">
            <a:extLst>
              <a:ext uri="{FF2B5EF4-FFF2-40B4-BE49-F238E27FC236}">
                <a16:creationId xmlns:a16="http://schemas.microsoft.com/office/drawing/2014/main" id="{FE57B1CE-9E22-904D-AB7D-0332AC55300D}"/>
              </a:ext>
            </a:extLst>
          </p:cNvPr>
          <p:cNvSpPr>
            <a:spLocks noGrp="1"/>
          </p:cNvSpPr>
          <p:nvPr>
            <p:ph type="body" sz="quarter" idx="10"/>
          </p:nvPr>
        </p:nvSpPr>
        <p:spPr>
          <a:xfrm>
            <a:off x="16040296" y="6489701"/>
            <a:ext cx="6208712" cy="1139826"/>
          </a:xfrm>
          <a:prstGeom prst="rect">
            <a:avLst/>
          </a:prstGeom>
        </p:spPr>
        <p:txBody>
          <a:bodyPr/>
          <a:lstStyle>
            <a:lvl1pPr marL="0" indent="0" algn="ctr">
              <a:buNone/>
              <a:defRPr i="1">
                <a:solidFill>
                  <a:schemeClr val="bg1"/>
                </a:solidFill>
                <a:latin typeface="Baskerville" panose="02020502070401020303" pitchFamily="18" charset="0"/>
                <a:ea typeface="Baskerville" panose="02020502070401020303" pitchFamily="18" charset="0"/>
              </a:defRPr>
            </a:lvl1pPr>
            <a:lvl2pPr marL="457190" indent="0">
              <a:buNone/>
              <a:defRPr/>
            </a:lvl2pPr>
          </a:lstStyle>
          <a:p>
            <a:pPr lvl="0"/>
            <a:r>
              <a:rPr lang="en-US" dirty="0"/>
              <a:t>Click to edit Master text styles</a:t>
            </a:r>
          </a:p>
        </p:txBody>
      </p:sp>
    </p:spTree>
    <p:extLst>
      <p:ext uri="{BB962C8B-B14F-4D97-AF65-F5344CB8AC3E}">
        <p14:creationId xmlns:p14="http://schemas.microsoft.com/office/powerpoint/2010/main" val="175074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602C-A0C2-4840-B62F-DCBDCC885726}"/>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5ECAF67D-4AEC-465B-ABD1-3DF9F3A95679}"/>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CDB7820F-A65C-4EB3-B6C2-6C866F66ABB3}"/>
              </a:ext>
            </a:extLst>
          </p:cNvPr>
          <p:cNvSpPr>
            <a:spLocks noGrp="1"/>
          </p:cNvSpPr>
          <p:nvPr>
            <p:ph type="dt" sz="half" idx="10"/>
          </p:nvPr>
        </p:nvSpPr>
        <p:spPr/>
        <p:txBody>
          <a:bodyPr/>
          <a:lstStyle/>
          <a:p>
            <a:fld id="{273DBE5E-7563-4E38-A8BA-A8572E52B850}" type="datetimeFigureOut">
              <a:rPr lang="en-US" smtClean="0"/>
              <a:t>5/18/21</a:t>
            </a:fld>
            <a:endParaRPr lang="en-US"/>
          </a:p>
        </p:txBody>
      </p:sp>
      <p:sp>
        <p:nvSpPr>
          <p:cNvPr id="5" name="Footer Placeholder 4">
            <a:extLst>
              <a:ext uri="{FF2B5EF4-FFF2-40B4-BE49-F238E27FC236}">
                <a16:creationId xmlns:a16="http://schemas.microsoft.com/office/drawing/2014/main" id="{E93A6B12-26E9-472C-AA6A-69F9AC608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65BB3-3073-44D9-A6FE-6AF6B4F02E03}"/>
              </a:ext>
            </a:extLst>
          </p:cNvPr>
          <p:cNvSpPr>
            <a:spLocks noGrp="1"/>
          </p:cNvSpPr>
          <p:nvPr>
            <p:ph type="sldNum" sz="quarter" idx="12"/>
          </p:nvPr>
        </p:nvSpPr>
        <p:spPr/>
        <p:txBody>
          <a:bodyPr/>
          <a:lstStyle/>
          <a:p>
            <a:fld id="{79E42463-B177-4324-B83F-6BD07CFFF57B}" type="slidenum">
              <a:rPr lang="en-US" smtClean="0"/>
              <a:t>‹#›</a:t>
            </a:fld>
            <a:endParaRPr lang="en-US"/>
          </a:p>
        </p:txBody>
      </p:sp>
    </p:spTree>
    <p:extLst>
      <p:ext uri="{BB962C8B-B14F-4D97-AF65-F5344CB8AC3E}">
        <p14:creationId xmlns:p14="http://schemas.microsoft.com/office/powerpoint/2010/main" val="3255157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RI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Title Text"/>
          <p:cNvSpPr txBox="1">
            <a:spLocks noGrp="1"/>
          </p:cNvSpPr>
          <p:nvPr>
            <p:ph type="title"/>
          </p:nvPr>
        </p:nvSpPr>
        <p:spPr>
          <a:xfrm>
            <a:off x="1236133" y="596900"/>
            <a:ext cx="21005801" cy="1206500"/>
          </a:xfrm>
          <a:prstGeom prst="rect">
            <a:avLst/>
          </a:prstGeom>
        </p:spPr>
        <p:txBody>
          <a:bodyPr/>
          <a:lstStyle/>
          <a:p>
            <a:r>
              <a:t>Title Text</a:t>
            </a:r>
          </a:p>
        </p:txBody>
      </p:sp>
      <p:sp>
        <p:nvSpPr>
          <p:cNvPr id="67" name="Slide Numbe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
        <p:nvSpPr>
          <p:cNvPr id="3" name="Text Placeholder 2">
            <a:extLst>
              <a:ext uri="{FF2B5EF4-FFF2-40B4-BE49-F238E27FC236}">
                <a16:creationId xmlns:a16="http://schemas.microsoft.com/office/drawing/2014/main" id="{3C407650-2C43-E44B-860A-79FFB8461B2C}"/>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RI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07650-2C43-E44B-860A-79FFB8461B2C}"/>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Title Text">
            <a:extLst>
              <a:ext uri="{FF2B5EF4-FFF2-40B4-BE49-F238E27FC236}">
                <a16:creationId xmlns:a16="http://schemas.microsoft.com/office/drawing/2014/main" id="{DDAA40CB-CC5F-4B45-9192-2E601B9512EE}"/>
              </a:ext>
            </a:extLst>
          </p:cNvPr>
          <p:cNvSpPr txBox="1">
            <a:spLocks/>
          </p:cNvSpPr>
          <p:nvPr userDrawn="1"/>
        </p:nvSpPr>
        <p:spPr>
          <a:xfrm>
            <a:off x="1236133" y="596900"/>
            <a:ext cx="21005801" cy="1206500"/>
          </a:xfrm>
          <a:prstGeom prst="rect">
            <a:avLst/>
          </a:prstGeom>
        </p:spPr>
        <p:txBody>
          <a:bodyPr vert="horz" lIns="91440" tIns="45720" rIns="91440" bIns="45720" rtlCol="0" anchor="ctr">
            <a:normAutofit/>
          </a:bodyPr>
          <a:lstStyle>
            <a:lvl1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1pPr>
            <a:lvl2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2pPr>
            <a:lvl3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3pPr>
            <a:lvl4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4pPr>
            <a:lvl5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5pPr>
            <a:lvl6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6pPr>
            <a:lvl7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7pPr>
            <a:lvl8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8pPr>
            <a:lvl9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9pPr>
          </a:lstStyle>
          <a:p>
            <a:pPr hangingPunct="1"/>
            <a:r>
              <a:rPr lang="en-US"/>
              <a:t>Title Text</a:t>
            </a:r>
          </a:p>
        </p:txBody>
      </p:sp>
      <p:sp>
        <p:nvSpPr>
          <p:cNvPr id="6" name="Slide Number">
            <a:extLst>
              <a:ext uri="{FF2B5EF4-FFF2-40B4-BE49-F238E27FC236}">
                <a16:creationId xmlns:a16="http://schemas.microsoft.com/office/drawing/2014/main" id="{7D36DFA3-FF4F-654F-852F-638D1DF6C0A3}"/>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468247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ERIOR 1 CHEVRON 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2428031-D8BA-7A46-A1F1-08E68AF53AC0}"/>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C3284848-9B7A-5349-8933-C909C318AD87}"/>
              </a:ext>
            </a:extLst>
          </p:cNvPr>
          <p:cNvSpPr txBox="1">
            <a:spLocks noGrp="1"/>
          </p:cNvSpPr>
          <p:nvPr>
            <p:ph type="title"/>
          </p:nvPr>
        </p:nvSpPr>
        <p:spPr>
          <a:xfrm>
            <a:off x="1236133" y="596900"/>
            <a:ext cx="21005801" cy="1206500"/>
          </a:xfrm>
          <a:prstGeom prst="rect">
            <a:avLst/>
          </a:prstGeom>
        </p:spPr>
        <p:txBody>
          <a:bodyPr/>
          <a:lstStyle/>
          <a:p>
            <a:r>
              <a:t>Title Text</a:t>
            </a:r>
          </a:p>
        </p:txBody>
      </p:sp>
      <p:sp>
        <p:nvSpPr>
          <p:cNvPr id="9" name="Slide Number">
            <a:extLst>
              <a:ext uri="{FF2B5EF4-FFF2-40B4-BE49-F238E27FC236}">
                <a16:creationId xmlns:a16="http://schemas.microsoft.com/office/drawing/2014/main" id="{A7F79B15-D491-C743-B7A9-D375A7DC3D15}"/>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ERIOR 2 CHEVRON 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AF7CE6F-A244-2E40-8F1C-E1688A7307D8}"/>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216374D8-6A7D-B04B-9B57-0BB6A0279D59}"/>
              </a:ext>
            </a:extLst>
          </p:cNvPr>
          <p:cNvSpPr txBox="1">
            <a:spLocks noGrp="1"/>
          </p:cNvSpPr>
          <p:nvPr>
            <p:ph type="title"/>
          </p:nvPr>
        </p:nvSpPr>
        <p:spPr>
          <a:xfrm>
            <a:off x="1236133" y="596900"/>
            <a:ext cx="21005801" cy="1206500"/>
          </a:xfrm>
          <a:prstGeom prst="rect">
            <a:avLst/>
          </a:prstGeom>
        </p:spPr>
        <p:txBody>
          <a:bodyPr/>
          <a:lstStyle/>
          <a:p>
            <a:r>
              <a:t>Title Text</a:t>
            </a:r>
          </a:p>
        </p:txBody>
      </p:sp>
      <p:sp>
        <p:nvSpPr>
          <p:cNvPr id="9" name="Slide Number">
            <a:extLst>
              <a:ext uri="{FF2B5EF4-FFF2-40B4-BE49-F238E27FC236}">
                <a16:creationId xmlns:a16="http://schemas.microsoft.com/office/drawing/2014/main" id="{3C00C05E-65A0-6349-BC41-887E46E353B7}"/>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TERIOR 3 CHEVRON 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E176A1D-FE77-8049-8721-9CFFA330044D}"/>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solidFill>
                  <a:schemeClr val="bg1"/>
                </a:solidFill>
                <a:latin typeface="+mn-lt"/>
              </a:defRPr>
            </a:lvl1pPr>
            <a:lvl2pPr>
              <a:lnSpc>
                <a:spcPct val="100000"/>
              </a:lnSpc>
              <a:spcAft>
                <a:spcPts val="600"/>
              </a:spcAft>
              <a:defRPr sz="4000">
                <a:solidFill>
                  <a:schemeClr val="bg1"/>
                </a:solidFill>
                <a:latin typeface="+mn-lt"/>
              </a:defRPr>
            </a:lvl2pPr>
            <a:lvl3pPr>
              <a:lnSpc>
                <a:spcPct val="100000"/>
              </a:lnSpc>
              <a:spcAft>
                <a:spcPts val="600"/>
              </a:spcAft>
              <a:defRPr sz="3600">
                <a:solidFill>
                  <a:schemeClr val="bg1"/>
                </a:solidFill>
                <a:latin typeface="+mn-lt"/>
              </a:defRPr>
            </a:lvl3pPr>
            <a:lvl4pPr>
              <a:lnSpc>
                <a:spcPct val="100000"/>
              </a:lnSpc>
              <a:spcAft>
                <a:spcPts val="600"/>
              </a:spcAft>
              <a:defRPr sz="3600">
                <a:solidFill>
                  <a:schemeClr val="bg1"/>
                </a:solidFill>
                <a:latin typeface="+mn-lt"/>
              </a:defRPr>
            </a:lvl4pPr>
            <a:lvl5pPr>
              <a:lnSpc>
                <a:spcPct val="100000"/>
              </a:lnSpc>
              <a:spcAft>
                <a:spcPts val="600"/>
              </a:spcAft>
              <a:defRPr sz="3600">
                <a:solidFill>
                  <a:schemeClr val="bg1"/>
                </a:solidFill>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D3D6D5DC-5C93-0444-918F-657AC44FE6C7}"/>
              </a:ext>
            </a:extLst>
          </p:cNvPr>
          <p:cNvSpPr txBox="1">
            <a:spLocks noGrp="1"/>
          </p:cNvSpPr>
          <p:nvPr>
            <p:ph type="title"/>
          </p:nvPr>
        </p:nvSpPr>
        <p:spPr>
          <a:xfrm>
            <a:off x="1236133" y="596900"/>
            <a:ext cx="21005801" cy="1206500"/>
          </a:xfrm>
          <a:prstGeom prst="rect">
            <a:avLst/>
          </a:prstGeom>
        </p:spPr>
        <p:txBody>
          <a:bodyPr/>
          <a:lstStyle>
            <a:lvl1pPr>
              <a:defRPr>
                <a:solidFill>
                  <a:schemeClr val="bg1"/>
                </a:solidFill>
              </a:defRPr>
            </a:lvl1pPr>
          </a:lstStyle>
          <a:p>
            <a:r>
              <a:t>Title Text</a:t>
            </a:r>
          </a:p>
        </p:txBody>
      </p:sp>
      <p:sp>
        <p:nvSpPr>
          <p:cNvPr id="9" name="Slide Number">
            <a:extLst>
              <a:ext uri="{FF2B5EF4-FFF2-40B4-BE49-F238E27FC236}">
                <a16:creationId xmlns:a16="http://schemas.microsoft.com/office/drawing/2014/main" id="{4CCDA3FF-FB94-E447-ABD8-207CFADDD4D0}"/>
              </a:ext>
            </a:extLst>
          </p:cNvPr>
          <p:cNvSpPr txBox="1">
            <a:spLocks noGrp="1"/>
          </p:cNvSpPr>
          <p:nvPr>
            <p:ph type="sldNum" sz="quarter" idx="2"/>
          </p:nvPr>
        </p:nvSpPr>
        <p:spPr>
          <a:xfrm>
            <a:off x="13042762" y="13093700"/>
            <a:ext cx="1740037" cy="368300"/>
          </a:xfrm>
          <a:prstGeom prst="rect">
            <a:avLst/>
          </a:prstGeom>
        </p:spPr>
        <p:txBody>
          <a:bodyPr/>
          <a:lstStyle>
            <a:lvl1pPr>
              <a:defRPr sz="1800" i="1">
                <a:solidFill>
                  <a:srgbClr val="F5B024"/>
                </a:solidFill>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TERIOR 3 CHEVRON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5E867D7-4EF2-6E47-A242-3FE3BCE32317}"/>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solidFill>
                  <a:schemeClr val="bg1"/>
                </a:solidFill>
                <a:latin typeface="+mn-lt"/>
              </a:defRPr>
            </a:lvl1pPr>
            <a:lvl2pPr>
              <a:lnSpc>
                <a:spcPct val="100000"/>
              </a:lnSpc>
              <a:spcAft>
                <a:spcPts val="600"/>
              </a:spcAft>
              <a:defRPr sz="4000">
                <a:solidFill>
                  <a:schemeClr val="bg1"/>
                </a:solidFill>
                <a:latin typeface="+mn-lt"/>
              </a:defRPr>
            </a:lvl2pPr>
            <a:lvl3pPr>
              <a:lnSpc>
                <a:spcPct val="100000"/>
              </a:lnSpc>
              <a:spcAft>
                <a:spcPts val="600"/>
              </a:spcAft>
              <a:defRPr sz="3600">
                <a:solidFill>
                  <a:schemeClr val="bg1"/>
                </a:solidFill>
                <a:latin typeface="+mn-lt"/>
              </a:defRPr>
            </a:lvl3pPr>
            <a:lvl4pPr>
              <a:lnSpc>
                <a:spcPct val="100000"/>
              </a:lnSpc>
              <a:spcAft>
                <a:spcPts val="600"/>
              </a:spcAft>
              <a:defRPr sz="3600">
                <a:solidFill>
                  <a:schemeClr val="bg1"/>
                </a:solidFill>
                <a:latin typeface="+mn-lt"/>
              </a:defRPr>
            </a:lvl4pPr>
            <a:lvl5pPr>
              <a:lnSpc>
                <a:spcPct val="100000"/>
              </a:lnSpc>
              <a:spcAft>
                <a:spcPts val="600"/>
              </a:spcAft>
              <a:defRPr sz="3600">
                <a:solidFill>
                  <a:schemeClr val="bg1"/>
                </a:solidFill>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AB35763A-C29C-6544-9620-81DD6628587C}"/>
              </a:ext>
            </a:extLst>
          </p:cNvPr>
          <p:cNvSpPr txBox="1">
            <a:spLocks noGrp="1"/>
          </p:cNvSpPr>
          <p:nvPr>
            <p:ph type="title"/>
          </p:nvPr>
        </p:nvSpPr>
        <p:spPr>
          <a:xfrm>
            <a:off x="1236133" y="596900"/>
            <a:ext cx="21005801" cy="1206500"/>
          </a:xfrm>
          <a:prstGeom prst="rect">
            <a:avLst/>
          </a:prstGeom>
        </p:spPr>
        <p:txBody>
          <a:bodyPr/>
          <a:lstStyle>
            <a:lvl1pPr>
              <a:defRPr>
                <a:solidFill>
                  <a:srgbClr val="F5B024"/>
                </a:solidFill>
              </a:defRPr>
            </a:lvl1pPr>
          </a:lstStyle>
          <a:p>
            <a:r>
              <a:t>Title Text</a:t>
            </a:r>
          </a:p>
        </p:txBody>
      </p:sp>
      <p:sp>
        <p:nvSpPr>
          <p:cNvPr id="9" name="Slide Number">
            <a:extLst>
              <a:ext uri="{FF2B5EF4-FFF2-40B4-BE49-F238E27FC236}">
                <a16:creationId xmlns:a16="http://schemas.microsoft.com/office/drawing/2014/main" id="{09CD20E1-74B1-824D-8A8D-CF66C5121C56}"/>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TERIOR 1 CHEVRON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2A5C4C3-FC8E-9A40-902A-4818F9AFCAED}"/>
              </a:ext>
            </a:extLst>
          </p:cNvPr>
          <p:cNvSpPr>
            <a:spLocks noGrp="1"/>
          </p:cNvSpPr>
          <p:nvPr>
            <p:ph type="body" sz="quarter" idx="10"/>
          </p:nvPr>
        </p:nvSpPr>
        <p:spPr>
          <a:xfrm>
            <a:off x="1236133" y="3352800"/>
            <a:ext cx="21006330" cy="8559800"/>
          </a:xfrm>
          <a:prstGeom prst="rect">
            <a:avLst/>
          </a:prstGeom>
        </p:spPr>
        <p:txBody>
          <a:bodyPr/>
          <a:lstStyle>
            <a:lvl1pPr>
              <a:lnSpc>
                <a:spcPct val="100000"/>
              </a:lnSpc>
              <a:spcAft>
                <a:spcPts val="600"/>
              </a:spcAft>
              <a:defRPr sz="4400">
                <a:latin typeface="+mn-lt"/>
              </a:defRPr>
            </a:lvl1pPr>
            <a:lvl2pPr>
              <a:lnSpc>
                <a:spcPct val="100000"/>
              </a:lnSpc>
              <a:spcAft>
                <a:spcPts val="600"/>
              </a:spcAft>
              <a:defRPr sz="4000">
                <a:latin typeface="+mn-lt"/>
              </a:defRPr>
            </a:lvl2pPr>
            <a:lvl3pPr>
              <a:lnSpc>
                <a:spcPct val="100000"/>
              </a:lnSpc>
              <a:spcAft>
                <a:spcPts val="600"/>
              </a:spcAft>
              <a:defRPr sz="3600">
                <a:latin typeface="+mn-lt"/>
              </a:defRPr>
            </a:lvl3pPr>
            <a:lvl4pPr>
              <a:lnSpc>
                <a:spcPct val="100000"/>
              </a:lnSpc>
              <a:spcAft>
                <a:spcPts val="600"/>
              </a:spcAft>
              <a:defRPr sz="3600">
                <a:latin typeface="+mn-lt"/>
              </a:defRPr>
            </a:lvl4pPr>
            <a:lvl5pPr>
              <a:lnSpc>
                <a:spcPct val="100000"/>
              </a:lnSpc>
              <a:spcAft>
                <a:spcPts val="600"/>
              </a:spcAft>
              <a:defRPr sz="3600">
                <a:latin typeface="+mn-lt"/>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8" name="Title Text">
            <a:extLst>
              <a:ext uri="{FF2B5EF4-FFF2-40B4-BE49-F238E27FC236}">
                <a16:creationId xmlns:a16="http://schemas.microsoft.com/office/drawing/2014/main" id="{786EE53B-EB27-3346-B619-786AE539E84F}"/>
              </a:ext>
            </a:extLst>
          </p:cNvPr>
          <p:cNvSpPr txBox="1">
            <a:spLocks noGrp="1"/>
          </p:cNvSpPr>
          <p:nvPr>
            <p:ph type="title"/>
          </p:nvPr>
        </p:nvSpPr>
        <p:spPr>
          <a:xfrm>
            <a:off x="1236133" y="596900"/>
            <a:ext cx="21005801" cy="1206500"/>
          </a:xfrm>
          <a:prstGeom prst="rect">
            <a:avLst/>
          </a:prstGeom>
        </p:spPr>
        <p:txBody>
          <a:bodyPr/>
          <a:lstStyle/>
          <a:p>
            <a:r>
              <a:t>Title Text</a:t>
            </a:r>
          </a:p>
        </p:txBody>
      </p:sp>
      <p:sp>
        <p:nvSpPr>
          <p:cNvPr id="9" name="Slide Number">
            <a:extLst>
              <a:ext uri="{FF2B5EF4-FFF2-40B4-BE49-F238E27FC236}">
                <a16:creationId xmlns:a16="http://schemas.microsoft.com/office/drawing/2014/main" id="{CD37474A-853A-E74D-A3E1-F167C351F6DD}"/>
              </a:ext>
            </a:extLst>
          </p:cNvPr>
          <p:cNvSpPr txBox="1">
            <a:spLocks noGrp="1"/>
          </p:cNvSpPr>
          <p:nvPr>
            <p:ph type="sldNum" sz="quarter" idx="2"/>
          </p:nvPr>
        </p:nvSpPr>
        <p:spPr>
          <a:xfrm>
            <a:off x="13042762" y="13093700"/>
            <a:ext cx="1740037" cy="368300"/>
          </a:xfrm>
          <a:prstGeom prst="rect">
            <a:avLst/>
          </a:prstGeom>
        </p:spPr>
        <p:txBody>
          <a:bodyPr/>
          <a:lstStyle>
            <a:lvl1pPr>
              <a:defRPr sz="1800" i="1">
                <a:latin typeface="Baskerville" panose="02020502070401020303" pitchFamily="18" charset="0"/>
                <a:ea typeface="Baskerville" panose="02020502070401020303" pitchFamily="18"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AD6FCE70-D0C8-F044-B560-3695281EC969}"/>
              </a:ext>
            </a:extLst>
          </p:cNvPr>
          <p:cNvSpPr>
            <a:spLocks noGrp="1"/>
          </p:cNvSpPr>
          <p:nvPr>
            <p:ph type="title"/>
          </p:nvPr>
        </p:nvSpPr>
        <p:spPr>
          <a:xfrm>
            <a:off x="1676400" y="679451"/>
            <a:ext cx="21031200" cy="86995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B9CE5191-0F55-0F4E-AFCE-C3F373BFC4F3}"/>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63" r:id="rId4"/>
    <p:sldLayoutId id="2147483657" r:id="rId5"/>
    <p:sldLayoutId id="2147483658" r:id="rId6"/>
    <p:sldLayoutId id="2147483659" r:id="rId7"/>
    <p:sldLayoutId id="2147483662" r:id="rId8"/>
    <p:sldLayoutId id="2147483660" r:id="rId9"/>
    <p:sldLayoutId id="2147483661" r:id="rId10"/>
    <p:sldLayoutId id="2147483664" r:id="rId11"/>
    <p:sldLayoutId id="2147483679" r:id="rId12"/>
  </p:sldLayoutIdLst>
  <p:transition spd="med"/>
  <p:txStyles>
    <p:titleStyle>
      <a:lvl1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1pPr>
      <a:lvl2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2pPr>
      <a:lvl3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3pPr>
      <a:lvl4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4pPr>
      <a:lvl5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5pPr>
      <a:lvl6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6pPr>
      <a:lvl7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7pPr>
      <a:lvl8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8pPr>
      <a:lvl9pPr marL="0" marR="0" indent="0" algn="l" defTabSz="825500" latinLnBrk="0">
        <a:lnSpc>
          <a:spcPct val="100000"/>
        </a:lnSpc>
        <a:spcBef>
          <a:spcPts val="0"/>
        </a:spcBef>
        <a:spcAft>
          <a:spcPts val="0"/>
        </a:spcAft>
        <a:buClrTx/>
        <a:buSzTx/>
        <a:buFontTx/>
        <a:buNone/>
        <a:tabLst/>
        <a:defRPr sz="7000" b="1" i="0" u="none" strike="noStrike" cap="none" spc="0" baseline="0">
          <a:solidFill>
            <a:srgbClr val="68622E"/>
          </a:solidFill>
          <a:uFillTx/>
          <a:latin typeface="+mn-lt"/>
          <a:ea typeface="+mn-ea"/>
          <a:cs typeface="+mn-cs"/>
          <a:sym typeface="Arial"/>
        </a:defRPr>
      </a:lvl9pPr>
    </p:titleStyle>
    <p:bodyStyle>
      <a:lvl1pPr marL="457200" marR="0" indent="-457200" algn="l" defTabSz="914377" rtl="0" eaLnBrk="1" fontAlgn="auto" latinLnBrk="0" hangingPunct="1">
        <a:lnSpc>
          <a:spcPct val="90000"/>
        </a:lnSpc>
        <a:spcBef>
          <a:spcPts val="1000"/>
        </a:spcBef>
        <a:spcAft>
          <a:spcPts val="0"/>
        </a:spcAft>
        <a:buClr>
          <a:srgbClr val="F4AF22"/>
        </a:buClr>
        <a:buSzTx/>
        <a:buFont typeface="Wingdings" pitchFamily="2" charset="2"/>
        <a:buChar char="§"/>
        <a:tabLst/>
        <a:defRPr sz="3200" b="0" i="0" u="none" strike="noStrike" cap="none" spc="0" baseline="0">
          <a:solidFill>
            <a:srgbClr val="68622E"/>
          </a:solidFill>
          <a:uFillTx/>
          <a:latin typeface="Helvetica Neue"/>
          <a:ea typeface="Helvetica Neue"/>
          <a:cs typeface="Helvetica Neue"/>
          <a:sym typeface="Helvetica Neue"/>
        </a:defRPr>
      </a:lvl1pPr>
      <a:lvl2pPr marL="685783" marR="0" indent="-228594" algn="l" defTabSz="914377" rtl="0" eaLnBrk="1" fontAlgn="auto" latinLnBrk="0" hangingPunct="1">
        <a:lnSpc>
          <a:spcPct val="90000"/>
        </a:lnSpc>
        <a:spcBef>
          <a:spcPts val="500"/>
        </a:spcBef>
        <a:spcAft>
          <a:spcPts val="0"/>
        </a:spcAft>
        <a:buClr>
          <a:srgbClr val="F4AF22"/>
        </a:buClr>
        <a:buSzTx/>
        <a:buFont typeface="Wingdings" pitchFamily="2" charset="2"/>
        <a:buChar char="§"/>
        <a:tabLst/>
        <a:defRPr sz="2800" b="0" i="0" u="none" strike="noStrike" cap="none" spc="0" baseline="0">
          <a:solidFill>
            <a:srgbClr val="68622E"/>
          </a:solidFill>
          <a:uFillTx/>
          <a:latin typeface="Helvetica Neue"/>
          <a:ea typeface="Helvetica Neue"/>
          <a:cs typeface="Helvetica Neue"/>
          <a:sym typeface="Helvetica Neue"/>
        </a:defRPr>
      </a:lvl2pPr>
      <a:lvl3pPr marL="1142971" marR="0" indent="-228594" algn="l" defTabSz="914377" rtl="0" eaLnBrk="1" fontAlgn="auto" latinLnBrk="0" hangingPunct="1">
        <a:lnSpc>
          <a:spcPct val="90000"/>
        </a:lnSpc>
        <a:spcBef>
          <a:spcPts val="500"/>
        </a:spcBef>
        <a:spcAft>
          <a:spcPts val="0"/>
        </a:spcAft>
        <a:buClr>
          <a:srgbClr val="F4AF22"/>
        </a:buClr>
        <a:buSzTx/>
        <a:buFont typeface="Wingdings" pitchFamily="2" charset="2"/>
        <a:buChar char="§"/>
        <a:tabLst/>
        <a:defRPr sz="2400" b="0" i="0" u="none" strike="noStrike" cap="none" spc="0" baseline="0">
          <a:solidFill>
            <a:srgbClr val="68622E"/>
          </a:solidFill>
          <a:uFillTx/>
          <a:latin typeface="Helvetica Neue"/>
          <a:ea typeface="Helvetica Neue"/>
          <a:cs typeface="Helvetica Neue"/>
          <a:sym typeface="Helvetica Neue"/>
        </a:defRPr>
      </a:lvl3pPr>
      <a:lvl4pPr marL="1600160" marR="0" indent="-228594" algn="l" defTabSz="914377" rtl="0" eaLnBrk="1" fontAlgn="auto" latinLnBrk="0" hangingPunct="1">
        <a:lnSpc>
          <a:spcPct val="90000"/>
        </a:lnSpc>
        <a:spcBef>
          <a:spcPts val="500"/>
        </a:spcBef>
        <a:spcAft>
          <a:spcPts val="0"/>
        </a:spcAft>
        <a:buClr>
          <a:srgbClr val="F4AF22"/>
        </a:buClr>
        <a:buSzTx/>
        <a:buFont typeface="Wingdings" pitchFamily="2" charset="2"/>
        <a:buChar char="§"/>
        <a:tabLst/>
        <a:defRPr sz="2400" b="0" i="0" u="none" strike="noStrike" cap="none" spc="0" baseline="0">
          <a:solidFill>
            <a:srgbClr val="68622E"/>
          </a:solidFill>
          <a:uFillTx/>
          <a:latin typeface="Helvetica Neue"/>
          <a:ea typeface="Helvetica Neue"/>
          <a:cs typeface="Helvetica Neue"/>
          <a:sym typeface="Helvetica Neue"/>
        </a:defRPr>
      </a:lvl4pPr>
      <a:lvl5pPr marL="2057349" marR="0" indent="-228594" algn="l" defTabSz="914377" rtl="0" eaLnBrk="1" fontAlgn="auto" latinLnBrk="0" hangingPunct="1">
        <a:lnSpc>
          <a:spcPct val="90000"/>
        </a:lnSpc>
        <a:spcBef>
          <a:spcPts val="500"/>
        </a:spcBef>
        <a:spcAft>
          <a:spcPts val="0"/>
        </a:spcAft>
        <a:buClr>
          <a:srgbClr val="F4AF22"/>
        </a:buClr>
        <a:buSzTx/>
        <a:buFont typeface="Wingdings" pitchFamily="2" charset="2"/>
        <a:buChar char="§"/>
        <a:tabLst/>
        <a:defRPr sz="2400" b="0" i="0" u="none" strike="noStrike" cap="none" spc="0" baseline="0">
          <a:solidFill>
            <a:srgbClr val="68622E"/>
          </a:solidFill>
          <a:uFillTx/>
          <a:latin typeface="Helvetica Neue"/>
          <a:ea typeface="Helvetica Neue"/>
          <a:cs typeface="Helvetica Neue"/>
          <a:sym typeface="Helvetica Neue"/>
        </a:defRPr>
      </a:lvl5pPr>
      <a:lvl6pPr marL="2514537" marR="0" indent="-228594" algn="l" defTabSz="914377" rtl="0" eaLnBrk="1" fontAlgn="auto" latinLnBrk="0" hangingPunct="1">
        <a:lnSpc>
          <a:spcPct val="90000"/>
        </a:lnSpc>
        <a:spcBef>
          <a:spcPts val="500"/>
        </a:spcBef>
        <a:spcAft>
          <a:spcPts val="0"/>
        </a:spcAft>
        <a:buClr>
          <a:srgbClr val="AD7449"/>
        </a:buClr>
        <a:buSzTx/>
        <a:buFont typeface="Arial" panose="020B0604020202020204" pitchFamily="34" charset="0"/>
        <a:buChar char="•"/>
        <a:tabLst/>
        <a:defRPr sz="2000" b="0" i="0" u="none" strike="noStrike" cap="none" spc="0" baseline="0">
          <a:solidFill>
            <a:srgbClr val="68622E"/>
          </a:solidFill>
          <a:uFillTx/>
          <a:latin typeface="Helvetica Neue"/>
          <a:ea typeface="Helvetica Neue"/>
          <a:cs typeface="Helvetica Neue"/>
          <a:sym typeface="Helvetica Neue"/>
        </a:defRPr>
      </a:lvl6pPr>
      <a:lvl7pPr marL="0" marR="0" indent="0" algn="l" defTabSz="825500" latinLnBrk="0">
        <a:lnSpc>
          <a:spcPct val="100000"/>
        </a:lnSpc>
        <a:spcBef>
          <a:spcPts val="4500"/>
        </a:spcBef>
        <a:spcAft>
          <a:spcPts val="0"/>
        </a:spcAft>
        <a:buClrTx/>
        <a:buSzTx/>
        <a:buFontTx/>
        <a:buNone/>
        <a:tabLst/>
        <a:defRPr sz="3800" b="0" i="0" u="none" strike="noStrike" cap="none" spc="0" baseline="0">
          <a:solidFill>
            <a:srgbClr val="68622E"/>
          </a:solidFill>
          <a:uFillTx/>
          <a:latin typeface="Helvetica Neue"/>
          <a:ea typeface="Helvetica Neue"/>
          <a:cs typeface="Helvetica Neue"/>
          <a:sym typeface="Helvetica Neue"/>
        </a:defRPr>
      </a:lvl7pPr>
      <a:lvl8pPr marL="0" marR="0" indent="0" algn="l" defTabSz="825500" latinLnBrk="0">
        <a:lnSpc>
          <a:spcPct val="100000"/>
        </a:lnSpc>
        <a:spcBef>
          <a:spcPts val="4500"/>
        </a:spcBef>
        <a:spcAft>
          <a:spcPts val="0"/>
        </a:spcAft>
        <a:buClrTx/>
        <a:buSzTx/>
        <a:buFontTx/>
        <a:buNone/>
        <a:tabLst/>
        <a:defRPr sz="3800" b="0" i="0" u="none" strike="noStrike" cap="none" spc="0" baseline="0">
          <a:solidFill>
            <a:srgbClr val="68622E"/>
          </a:solidFill>
          <a:uFillTx/>
          <a:latin typeface="Helvetica Neue"/>
          <a:ea typeface="Helvetica Neue"/>
          <a:cs typeface="Helvetica Neue"/>
          <a:sym typeface="Helvetica Neue"/>
        </a:defRPr>
      </a:lvl8pPr>
      <a:lvl9pPr marL="0" marR="0" indent="0" algn="l" defTabSz="825500" latinLnBrk="0">
        <a:lnSpc>
          <a:spcPct val="100000"/>
        </a:lnSpc>
        <a:spcBef>
          <a:spcPts val="4500"/>
        </a:spcBef>
        <a:spcAft>
          <a:spcPts val="0"/>
        </a:spcAft>
        <a:buClrTx/>
        <a:buSzTx/>
        <a:buFontTx/>
        <a:buNone/>
        <a:tabLst/>
        <a:defRPr sz="3800" b="0" i="0" u="none" strike="noStrike" cap="none" spc="0" baseline="0">
          <a:solidFill>
            <a:srgbClr val="68622E"/>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2286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4572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6858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9144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11430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13716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16002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1828800" algn="ctr" defTabSz="8255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7751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image" Target="../media/image34.gif"/><Relationship Id="rId20"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svg"/><Relationship Id="rId23" Type="http://schemas.openxmlformats.org/officeDocument/2006/relationships/image" Target="../media/image41.sv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svg"/><Relationship Id="rId14" Type="http://schemas.openxmlformats.org/officeDocument/2006/relationships/image" Target="../media/image32.png"/><Relationship Id="rId22"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oleObject" Target="../embeddings/oleObject1.bin"/><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F47D05A-DB78-41A3-B3EE-84DCFFC30C40}"/>
              </a:ext>
            </a:extLst>
          </p:cNvPr>
          <p:cNvSpPr>
            <a:spLocks noGrp="1"/>
          </p:cNvSpPr>
          <p:nvPr>
            <p:ph type="title"/>
          </p:nvPr>
        </p:nvSpPr>
        <p:spPr>
          <a:xfrm>
            <a:off x="14101763" y="2668588"/>
            <a:ext cx="10086975" cy="2727325"/>
          </a:xfrm>
        </p:spPr>
        <p:txBody>
          <a:bodyPr>
            <a:normAutofit fontScale="90000"/>
          </a:bodyPr>
          <a:lstStyle/>
          <a:p>
            <a:r>
              <a:rPr lang="en-US" dirty="0"/>
              <a:t>5 Simple Shifts to Upgrade Your Clients’ Cybersecurity</a:t>
            </a:r>
          </a:p>
        </p:txBody>
      </p:sp>
      <p:sp>
        <p:nvSpPr>
          <p:cNvPr id="5" name="Text Placeholder 3">
            <a:extLst>
              <a:ext uri="{FF2B5EF4-FFF2-40B4-BE49-F238E27FC236}">
                <a16:creationId xmlns:a16="http://schemas.microsoft.com/office/drawing/2014/main" id="{7C0F0DEF-D560-471A-829F-C4172A90A12C}"/>
              </a:ext>
            </a:extLst>
          </p:cNvPr>
          <p:cNvSpPr>
            <a:spLocks noGrp="1"/>
          </p:cNvSpPr>
          <p:nvPr>
            <p:ph type="body" sz="quarter" idx="10"/>
          </p:nvPr>
        </p:nvSpPr>
        <p:spPr>
          <a:xfrm>
            <a:off x="16040100" y="5855678"/>
            <a:ext cx="6208713" cy="1773848"/>
          </a:xfrm>
        </p:spPr>
        <p:txBody>
          <a:bodyPr>
            <a:normAutofit/>
          </a:bodyPr>
          <a:lstStyle/>
          <a:p>
            <a:r>
              <a:rPr lang="en-US" dirty="0"/>
              <a:t>Without Investing in Building </a:t>
            </a:r>
          </a:p>
          <a:p>
            <a:r>
              <a:rPr lang="en-US" dirty="0"/>
              <a:t>Your Own SOC or </a:t>
            </a:r>
          </a:p>
          <a:p>
            <a:r>
              <a:rPr lang="en-US" dirty="0"/>
              <a:t>Relying Solely on Automated Tools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3" name="Text Placeholder 2">
            <a:extLst>
              <a:ext uri="{FF2B5EF4-FFF2-40B4-BE49-F238E27FC236}">
                <a16:creationId xmlns:a16="http://schemas.microsoft.com/office/drawing/2014/main" id="{E7220088-6CFE-394C-A38A-650A66DCFF6B}"/>
              </a:ext>
            </a:extLst>
          </p:cNvPr>
          <p:cNvSpPr>
            <a:spLocks noGrp="1"/>
          </p:cNvSpPr>
          <p:nvPr>
            <p:ph type="body" sz="quarter" idx="10"/>
          </p:nvPr>
        </p:nvSpPr>
        <p:spPr/>
        <p:txBody>
          <a:bodyPr>
            <a:normAutofit/>
          </a:bodyPr>
          <a:lstStyle/>
          <a:p>
            <a:r>
              <a:rPr lang="en-US" dirty="0"/>
              <a:t>You will be able to increase revenue (and profitability) from current clients, as well as increase the value of endpoints for future clients without increasing your staff/workload. </a:t>
            </a:r>
          </a:p>
          <a:p>
            <a:endParaRPr lang="en-US" dirty="0"/>
          </a:p>
          <a:p>
            <a:r>
              <a:rPr lang="en-US" dirty="0"/>
              <a:t>AND you’ll be able to do all of this without investing time and money in a multitude of enterprise-level cybersecurity solutions that are complex to deploy, time-consuming to maintain, and difficult to prove the value on your own.  </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Once You Make Them…</a:t>
            </a:r>
          </a:p>
        </p:txBody>
      </p:sp>
      <p:pic>
        <p:nvPicPr>
          <p:cNvPr id="5" name="Picture 4" descr="Logo, icon&#10;&#10;Description automatically generated">
            <a:extLst>
              <a:ext uri="{FF2B5EF4-FFF2-40B4-BE49-F238E27FC236}">
                <a16:creationId xmlns:a16="http://schemas.microsoft.com/office/drawing/2014/main" id="{A25606BD-EDA0-46F3-B2A2-34246382C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35833899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5395-4755-C542-8D3F-BB8F43168875}"/>
              </a:ext>
            </a:extLst>
          </p:cNvPr>
          <p:cNvSpPr>
            <a:spLocks noGrp="1"/>
          </p:cNvSpPr>
          <p:nvPr>
            <p:ph type="title"/>
          </p:nvPr>
        </p:nvSpPr>
        <p:spPr>
          <a:xfrm>
            <a:off x="14101011" y="259914"/>
            <a:ext cx="10087281" cy="1850240"/>
          </a:xfrm>
        </p:spPr>
        <p:txBody>
          <a:bodyPr/>
          <a:lstStyle/>
          <a:p>
            <a:r>
              <a:rPr lang="en-US" dirty="0"/>
              <a:t>Who We Are</a:t>
            </a:r>
          </a:p>
        </p:txBody>
      </p:sp>
      <p:sp>
        <p:nvSpPr>
          <p:cNvPr id="3" name="Text Placeholder 2">
            <a:extLst>
              <a:ext uri="{FF2B5EF4-FFF2-40B4-BE49-F238E27FC236}">
                <a16:creationId xmlns:a16="http://schemas.microsoft.com/office/drawing/2014/main" id="{BDAD6227-89FB-3848-85DE-8A9075823A23}"/>
              </a:ext>
            </a:extLst>
          </p:cNvPr>
          <p:cNvSpPr>
            <a:spLocks noGrp="1"/>
          </p:cNvSpPr>
          <p:nvPr>
            <p:ph type="body" sz="quarter" idx="10"/>
          </p:nvPr>
        </p:nvSpPr>
        <p:spPr>
          <a:xfrm>
            <a:off x="15210692" y="1846385"/>
            <a:ext cx="7649307" cy="6981092"/>
          </a:xfrm>
        </p:spPr>
        <p:txBody>
          <a:bodyPr>
            <a:normAutofit/>
          </a:bodyPr>
          <a:lstStyle/>
          <a:p>
            <a:r>
              <a:rPr lang="en-US" sz="4800" dirty="0"/>
              <a:t>Started in 2006 as an MSP</a:t>
            </a:r>
          </a:p>
          <a:p>
            <a:endParaRPr lang="en-US" sz="4800" dirty="0"/>
          </a:p>
          <a:p>
            <a:r>
              <a:rPr lang="en-US" sz="4800" dirty="0"/>
              <a:t>Pivoted in the last 5 years to focus solely on cybersecurity</a:t>
            </a:r>
          </a:p>
          <a:p>
            <a:endParaRPr lang="en-US" sz="4800" dirty="0"/>
          </a:p>
          <a:p>
            <a:r>
              <a:rPr lang="en-US" sz="4800" dirty="0"/>
              <a:t>The majority of our team have armed forces backgrounds with years of dedicated service to our country’s security</a:t>
            </a:r>
          </a:p>
        </p:txBody>
      </p:sp>
    </p:spTree>
    <p:extLst>
      <p:ext uri="{BB962C8B-B14F-4D97-AF65-F5344CB8AC3E}">
        <p14:creationId xmlns:p14="http://schemas.microsoft.com/office/powerpoint/2010/main" val="446365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5395-4755-C542-8D3F-BB8F43168875}"/>
              </a:ext>
            </a:extLst>
          </p:cNvPr>
          <p:cNvSpPr>
            <a:spLocks noGrp="1"/>
          </p:cNvSpPr>
          <p:nvPr>
            <p:ph type="title"/>
          </p:nvPr>
        </p:nvSpPr>
        <p:spPr>
          <a:xfrm>
            <a:off x="14101011" y="259914"/>
            <a:ext cx="10087281" cy="1850240"/>
          </a:xfrm>
        </p:spPr>
        <p:txBody>
          <a:bodyPr>
            <a:normAutofit/>
          </a:bodyPr>
          <a:lstStyle/>
          <a:p>
            <a:r>
              <a:rPr lang="en-US" sz="5400" dirty="0"/>
              <a:t>Discovering the Shifts</a:t>
            </a:r>
          </a:p>
        </p:txBody>
      </p:sp>
      <p:sp>
        <p:nvSpPr>
          <p:cNvPr id="3" name="Text Placeholder 2">
            <a:extLst>
              <a:ext uri="{FF2B5EF4-FFF2-40B4-BE49-F238E27FC236}">
                <a16:creationId xmlns:a16="http://schemas.microsoft.com/office/drawing/2014/main" id="{BDAD6227-89FB-3848-85DE-8A9075823A23}"/>
              </a:ext>
            </a:extLst>
          </p:cNvPr>
          <p:cNvSpPr>
            <a:spLocks noGrp="1"/>
          </p:cNvSpPr>
          <p:nvPr>
            <p:ph type="body" sz="quarter" idx="10"/>
          </p:nvPr>
        </p:nvSpPr>
        <p:spPr>
          <a:xfrm>
            <a:off x="15319997" y="2250831"/>
            <a:ext cx="7649307" cy="6981092"/>
          </a:xfrm>
        </p:spPr>
        <p:txBody>
          <a:bodyPr>
            <a:normAutofit/>
          </a:bodyPr>
          <a:lstStyle/>
          <a:p>
            <a:r>
              <a:rPr lang="en-US" sz="4800" dirty="0"/>
              <a:t>There are 5 key shifts every MSP needs to make to be able to offer effective, efficient, top of the line cybersecurity services without overtaxing their team or budget. </a:t>
            </a:r>
          </a:p>
          <a:p>
            <a:endParaRPr lang="en-US" sz="4800" dirty="0"/>
          </a:p>
          <a:p>
            <a:r>
              <a:rPr lang="en-US" sz="4800" dirty="0"/>
              <a:t>We’re going to go through all 5 of those today. </a:t>
            </a:r>
          </a:p>
        </p:txBody>
      </p:sp>
    </p:spTree>
    <p:extLst>
      <p:ext uri="{BB962C8B-B14F-4D97-AF65-F5344CB8AC3E}">
        <p14:creationId xmlns:p14="http://schemas.microsoft.com/office/powerpoint/2010/main" val="42816611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048577-5DD6-412F-A236-D530A6DFFBE1}"/>
              </a:ext>
            </a:extLst>
          </p:cNvPr>
          <p:cNvSpPr>
            <a:spLocks noGrp="1"/>
          </p:cNvSpPr>
          <p:nvPr>
            <p:ph type="body" sz="quarter" idx="10"/>
          </p:nvPr>
        </p:nvSpPr>
        <p:spPr/>
        <p:txBody>
          <a:bodyPr/>
          <a:lstStyle/>
          <a:p>
            <a:r>
              <a:rPr lang="en-US" dirty="0"/>
              <a:t>80% of organizations wish they had a stronger team in place to detect, investigate, and respond to security incidents</a:t>
            </a:r>
          </a:p>
          <a:p>
            <a:r>
              <a:rPr lang="en-US" dirty="0"/>
              <a:t>79% cite hiring is a challenge</a:t>
            </a:r>
          </a:p>
          <a:p>
            <a:r>
              <a:rPr lang="en-US" dirty="0"/>
              <a:t>54% of IT teams can’t take full advantage of EDR Solutions</a:t>
            </a:r>
          </a:p>
          <a:p>
            <a:pPr marL="0" indent="0">
              <a:buNone/>
            </a:pPr>
            <a:endParaRPr lang="en-US" dirty="0"/>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Shift #1: Operate with Integrity and Candor.</a:t>
            </a:r>
          </a:p>
        </p:txBody>
      </p:sp>
      <p:sp>
        <p:nvSpPr>
          <p:cNvPr id="1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dirty="0"/>
          </a:p>
        </p:txBody>
      </p:sp>
      <p:pic>
        <p:nvPicPr>
          <p:cNvPr id="5" name="Picture 4" descr="Logo, icon&#10;&#10;Description automatically generated">
            <a:extLst>
              <a:ext uri="{FF2B5EF4-FFF2-40B4-BE49-F238E27FC236}">
                <a16:creationId xmlns:a16="http://schemas.microsoft.com/office/drawing/2014/main" id="{C7E99973-5367-48ED-A7F1-46A5FFA9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820457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dirty="0"/>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Shift #1: Operate with Integrity and Candor.</a:t>
            </a:r>
          </a:p>
        </p:txBody>
      </p:sp>
      <p:sp>
        <p:nvSpPr>
          <p:cNvPr id="5" name="TextBox 4">
            <a:extLst>
              <a:ext uri="{FF2B5EF4-FFF2-40B4-BE49-F238E27FC236}">
                <a16:creationId xmlns:a16="http://schemas.microsoft.com/office/drawing/2014/main" id="{8BC002BE-DDB6-8A43-878C-F4E5AB355CAD}"/>
              </a:ext>
            </a:extLst>
          </p:cNvPr>
          <p:cNvSpPr txBox="1"/>
          <p:nvPr/>
        </p:nvSpPr>
        <p:spPr>
          <a:xfrm>
            <a:off x="12241653" y="3555176"/>
            <a:ext cx="10000281" cy="7786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rgbClr val="68622E"/>
                </a:solidFill>
                <a:ea typeface="Helvetica Neue"/>
                <a:cs typeface="Helvetica Neue"/>
                <a:sym typeface="Helvetica Neue"/>
              </a:rPr>
              <a:t>Example MSP B:</a:t>
            </a:r>
          </a:p>
          <a:p>
            <a:pPr lvl="0" algn="l" defTabSz="914377" hangingPunct="1">
              <a:spcBef>
                <a:spcPts val="1000"/>
              </a:spcBef>
              <a:spcAft>
                <a:spcPts val="600"/>
              </a:spcAft>
              <a:buClr>
                <a:srgbClr val="F4AF22"/>
              </a:buClr>
            </a:pPr>
            <a:r>
              <a:rPr lang="en-US" sz="3200" b="1" i="1" dirty="0">
                <a:solidFill>
                  <a:srgbClr val="68622E"/>
                </a:solidFill>
                <a:ea typeface="Helvetica Neue"/>
                <a:cs typeface="Helvetica Neue"/>
                <a:sym typeface="Helvetica Neue"/>
              </a:rPr>
              <a:t>They’ve made the shift. </a:t>
            </a:r>
          </a:p>
          <a:p>
            <a:pPr lvl="0" algn="l" defTabSz="914377" hangingPunct="1">
              <a:spcBef>
                <a:spcPts val="1000"/>
              </a:spcBef>
              <a:spcAft>
                <a:spcPts val="600"/>
              </a:spcAft>
              <a:buClr>
                <a:srgbClr val="F4AF22"/>
              </a:buClr>
            </a:pPr>
            <a:endParaRPr lang="en-US" sz="3200" b="1" i="1" dirty="0">
              <a:solidFill>
                <a:srgbClr val="68622E"/>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rgbClr val="68622E"/>
                </a:solidFill>
                <a:ea typeface="Helvetica Neue"/>
                <a:cs typeface="Helvetica Neue"/>
                <a:sym typeface="Helvetica Neue"/>
              </a:rPr>
              <a:t>“</a:t>
            </a:r>
            <a:r>
              <a:rPr lang="en-US" sz="3200" i="1" dirty="0">
                <a:solidFill>
                  <a:srgbClr val="68622E"/>
                </a:solidFill>
                <a:ea typeface="Helvetica Neue"/>
                <a:cs typeface="Helvetica Neue"/>
                <a:sym typeface="Helvetica Neue"/>
              </a:rPr>
              <a:t>I’m willing to have a difficult conversation with my client around the rising costs of cybersecurity because I want to continually improve the protection placed around their business. If I tell my clients, I am certain about their cybersecurity while using aged and insufficient tools, I know deep down I’m not being truthful. Budgeting for cybersecurity prevention is far healthier for a business’s growth than suffering from a ransomware incident that leads to the demise of 1 in 5 small businesses.”</a:t>
            </a:r>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3B402E"/>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ABD3AA5D-629E-CC4E-890A-FCB86E2F987D}"/>
              </a:ext>
            </a:extLst>
          </p:cNvPr>
          <p:cNvSpPr txBox="1"/>
          <p:nvPr/>
        </p:nvSpPr>
        <p:spPr>
          <a:xfrm>
            <a:off x="1414263" y="3555176"/>
            <a:ext cx="10000281" cy="4370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rgbClr val="68622E"/>
                </a:solidFill>
                <a:ea typeface="Helvetica Neue"/>
                <a:cs typeface="Helvetica Neue"/>
                <a:sym typeface="Helvetica Neue"/>
              </a:rPr>
              <a:t>Example MSP A: </a:t>
            </a:r>
          </a:p>
          <a:p>
            <a:pPr lvl="0" algn="l" defTabSz="914377" hangingPunct="1">
              <a:spcBef>
                <a:spcPts val="1000"/>
              </a:spcBef>
              <a:spcAft>
                <a:spcPts val="600"/>
              </a:spcAft>
              <a:buClr>
                <a:srgbClr val="F4AF22"/>
              </a:buClr>
            </a:pPr>
            <a:r>
              <a:rPr lang="en-US" sz="3200" b="1" i="1" dirty="0">
                <a:solidFill>
                  <a:srgbClr val="68622E"/>
                </a:solidFill>
                <a:ea typeface="Helvetica Neue"/>
                <a:cs typeface="Helvetica Neue"/>
                <a:sym typeface="Helvetica Neue"/>
              </a:rPr>
              <a:t>Refuse to make the shift.</a:t>
            </a:r>
          </a:p>
          <a:p>
            <a:pPr marL="457200" lvl="0" indent="-457200" algn="l" defTabSz="914377" hangingPunct="1">
              <a:spcBef>
                <a:spcPts val="1000"/>
              </a:spcBef>
              <a:spcAft>
                <a:spcPts val="600"/>
              </a:spcAft>
              <a:buClr>
                <a:srgbClr val="F4AF22"/>
              </a:buClr>
              <a:buFont typeface="Wingdings" pitchFamily="2" charset="2"/>
              <a:buChar char="§"/>
            </a:pPr>
            <a:endParaRPr lang="en-US" sz="3200" b="1" i="1" dirty="0">
              <a:solidFill>
                <a:srgbClr val="68622E"/>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rgbClr val="68622E"/>
                </a:solidFill>
                <a:ea typeface="Helvetica Neue"/>
                <a:cs typeface="Helvetica Neue"/>
                <a:sym typeface="Helvetica Neue"/>
              </a:rPr>
              <a:t>“</a:t>
            </a:r>
            <a:r>
              <a:rPr lang="en-US" sz="3200" i="1" dirty="0">
                <a:solidFill>
                  <a:srgbClr val="68622E"/>
                </a:solidFill>
                <a:ea typeface="Helvetica Neue"/>
                <a:cs typeface="Helvetica Neue"/>
                <a:sym typeface="Helvetica Neue"/>
              </a:rPr>
              <a:t>I’ve kept my cybersecurity costs the same for the past 8 years and have no intention of raising them for my clients. My toolsets have protected them for this long, why change?”</a:t>
            </a:r>
          </a:p>
        </p:txBody>
      </p:sp>
      <p:pic>
        <p:nvPicPr>
          <p:cNvPr id="6" name="Picture 5" descr="Logo, icon&#10;&#10;Description automatically generated">
            <a:extLst>
              <a:ext uri="{FF2B5EF4-FFF2-40B4-BE49-F238E27FC236}">
                <a16:creationId xmlns:a16="http://schemas.microsoft.com/office/drawing/2014/main" id="{D0BBF041-B42E-48A8-BD0A-D16C8C98A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9680461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048577-5DD6-412F-A236-D530A6DFFBE1}"/>
              </a:ext>
            </a:extLst>
          </p:cNvPr>
          <p:cNvSpPr>
            <a:spLocks noGrp="1"/>
          </p:cNvSpPr>
          <p:nvPr>
            <p:ph type="body" sz="quarter" idx="10"/>
          </p:nvPr>
        </p:nvSpPr>
        <p:spPr/>
        <p:txBody>
          <a:bodyPr/>
          <a:lstStyle/>
          <a:p>
            <a:pPr marL="0" indent="0" algn="ctr">
              <a:buNone/>
            </a:pPr>
            <a:r>
              <a:rPr lang="en-US" dirty="0"/>
              <a:t>BOTTOM LINE: If you aren’t willing to have a candid conversation with your clients surrounding the changing cybersecurity landscape, and you’re not fully equipped with a team that can manage all of these challenges, you’re going to have an emperor’s new clothes moment. </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Shift #1: Operate with Integrity and Candor.</a:t>
            </a:r>
          </a:p>
        </p:txBody>
      </p:sp>
      <p:sp>
        <p:nvSpPr>
          <p:cNvPr id="1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dirty="0"/>
          </a:p>
        </p:txBody>
      </p:sp>
      <p:pic>
        <p:nvPicPr>
          <p:cNvPr id="5" name="Picture 4" descr="Logo, icon&#10;&#10;Description automatically generated">
            <a:extLst>
              <a:ext uri="{FF2B5EF4-FFF2-40B4-BE49-F238E27FC236}">
                <a16:creationId xmlns:a16="http://schemas.microsoft.com/office/drawing/2014/main" id="{07C06193-D45A-4D24-95A0-A0BB3FC54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2948219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a:xfrm>
            <a:off x="1236133" y="3352800"/>
            <a:ext cx="21006330" cy="9028670"/>
          </a:xfrm>
        </p:spPr>
        <p:txBody>
          <a:bodyPr/>
          <a:lstStyle/>
          <a:p>
            <a:r>
              <a:rPr lang="en-US" dirty="0"/>
              <a:t>70% of organizations use a public cloud service – 70% of these suffered a security incident in the last 12 months </a:t>
            </a:r>
          </a:p>
          <a:p>
            <a:endParaRPr lang="en-US" dirty="0"/>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Shift #2: Transition with the Times</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6" name="TextBox 5">
            <a:extLst>
              <a:ext uri="{FF2B5EF4-FFF2-40B4-BE49-F238E27FC236}">
                <a16:creationId xmlns:a16="http://schemas.microsoft.com/office/drawing/2014/main" id="{E319AD95-6901-2147-AF33-527F492BFC1E}"/>
              </a:ext>
            </a:extLst>
          </p:cNvPr>
          <p:cNvSpPr txBox="1"/>
          <p:nvPr/>
        </p:nvSpPr>
        <p:spPr>
          <a:xfrm>
            <a:off x="12202069" y="5357065"/>
            <a:ext cx="10000281" cy="7294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chemeClr val="bg1"/>
                </a:solidFill>
                <a:ea typeface="Helvetica Neue"/>
                <a:cs typeface="Helvetica Neue"/>
                <a:sym typeface="Helvetica Neue"/>
              </a:rPr>
              <a:t>Example MSP B:</a:t>
            </a: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They’ve made the shift. </a:t>
            </a:r>
          </a:p>
          <a:p>
            <a:pPr lvl="0" algn="l" defTabSz="914377" hangingPunct="1">
              <a:spcBef>
                <a:spcPts val="1000"/>
              </a:spcBef>
              <a:spcAft>
                <a:spcPts val="600"/>
              </a:spcAft>
              <a:buClr>
                <a:srgbClr val="F4AF22"/>
              </a:buClr>
            </a:pPr>
            <a:endParaRPr lang="en-US" sz="3200" b="1" i="1" dirty="0">
              <a:solidFill>
                <a:schemeClr val="bg1"/>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a:t>
            </a:r>
            <a:r>
              <a:rPr lang="en-US" sz="3200" i="1" dirty="0">
                <a:solidFill>
                  <a:schemeClr val="bg1"/>
                </a:solidFill>
                <a:ea typeface="Helvetica Neue"/>
                <a:cs typeface="Helvetica Neue"/>
                <a:sym typeface="Helvetica Neue"/>
              </a:rPr>
              <a:t>With teleworking and e-learning entering the end user’s life without their consent, I need to do what I can as their provider to take excess steps off their plates when it comes to cybersecurity. The more I can do to leverage security toolsets that focus on prevention will lead to lower the attack surface and push the perimeter of protection that further out for my clients. This both optimizes the time they spend at work and keeps them safe.”</a:t>
            </a:r>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chemeClr val="bg1"/>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FA8E5161-D271-1D4A-ABD3-82C2C0120F1F}"/>
              </a:ext>
            </a:extLst>
          </p:cNvPr>
          <p:cNvSpPr txBox="1"/>
          <p:nvPr/>
        </p:nvSpPr>
        <p:spPr>
          <a:xfrm>
            <a:off x="1236133" y="5110843"/>
            <a:ext cx="10000281" cy="4370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chemeClr val="bg1"/>
                </a:solidFill>
                <a:ea typeface="Helvetica Neue"/>
                <a:cs typeface="Helvetica Neue"/>
                <a:sym typeface="Helvetica Neue"/>
              </a:rPr>
              <a:t>Example MSP A: </a:t>
            </a: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Refuse to make the shift.</a:t>
            </a:r>
          </a:p>
          <a:p>
            <a:pPr marL="457200" lvl="0" indent="-457200" algn="l" defTabSz="914377" hangingPunct="1">
              <a:spcBef>
                <a:spcPts val="1000"/>
              </a:spcBef>
              <a:spcAft>
                <a:spcPts val="600"/>
              </a:spcAft>
              <a:buClr>
                <a:srgbClr val="F4AF22"/>
              </a:buClr>
              <a:buFont typeface="Wingdings" pitchFamily="2" charset="2"/>
              <a:buChar char="§"/>
            </a:pPr>
            <a:endParaRPr lang="en-US" sz="3200" b="1" i="1" dirty="0">
              <a:solidFill>
                <a:schemeClr val="bg1"/>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a:t>
            </a:r>
            <a:r>
              <a:rPr lang="en-US" sz="3200" i="1" dirty="0">
                <a:solidFill>
                  <a:schemeClr val="bg1"/>
                </a:solidFill>
                <a:ea typeface="Helvetica Neue"/>
                <a:cs typeface="Helvetica Neue"/>
                <a:sym typeface="Helvetica Neue"/>
              </a:rPr>
              <a:t>I’ve asked my users to spend at least 10 minutes a month on the cybersecurity awareness videos I have provided to them. Security is just as much their responsibility as much as it is mine as their provider.”</a:t>
            </a:r>
          </a:p>
        </p:txBody>
      </p:sp>
      <p:pic>
        <p:nvPicPr>
          <p:cNvPr id="3" name="Picture 2" descr="A black and white logo&#10;&#10;Description automatically generated with low confidence">
            <a:extLst>
              <a:ext uri="{FF2B5EF4-FFF2-40B4-BE49-F238E27FC236}">
                <a16:creationId xmlns:a16="http://schemas.microsoft.com/office/drawing/2014/main" id="{2B7A739D-4A31-4B0C-9AF4-881B6BB34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2409" y="385969"/>
            <a:ext cx="1498493" cy="162836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p:txBody>
          <a:bodyPr/>
          <a:lstStyle/>
          <a:p>
            <a:r>
              <a:rPr lang="en-US" dirty="0"/>
              <a:t>Ran out of time</a:t>
            </a:r>
          </a:p>
          <a:p>
            <a:r>
              <a:rPr lang="en-US" dirty="0"/>
              <a:t>Began seeing failure points and fatigue in the team</a:t>
            </a:r>
          </a:p>
          <a:p>
            <a:r>
              <a:rPr lang="en-US" dirty="0"/>
              <a:t>Recognized that security wasn’t what it used to be and the endpoint count was too high to not do something about it</a:t>
            </a:r>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Case Study #1</a:t>
            </a:r>
          </a:p>
        </p:txBody>
      </p:sp>
      <p:sp>
        <p:nvSpPr>
          <p:cNvPr id="1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pic>
        <p:nvPicPr>
          <p:cNvPr id="9" name="Picture 8">
            <a:extLst>
              <a:ext uri="{FF2B5EF4-FFF2-40B4-BE49-F238E27FC236}">
                <a16:creationId xmlns:a16="http://schemas.microsoft.com/office/drawing/2014/main" id="{921E7F74-708B-46EE-B266-AEA439D9DE7E}"/>
              </a:ext>
            </a:extLst>
          </p:cNvPr>
          <p:cNvPicPr>
            <a:picLocks noChangeAspect="1"/>
          </p:cNvPicPr>
          <p:nvPr/>
        </p:nvPicPr>
        <p:blipFill>
          <a:blip r:embed="rId3"/>
          <a:stretch>
            <a:fillRect/>
          </a:stretch>
        </p:blipFill>
        <p:spPr>
          <a:xfrm>
            <a:off x="3577121" y="6858000"/>
            <a:ext cx="17229758" cy="4987925"/>
          </a:xfrm>
          <a:prstGeom prst="rect">
            <a:avLst/>
          </a:prstGeom>
        </p:spPr>
      </p:pic>
      <p:pic>
        <p:nvPicPr>
          <p:cNvPr id="6" name="Picture 5" descr="A black and white logo&#10;&#10;Description automatically generated with low confidence">
            <a:extLst>
              <a:ext uri="{FF2B5EF4-FFF2-40B4-BE49-F238E27FC236}">
                <a16:creationId xmlns:a16="http://schemas.microsoft.com/office/drawing/2014/main" id="{0A31B80B-417F-44CC-A281-E180F3E7D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2409" y="385969"/>
            <a:ext cx="1498493" cy="1628362"/>
          </a:xfrm>
          <a:prstGeom prst="rect">
            <a:avLst/>
          </a:prstGeom>
        </p:spPr>
      </p:pic>
    </p:spTree>
    <p:extLst>
      <p:ext uri="{BB962C8B-B14F-4D97-AF65-F5344CB8AC3E}">
        <p14:creationId xmlns:p14="http://schemas.microsoft.com/office/powerpoint/2010/main" val="2765427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p:txBody>
          <a:bodyPr>
            <a:normAutofit fontScale="92500" lnSpcReduction="10000"/>
          </a:bodyPr>
          <a:lstStyle/>
          <a:p>
            <a:r>
              <a:rPr lang="en-US" dirty="0"/>
              <a:t>One of our clients has reduced their incident response overhead and operational costs surrounding IT spend. (FortiGate edge)</a:t>
            </a:r>
          </a:p>
          <a:p>
            <a:endParaRPr lang="en-US" dirty="0"/>
          </a:p>
          <a:p>
            <a:r>
              <a:rPr lang="en-US" dirty="0"/>
              <a:t>This is directly attributed to reduced account take-overs, phishing emails, and malware delivery to the mailbox. (425k monthly emails; 6% malicious)</a:t>
            </a:r>
          </a:p>
          <a:p>
            <a:endParaRPr lang="en-US" dirty="0"/>
          </a:p>
          <a:p>
            <a:r>
              <a:rPr lang="en-US" dirty="0"/>
              <a:t>They have not had to perform a single workstation image due to malware or crypto-type attack since going live; previously, they performed an average of 2 per week. (Endpoint protection – Trend Micro)</a:t>
            </a:r>
          </a:p>
          <a:p>
            <a:endParaRPr lang="en-US" dirty="0"/>
          </a:p>
          <a:p>
            <a:r>
              <a:rPr lang="en-US" dirty="0"/>
              <a:t>Working from home users have a piece of mind knowing they will not be accessing malicious payloads via web-client; reduced complaints of home user's malware delivery.</a:t>
            </a:r>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Case Study #2</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pic>
        <p:nvPicPr>
          <p:cNvPr id="6" name="Picture 5" descr="A black and white logo&#10;&#10;Description automatically generated with low confidence">
            <a:extLst>
              <a:ext uri="{FF2B5EF4-FFF2-40B4-BE49-F238E27FC236}">
                <a16:creationId xmlns:a16="http://schemas.microsoft.com/office/drawing/2014/main" id="{32B37EC6-C85B-43C2-99BC-B889C3E5A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2409" y="385969"/>
            <a:ext cx="1498493" cy="1628362"/>
          </a:xfrm>
          <a:prstGeom prst="rect">
            <a:avLst/>
          </a:prstGeom>
        </p:spPr>
      </p:pic>
    </p:spTree>
    <p:extLst>
      <p:ext uri="{BB962C8B-B14F-4D97-AF65-F5344CB8AC3E}">
        <p14:creationId xmlns:p14="http://schemas.microsoft.com/office/powerpoint/2010/main" val="3657171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Shift #3: Understand the Full Landscape</a:t>
            </a:r>
          </a:p>
        </p:txBody>
      </p:sp>
      <p:grpSp>
        <p:nvGrpSpPr>
          <p:cNvPr id="69" name="Group 68">
            <a:extLst>
              <a:ext uri="{FF2B5EF4-FFF2-40B4-BE49-F238E27FC236}">
                <a16:creationId xmlns:a16="http://schemas.microsoft.com/office/drawing/2014/main" id="{4215928D-0985-4221-AAF1-92FE9EFEF037}"/>
              </a:ext>
            </a:extLst>
          </p:cNvPr>
          <p:cNvGrpSpPr/>
          <p:nvPr/>
        </p:nvGrpSpPr>
        <p:grpSpPr>
          <a:xfrm>
            <a:off x="3494757" y="2760937"/>
            <a:ext cx="17781766" cy="2468880"/>
            <a:chOff x="1420630" y="2909181"/>
            <a:chExt cx="17781765" cy="2468880"/>
          </a:xfrm>
        </p:grpSpPr>
        <p:pic>
          <p:nvPicPr>
            <p:cNvPr id="70" name="Picture 69" descr="A picture containing light&#10;&#10;Description automatically generated">
              <a:extLst>
                <a:ext uri="{FF2B5EF4-FFF2-40B4-BE49-F238E27FC236}">
                  <a16:creationId xmlns:a16="http://schemas.microsoft.com/office/drawing/2014/main" id="{ED5F7E57-B691-4258-9E95-6C0CB3168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30" y="2909181"/>
              <a:ext cx="4954352" cy="2468880"/>
            </a:xfrm>
            <a:prstGeom prst="rect">
              <a:avLst/>
            </a:prstGeom>
          </p:spPr>
        </p:pic>
        <p:pic>
          <p:nvPicPr>
            <p:cNvPr id="71" name="Picture 70" descr="A picture containing drawing, light&#10;&#10;Description automatically generated">
              <a:extLst>
                <a:ext uri="{FF2B5EF4-FFF2-40B4-BE49-F238E27FC236}">
                  <a16:creationId xmlns:a16="http://schemas.microsoft.com/office/drawing/2014/main" id="{ABECBECF-52EF-4BC5-B4DE-076F54C6A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70" y="3042360"/>
              <a:ext cx="647733" cy="1003352"/>
            </a:xfrm>
            <a:prstGeom prst="rect">
              <a:avLst/>
            </a:prstGeom>
          </p:spPr>
        </p:pic>
        <p:sp>
          <p:nvSpPr>
            <p:cNvPr id="72" name="TextBox 71">
              <a:extLst>
                <a:ext uri="{FF2B5EF4-FFF2-40B4-BE49-F238E27FC236}">
                  <a16:creationId xmlns:a16="http://schemas.microsoft.com/office/drawing/2014/main" id="{BD236000-E887-44D7-A330-383C6AD61589}"/>
                </a:ext>
              </a:extLst>
            </p:cNvPr>
            <p:cNvSpPr txBox="1"/>
            <p:nvPr/>
          </p:nvSpPr>
          <p:spPr>
            <a:xfrm>
              <a:off x="7181380" y="3086483"/>
              <a:ext cx="12021015" cy="830997"/>
            </a:xfrm>
            <a:prstGeom prst="rect">
              <a:avLst/>
            </a:prstGeom>
            <a:noFill/>
          </p:spPr>
          <p:txBody>
            <a:bodyPr wrap="square" rtlCol="0">
              <a:spAutoFit/>
            </a:bodyPr>
            <a:lstStyle/>
            <a:p>
              <a:pPr algn="l"/>
              <a:r>
                <a:rPr lang="en-US" sz="4800" b="1" dirty="0">
                  <a:solidFill>
                    <a:srgbClr val="68622E"/>
                  </a:solidFill>
                  <a:latin typeface="Calibri" panose="020F0502020204030204"/>
                </a:rPr>
                <a:t>COMPLETE VISIBILITY</a:t>
              </a:r>
            </a:p>
          </p:txBody>
        </p:sp>
      </p:grpSp>
      <p:grpSp>
        <p:nvGrpSpPr>
          <p:cNvPr id="73" name="Group 72">
            <a:extLst>
              <a:ext uri="{FF2B5EF4-FFF2-40B4-BE49-F238E27FC236}">
                <a16:creationId xmlns:a16="http://schemas.microsoft.com/office/drawing/2014/main" id="{299FC590-06D9-47A2-A7C2-3791CA554FB6}"/>
              </a:ext>
            </a:extLst>
          </p:cNvPr>
          <p:cNvGrpSpPr/>
          <p:nvPr/>
        </p:nvGrpSpPr>
        <p:grpSpPr>
          <a:xfrm>
            <a:off x="3494756" y="4207078"/>
            <a:ext cx="15640732" cy="2468880"/>
            <a:chOff x="1420630" y="4355322"/>
            <a:chExt cx="15640731" cy="2468880"/>
          </a:xfrm>
        </p:grpSpPr>
        <p:pic>
          <p:nvPicPr>
            <p:cNvPr id="74" name="Picture 73" descr="A picture containing light&#10;&#10;Description automatically generated">
              <a:extLst>
                <a:ext uri="{FF2B5EF4-FFF2-40B4-BE49-F238E27FC236}">
                  <a16:creationId xmlns:a16="http://schemas.microsoft.com/office/drawing/2014/main" id="{B10A9842-3847-4E63-8238-E29A373E5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30" y="4355322"/>
              <a:ext cx="4954352" cy="2468880"/>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3385C406-78A5-4B4A-B768-79A147CE9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319" y="4703335"/>
              <a:ext cx="685835" cy="673135"/>
            </a:xfrm>
            <a:prstGeom prst="rect">
              <a:avLst/>
            </a:prstGeom>
          </p:spPr>
        </p:pic>
        <p:sp>
          <p:nvSpPr>
            <p:cNvPr id="76" name="TextBox 75">
              <a:extLst>
                <a:ext uri="{FF2B5EF4-FFF2-40B4-BE49-F238E27FC236}">
                  <a16:creationId xmlns:a16="http://schemas.microsoft.com/office/drawing/2014/main" id="{303AF670-8E54-4CD5-954A-068D84B8A1B1}"/>
                </a:ext>
              </a:extLst>
            </p:cNvPr>
            <p:cNvSpPr txBox="1"/>
            <p:nvPr/>
          </p:nvSpPr>
          <p:spPr>
            <a:xfrm>
              <a:off x="7181380" y="4547064"/>
              <a:ext cx="9879981"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1">
                  <a:solidFill>
                    <a:srgbClr val="68622E"/>
                  </a:solidFill>
                  <a:latin typeface="Calibri" panose="020F0502020204030204"/>
                </a:defRPr>
              </a:lvl1pPr>
            </a:lstStyle>
            <a:p>
              <a:r>
                <a:rPr lang="en-US" dirty="0"/>
                <a:t>REDUCE ATTACK SURFACE</a:t>
              </a:r>
            </a:p>
          </p:txBody>
        </p:sp>
      </p:grpSp>
      <p:grpSp>
        <p:nvGrpSpPr>
          <p:cNvPr id="77" name="Group 76">
            <a:extLst>
              <a:ext uri="{FF2B5EF4-FFF2-40B4-BE49-F238E27FC236}">
                <a16:creationId xmlns:a16="http://schemas.microsoft.com/office/drawing/2014/main" id="{FB47B801-2FE6-48B2-A99B-080AE1F408E0}"/>
              </a:ext>
            </a:extLst>
          </p:cNvPr>
          <p:cNvGrpSpPr/>
          <p:nvPr/>
        </p:nvGrpSpPr>
        <p:grpSpPr>
          <a:xfrm>
            <a:off x="3494757" y="5653220"/>
            <a:ext cx="15630406" cy="2468880"/>
            <a:chOff x="1420630" y="5801463"/>
            <a:chExt cx="15630405" cy="2468880"/>
          </a:xfrm>
        </p:grpSpPr>
        <p:pic>
          <p:nvPicPr>
            <p:cNvPr id="78" name="Picture 77" descr="A picture containing light&#10;&#10;Description automatically generated">
              <a:extLst>
                <a:ext uri="{FF2B5EF4-FFF2-40B4-BE49-F238E27FC236}">
                  <a16:creationId xmlns:a16="http://schemas.microsoft.com/office/drawing/2014/main" id="{B187F99E-6022-4995-A981-75378C8E2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30" y="5801463"/>
              <a:ext cx="4954352" cy="2468880"/>
            </a:xfrm>
            <a:prstGeom prst="rect">
              <a:avLst/>
            </a:prstGeom>
          </p:spPr>
        </p:pic>
        <p:pic>
          <p:nvPicPr>
            <p:cNvPr id="79" name="Picture 78" descr="A picture containing drawing, light&#10;&#10;Description automatically generated">
              <a:extLst>
                <a:ext uri="{FF2B5EF4-FFF2-40B4-BE49-F238E27FC236}">
                  <a16:creationId xmlns:a16="http://schemas.microsoft.com/office/drawing/2014/main" id="{67F1C9C3-982B-4A21-B874-B8F434C3F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1268" y="6085266"/>
              <a:ext cx="723937" cy="730288"/>
            </a:xfrm>
            <a:prstGeom prst="rect">
              <a:avLst/>
            </a:prstGeom>
          </p:spPr>
        </p:pic>
        <p:sp>
          <p:nvSpPr>
            <p:cNvPr id="80" name="TextBox 79">
              <a:extLst>
                <a:ext uri="{FF2B5EF4-FFF2-40B4-BE49-F238E27FC236}">
                  <a16:creationId xmlns:a16="http://schemas.microsoft.com/office/drawing/2014/main" id="{3B192F30-16FD-4C8A-BF20-2DB7DCA2393A}"/>
                </a:ext>
              </a:extLst>
            </p:cNvPr>
            <p:cNvSpPr txBox="1"/>
            <p:nvPr/>
          </p:nvSpPr>
          <p:spPr>
            <a:xfrm>
              <a:off x="7171054" y="5993205"/>
              <a:ext cx="9879981"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1">
                  <a:solidFill>
                    <a:srgbClr val="68622E"/>
                  </a:solidFill>
                  <a:latin typeface="Calibri" panose="020F0502020204030204"/>
                </a:defRPr>
              </a:lvl1pPr>
            </a:lstStyle>
            <a:p>
              <a:r>
                <a:rPr lang="en-US" dirty="0"/>
                <a:t>STOP KNOWN THREATS</a:t>
              </a:r>
            </a:p>
          </p:txBody>
        </p:sp>
      </p:grpSp>
      <p:grpSp>
        <p:nvGrpSpPr>
          <p:cNvPr id="81" name="Group 80">
            <a:extLst>
              <a:ext uri="{FF2B5EF4-FFF2-40B4-BE49-F238E27FC236}">
                <a16:creationId xmlns:a16="http://schemas.microsoft.com/office/drawing/2014/main" id="{7BC52F05-0A41-4D83-B9CE-EC9785AEC79F}"/>
              </a:ext>
            </a:extLst>
          </p:cNvPr>
          <p:cNvGrpSpPr/>
          <p:nvPr/>
        </p:nvGrpSpPr>
        <p:grpSpPr>
          <a:xfrm>
            <a:off x="3494756" y="7099359"/>
            <a:ext cx="15621668" cy="2468880"/>
            <a:chOff x="1420630" y="7247604"/>
            <a:chExt cx="15621667" cy="2468880"/>
          </a:xfrm>
        </p:grpSpPr>
        <p:pic>
          <p:nvPicPr>
            <p:cNvPr id="82" name="Picture 81" descr="A picture containing light&#10;&#10;Description automatically generated">
              <a:extLst>
                <a:ext uri="{FF2B5EF4-FFF2-40B4-BE49-F238E27FC236}">
                  <a16:creationId xmlns:a16="http://schemas.microsoft.com/office/drawing/2014/main" id="{DF13B842-F3A6-4F76-9358-B1415216A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30" y="7247604"/>
              <a:ext cx="4954352" cy="2468880"/>
            </a:xfrm>
            <a:prstGeom prst="rect">
              <a:avLst/>
            </a:prstGeom>
          </p:spPr>
        </p:pic>
        <p:pic>
          <p:nvPicPr>
            <p:cNvPr id="83" name="Picture 82" descr="A drawing of a face&#10;&#10;Description automatically generated">
              <a:extLst>
                <a:ext uri="{FF2B5EF4-FFF2-40B4-BE49-F238E27FC236}">
                  <a16:creationId xmlns:a16="http://schemas.microsoft.com/office/drawing/2014/main" id="{9118C3A2-03DA-49E9-9E6F-241C1E810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4443" y="7477811"/>
              <a:ext cx="717587" cy="787440"/>
            </a:xfrm>
            <a:prstGeom prst="rect">
              <a:avLst/>
            </a:prstGeom>
          </p:spPr>
        </p:pic>
        <p:sp>
          <p:nvSpPr>
            <p:cNvPr id="84" name="TextBox 83">
              <a:extLst>
                <a:ext uri="{FF2B5EF4-FFF2-40B4-BE49-F238E27FC236}">
                  <a16:creationId xmlns:a16="http://schemas.microsoft.com/office/drawing/2014/main" id="{8A517F40-EF81-4433-A8AA-6795088FF787}"/>
                </a:ext>
              </a:extLst>
            </p:cNvPr>
            <p:cNvSpPr txBox="1"/>
            <p:nvPr/>
          </p:nvSpPr>
          <p:spPr>
            <a:xfrm>
              <a:off x="7162316" y="7399296"/>
              <a:ext cx="9879981"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1">
                  <a:solidFill>
                    <a:srgbClr val="68622E"/>
                  </a:solidFill>
                  <a:latin typeface="Calibri" panose="020F0502020204030204"/>
                </a:defRPr>
              </a:lvl1pPr>
            </a:lstStyle>
            <a:p>
              <a:r>
                <a:rPr lang="en-US" dirty="0"/>
                <a:t>PREVENT UNKNOWN THREATS</a:t>
              </a:r>
            </a:p>
          </p:txBody>
        </p:sp>
      </p:grpSp>
      <p:grpSp>
        <p:nvGrpSpPr>
          <p:cNvPr id="85" name="Group 84">
            <a:extLst>
              <a:ext uri="{FF2B5EF4-FFF2-40B4-BE49-F238E27FC236}">
                <a16:creationId xmlns:a16="http://schemas.microsoft.com/office/drawing/2014/main" id="{5761428E-EA52-46A5-B00B-026654A3D683}"/>
              </a:ext>
            </a:extLst>
          </p:cNvPr>
          <p:cNvGrpSpPr/>
          <p:nvPr/>
        </p:nvGrpSpPr>
        <p:grpSpPr>
          <a:xfrm>
            <a:off x="3494756" y="8545502"/>
            <a:ext cx="18584768" cy="2468880"/>
            <a:chOff x="1420630" y="8693745"/>
            <a:chExt cx="18584767" cy="2468880"/>
          </a:xfrm>
        </p:grpSpPr>
        <p:pic>
          <p:nvPicPr>
            <p:cNvPr id="86" name="Picture 85" descr="A picture containing light&#10;&#10;Description automatically generated">
              <a:extLst>
                <a:ext uri="{FF2B5EF4-FFF2-40B4-BE49-F238E27FC236}">
                  <a16:creationId xmlns:a16="http://schemas.microsoft.com/office/drawing/2014/main" id="{DE5C2350-DCEF-41A0-BB6C-FE2BA9DC5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30" y="8693745"/>
              <a:ext cx="4954352" cy="2468880"/>
            </a:xfrm>
            <a:prstGeom prst="rect">
              <a:avLst/>
            </a:prstGeom>
          </p:spPr>
        </p:pic>
        <p:pic>
          <p:nvPicPr>
            <p:cNvPr id="87" name="Picture 86" descr="A picture containing drawing&#10;&#10;Description automatically generated">
              <a:extLst>
                <a:ext uri="{FF2B5EF4-FFF2-40B4-BE49-F238E27FC236}">
                  <a16:creationId xmlns:a16="http://schemas.microsoft.com/office/drawing/2014/main" id="{00BBA3D2-1643-4A47-8E2A-892AD99444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9516" y="8843389"/>
              <a:ext cx="787440" cy="730288"/>
            </a:xfrm>
            <a:prstGeom prst="rect">
              <a:avLst/>
            </a:prstGeom>
          </p:spPr>
        </p:pic>
        <p:sp>
          <p:nvSpPr>
            <p:cNvPr id="88" name="TextBox 87">
              <a:extLst>
                <a:ext uri="{FF2B5EF4-FFF2-40B4-BE49-F238E27FC236}">
                  <a16:creationId xmlns:a16="http://schemas.microsoft.com/office/drawing/2014/main" id="{E725D95C-20D8-4909-8359-676E6FB818E1}"/>
                </a:ext>
              </a:extLst>
            </p:cNvPr>
            <p:cNvSpPr txBox="1"/>
            <p:nvPr/>
          </p:nvSpPr>
          <p:spPr>
            <a:xfrm>
              <a:off x="7162316" y="8889243"/>
              <a:ext cx="12843081"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1">
                  <a:solidFill>
                    <a:srgbClr val="68622E"/>
                  </a:solidFill>
                  <a:latin typeface="Calibri" panose="020F0502020204030204"/>
                </a:defRPr>
              </a:lvl1pPr>
            </a:lstStyle>
            <a:p>
              <a:r>
                <a:rPr lang="en-US" dirty="0"/>
                <a:t>AUTOMATION WITH HUMAN VALIDATION</a:t>
              </a:r>
            </a:p>
          </p:txBody>
        </p:sp>
      </p:grpSp>
      <p:sp>
        <p:nvSpPr>
          <p:cNvPr id="3" name="TextBox 2">
            <a:extLst>
              <a:ext uri="{FF2B5EF4-FFF2-40B4-BE49-F238E27FC236}">
                <a16:creationId xmlns:a16="http://schemas.microsoft.com/office/drawing/2014/main" id="{F5742B60-6DF8-416E-AFCA-2C3EE50FB179}"/>
              </a:ext>
            </a:extLst>
          </p:cNvPr>
          <p:cNvSpPr txBox="1"/>
          <p:nvPr/>
        </p:nvSpPr>
        <p:spPr>
          <a:xfrm rot="16200000">
            <a:off x="-1725595" y="6246682"/>
            <a:ext cx="867089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800" b="1" dirty="0">
                <a:solidFill>
                  <a:srgbClr val="68622E"/>
                </a:solidFill>
                <a:latin typeface="Calibri" panose="020F0502020204030204"/>
              </a:rPr>
              <a:t>BLUEPRINT FOR PREVENTION</a:t>
            </a:r>
          </a:p>
        </p:txBody>
      </p:sp>
      <p:pic>
        <p:nvPicPr>
          <p:cNvPr id="25" name="Picture 24" descr="Logo, icon&#10;&#10;Description automatically generated">
            <a:extLst>
              <a:ext uri="{FF2B5EF4-FFF2-40B4-BE49-F238E27FC236}">
                <a16:creationId xmlns:a16="http://schemas.microsoft.com/office/drawing/2014/main" id="{C8FFF142-5BC7-4CCB-B181-CCB1765E8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2136879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2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20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2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3" name="Text Placeholder 2">
            <a:extLst>
              <a:ext uri="{FF2B5EF4-FFF2-40B4-BE49-F238E27FC236}">
                <a16:creationId xmlns:a16="http://schemas.microsoft.com/office/drawing/2014/main" id="{CEB0B92F-F547-AC43-A85F-09C32FF812C2}"/>
              </a:ext>
            </a:extLst>
          </p:cNvPr>
          <p:cNvSpPr>
            <a:spLocks noGrp="1"/>
          </p:cNvSpPr>
          <p:nvPr>
            <p:ph type="body" sz="quarter" idx="10"/>
          </p:nvPr>
        </p:nvSpPr>
        <p:spPr/>
        <p:txBody>
          <a:bodyPr/>
          <a:lstStyle/>
          <a:p>
            <a:r>
              <a:rPr lang="en-US" dirty="0"/>
              <a:t>MSP Business Owners and Service Managers who are expected to keep up with all the latest security threats, vendors, and trends but are already running ragged trying to maintain their day-to-day tickets, client requests, and running their businesses</a:t>
            </a:r>
          </a:p>
          <a:p>
            <a:pPr marL="0" indent="0">
              <a:buNone/>
            </a:pPr>
            <a:endParaRPr lang="en-US" dirty="0"/>
          </a:p>
          <a:p>
            <a:r>
              <a:rPr lang="en-US" dirty="0"/>
              <a:t>If you make your living running a Managed Service company providing support to businesses, this is for you. </a:t>
            </a:r>
          </a:p>
        </p:txBody>
      </p:sp>
      <p:sp>
        <p:nvSpPr>
          <p:cNvPr id="2" name="Title 1">
            <a:extLst>
              <a:ext uri="{FF2B5EF4-FFF2-40B4-BE49-F238E27FC236}">
                <a16:creationId xmlns:a16="http://schemas.microsoft.com/office/drawing/2014/main" id="{6FE0EE5A-B58C-5446-9E21-781197B9E6DC}"/>
              </a:ext>
            </a:extLst>
          </p:cNvPr>
          <p:cNvSpPr>
            <a:spLocks noGrp="1"/>
          </p:cNvSpPr>
          <p:nvPr>
            <p:ph type="title"/>
          </p:nvPr>
        </p:nvSpPr>
        <p:spPr/>
        <p:txBody>
          <a:bodyPr/>
          <a:lstStyle/>
          <a:p>
            <a:r>
              <a:rPr lang="en-US" dirty="0"/>
              <a:t>Who This is For</a:t>
            </a:r>
          </a:p>
        </p:txBody>
      </p:sp>
      <p:pic>
        <p:nvPicPr>
          <p:cNvPr id="5" name="Picture 4" descr="Logo, icon&#10;&#10;Description automatically generated">
            <a:extLst>
              <a:ext uri="{FF2B5EF4-FFF2-40B4-BE49-F238E27FC236}">
                <a16:creationId xmlns:a16="http://schemas.microsoft.com/office/drawing/2014/main" id="{95AE066F-40C7-4900-9DE3-7B25826A3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56DC4AE2-604C-422A-B1C2-8234F3408B55}"/>
              </a:ext>
            </a:extLst>
          </p:cNvPr>
          <p:cNvSpPr/>
          <p:nvPr/>
        </p:nvSpPr>
        <p:spPr>
          <a:xfrm>
            <a:off x="15653" y="6122761"/>
            <a:ext cx="24383966" cy="3683666"/>
          </a:xfrm>
          <a:prstGeom prst="rect">
            <a:avLst/>
          </a:prstGeom>
          <a:solidFill>
            <a:srgbClr val="E5D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6" name="Rectangle 65">
            <a:extLst>
              <a:ext uri="{FF2B5EF4-FFF2-40B4-BE49-F238E27FC236}">
                <a16:creationId xmlns:a16="http://schemas.microsoft.com/office/drawing/2014/main" id="{B0E96B46-0344-4D08-9458-C3C630CC229E}"/>
              </a:ext>
            </a:extLst>
          </p:cNvPr>
          <p:cNvSpPr/>
          <p:nvPr/>
        </p:nvSpPr>
        <p:spPr>
          <a:xfrm>
            <a:off x="3" y="0"/>
            <a:ext cx="24383966" cy="3909576"/>
          </a:xfrm>
          <a:prstGeom prst="rect">
            <a:avLst/>
          </a:prstGeom>
          <a:solidFill>
            <a:srgbClr val="E5D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63" name="Cloud 62">
            <a:extLst>
              <a:ext uri="{FF2B5EF4-FFF2-40B4-BE49-F238E27FC236}">
                <a16:creationId xmlns:a16="http://schemas.microsoft.com/office/drawing/2014/main" id="{DD8BBCC3-2CE4-4B1A-A04A-05CACFAE6FA8}"/>
              </a:ext>
            </a:extLst>
          </p:cNvPr>
          <p:cNvSpPr/>
          <p:nvPr/>
        </p:nvSpPr>
        <p:spPr>
          <a:xfrm>
            <a:off x="5702828" y="1"/>
            <a:ext cx="10968352" cy="359938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5" name="Graphic 4">
            <a:extLst>
              <a:ext uri="{FF2B5EF4-FFF2-40B4-BE49-F238E27FC236}">
                <a16:creationId xmlns:a16="http://schemas.microsoft.com/office/drawing/2014/main" id="{139BD7C9-A6E1-4552-96A7-F392D7080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07891" y="10195067"/>
            <a:ext cx="941438" cy="1910980"/>
          </a:xfrm>
          <a:prstGeom prst="rect">
            <a:avLst/>
          </a:prstGeom>
        </p:spPr>
      </p:pic>
      <p:pic>
        <p:nvPicPr>
          <p:cNvPr id="6" name="Graphic 5">
            <a:extLst>
              <a:ext uri="{FF2B5EF4-FFF2-40B4-BE49-F238E27FC236}">
                <a16:creationId xmlns:a16="http://schemas.microsoft.com/office/drawing/2014/main" id="{48A72DEA-BC65-4310-9CDB-BCF0ABAF3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36893" y="10190939"/>
            <a:ext cx="945998" cy="1920240"/>
          </a:xfrm>
          <a:prstGeom prst="rect">
            <a:avLst/>
          </a:prstGeom>
        </p:spPr>
      </p:pic>
      <p:pic>
        <p:nvPicPr>
          <p:cNvPr id="7" name="Graphic 6">
            <a:extLst>
              <a:ext uri="{FF2B5EF4-FFF2-40B4-BE49-F238E27FC236}">
                <a16:creationId xmlns:a16="http://schemas.microsoft.com/office/drawing/2014/main" id="{0BB80AA8-3974-4D8D-9607-F95142D4C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23642" y="10214317"/>
            <a:ext cx="946000" cy="1920240"/>
          </a:xfrm>
          <a:prstGeom prst="rect">
            <a:avLst/>
          </a:prstGeom>
        </p:spPr>
      </p:pic>
      <p:pic>
        <p:nvPicPr>
          <p:cNvPr id="11" name="Picture 10" descr="An open computer sitting on top of a table&#10;&#10;Description automatically generated">
            <a:extLst>
              <a:ext uri="{FF2B5EF4-FFF2-40B4-BE49-F238E27FC236}">
                <a16:creationId xmlns:a16="http://schemas.microsoft.com/office/drawing/2014/main" id="{5262DEDC-AFEA-40EC-843A-EF3A851BB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2708" y="10953967"/>
            <a:ext cx="2752796" cy="1927442"/>
          </a:xfrm>
          <a:prstGeom prst="rect">
            <a:avLst/>
          </a:prstGeom>
        </p:spPr>
      </p:pic>
      <p:pic>
        <p:nvPicPr>
          <p:cNvPr id="12" name="Graphic 11">
            <a:extLst>
              <a:ext uri="{FF2B5EF4-FFF2-40B4-BE49-F238E27FC236}">
                <a16:creationId xmlns:a16="http://schemas.microsoft.com/office/drawing/2014/main" id="{EDDF93E1-5516-4EF0-8CEC-59B834103C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61459" y="10860438"/>
            <a:ext cx="2302698" cy="1463040"/>
          </a:xfrm>
          <a:prstGeom prst="rect">
            <a:avLst/>
          </a:prstGeom>
        </p:spPr>
      </p:pic>
      <p:pic>
        <p:nvPicPr>
          <p:cNvPr id="14" name="Graphic 13">
            <a:extLst>
              <a:ext uri="{FF2B5EF4-FFF2-40B4-BE49-F238E27FC236}">
                <a16:creationId xmlns:a16="http://schemas.microsoft.com/office/drawing/2014/main" id="{DC88FA02-485B-4CD6-899D-708D0F75E1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13989" y="7176887"/>
            <a:ext cx="1754254" cy="2074474"/>
          </a:xfrm>
          <a:prstGeom prst="rect">
            <a:avLst/>
          </a:prstGeom>
        </p:spPr>
      </p:pic>
      <p:pic>
        <p:nvPicPr>
          <p:cNvPr id="15" name="Graphic 14">
            <a:extLst>
              <a:ext uri="{FF2B5EF4-FFF2-40B4-BE49-F238E27FC236}">
                <a16:creationId xmlns:a16="http://schemas.microsoft.com/office/drawing/2014/main" id="{161BB29C-E2E1-4DF4-B6BF-53AB6F9D75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881852" y="7654744"/>
            <a:ext cx="2514600" cy="438150"/>
          </a:xfrm>
          <a:prstGeom prst="rect">
            <a:avLst/>
          </a:prstGeom>
        </p:spPr>
      </p:pic>
      <p:pic>
        <p:nvPicPr>
          <p:cNvPr id="16" name="Graphic 15">
            <a:extLst>
              <a:ext uri="{FF2B5EF4-FFF2-40B4-BE49-F238E27FC236}">
                <a16:creationId xmlns:a16="http://schemas.microsoft.com/office/drawing/2014/main" id="{26EA9694-D68C-4C97-A92A-C582ACB441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98816" y="8599123"/>
            <a:ext cx="2514600" cy="438150"/>
          </a:xfrm>
          <a:prstGeom prst="rect">
            <a:avLst/>
          </a:prstGeom>
        </p:spPr>
      </p:pic>
      <p:pic>
        <p:nvPicPr>
          <p:cNvPr id="17" name="Graphic 16">
            <a:extLst>
              <a:ext uri="{FF2B5EF4-FFF2-40B4-BE49-F238E27FC236}">
                <a16:creationId xmlns:a16="http://schemas.microsoft.com/office/drawing/2014/main" id="{8A02B406-EE5A-42B9-A853-CF7A365048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00912" y="6282521"/>
            <a:ext cx="2324100" cy="590550"/>
          </a:xfrm>
          <a:prstGeom prst="rect">
            <a:avLst/>
          </a:prstGeom>
        </p:spPr>
      </p:pic>
      <p:pic>
        <p:nvPicPr>
          <p:cNvPr id="19" name="Graphic 18">
            <a:extLst>
              <a:ext uri="{FF2B5EF4-FFF2-40B4-BE49-F238E27FC236}">
                <a16:creationId xmlns:a16="http://schemas.microsoft.com/office/drawing/2014/main" id="{AF018429-BC90-40D8-A26F-7223EE3B47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18623" y="433183"/>
            <a:ext cx="2876550" cy="2876550"/>
          </a:xfrm>
          <a:prstGeom prst="rect">
            <a:avLst/>
          </a:prstGeom>
        </p:spPr>
      </p:pic>
      <p:pic>
        <p:nvPicPr>
          <p:cNvPr id="1028" name="Picture 4" descr="index | Webster University">
            <a:extLst>
              <a:ext uri="{FF2B5EF4-FFF2-40B4-BE49-F238E27FC236}">
                <a16:creationId xmlns:a16="http://schemas.microsoft.com/office/drawing/2014/main" id="{D3B06586-57D7-4D28-9F32-6CA1EDBB3A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4233" y="652956"/>
            <a:ext cx="2876550" cy="178346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a:extLst>
              <a:ext uri="{FF2B5EF4-FFF2-40B4-BE49-F238E27FC236}">
                <a16:creationId xmlns:a16="http://schemas.microsoft.com/office/drawing/2014/main" id="{1D526CC3-2846-4EBF-A7EA-DAF4DF166FC2}"/>
              </a:ext>
            </a:extLst>
          </p:cNvPr>
          <p:cNvCxnSpPr/>
          <p:nvPr/>
        </p:nvCxnSpPr>
        <p:spPr>
          <a:xfrm flipH="1" flipV="1">
            <a:off x="18140315" y="10322217"/>
            <a:ext cx="2" cy="836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BFB189-49B2-42B3-8109-02F09924251A}"/>
              </a:ext>
            </a:extLst>
          </p:cNvPr>
          <p:cNvCxnSpPr/>
          <p:nvPr/>
        </p:nvCxnSpPr>
        <p:spPr>
          <a:xfrm flipH="1" flipV="1">
            <a:off x="19624745" y="10322215"/>
            <a:ext cx="2" cy="836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CCBDAF-66BE-47C1-A3F2-9A3C12F124BA}"/>
              </a:ext>
            </a:extLst>
          </p:cNvPr>
          <p:cNvCxnSpPr>
            <a:cxnSpLocks/>
          </p:cNvCxnSpPr>
          <p:nvPr/>
        </p:nvCxnSpPr>
        <p:spPr>
          <a:xfrm>
            <a:off x="16652211" y="9377833"/>
            <a:ext cx="29725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7BB657-29F3-40C6-9FD4-C68B926CE89D}"/>
              </a:ext>
            </a:extLst>
          </p:cNvPr>
          <p:cNvCxnSpPr/>
          <p:nvPr/>
        </p:nvCxnSpPr>
        <p:spPr>
          <a:xfrm flipV="1">
            <a:off x="18140312" y="8058446"/>
            <a:ext cx="0" cy="1319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263C5EE-5C95-4498-A0ED-83393D4483C8}"/>
              </a:ext>
            </a:extLst>
          </p:cNvPr>
          <p:cNvCxnSpPr/>
          <p:nvPr/>
        </p:nvCxnSpPr>
        <p:spPr>
          <a:xfrm flipH="1" flipV="1">
            <a:off x="9664891" y="10322215"/>
            <a:ext cx="2" cy="83648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12D695-8DAB-4791-8A47-BFC54719563A}"/>
              </a:ext>
            </a:extLst>
          </p:cNvPr>
          <p:cNvCxnSpPr/>
          <p:nvPr/>
        </p:nvCxnSpPr>
        <p:spPr>
          <a:xfrm flipH="1" flipV="1">
            <a:off x="13874275" y="10298837"/>
            <a:ext cx="2" cy="83648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AF5B10-F3B5-452C-98AC-EEB08D8DDA9A}"/>
              </a:ext>
            </a:extLst>
          </p:cNvPr>
          <p:cNvCxnSpPr>
            <a:cxnSpLocks/>
          </p:cNvCxnSpPr>
          <p:nvPr/>
        </p:nvCxnSpPr>
        <p:spPr>
          <a:xfrm>
            <a:off x="9645624" y="10295160"/>
            <a:ext cx="42062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A5BD8D-38CE-4AD2-B543-EAFA0E514F81}"/>
              </a:ext>
            </a:extLst>
          </p:cNvPr>
          <p:cNvCxnSpPr>
            <a:cxnSpLocks/>
          </p:cNvCxnSpPr>
          <p:nvPr/>
        </p:nvCxnSpPr>
        <p:spPr>
          <a:xfrm flipV="1">
            <a:off x="11711435" y="9251358"/>
            <a:ext cx="2" cy="104380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7991AFAE-6704-4763-BB8D-4D0B1790D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8811" y="10860436"/>
            <a:ext cx="2302698" cy="1463040"/>
          </a:xfrm>
          <a:prstGeom prst="rect">
            <a:avLst/>
          </a:prstGeom>
        </p:spPr>
      </p:pic>
      <p:cxnSp>
        <p:nvCxnSpPr>
          <p:cNvPr id="60" name="Straight Connector 59">
            <a:extLst>
              <a:ext uri="{FF2B5EF4-FFF2-40B4-BE49-F238E27FC236}">
                <a16:creationId xmlns:a16="http://schemas.microsoft.com/office/drawing/2014/main" id="{D4611487-FFFD-444E-8DD0-74C56365737C}"/>
              </a:ext>
            </a:extLst>
          </p:cNvPr>
          <p:cNvCxnSpPr/>
          <p:nvPr/>
        </p:nvCxnSpPr>
        <p:spPr>
          <a:xfrm flipH="1" flipV="1">
            <a:off x="4717007" y="10320069"/>
            <a:ext cx="2" cy="836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DA09F6-224E-4AE6-9D6B-00604C930F4E}"/>
              </a:ext>
            </a:extLst>
          </p:cNvPr>
          <p:cNvCxnSpPr/>
          <p:nvPr/>
        </p:nvCxnSpPr>
        <p:spPr>
          <a:xfrm flipH="1" flipV="1">
            <a:off x="7219749" y="10300819"/>
            <a:ext cx="2" cy="836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43CEE8B-4F4B-4E6D-83A7-5C855823B3C0}"/>
              </a:ext>
            </a:extLst>
          </p:cNvPr>
          <p:cNvCxnSpPr>
            <a:cxnSpLocks/>
          </p:cNvCxnSpPr>
          <p:nvPr/>
        </p:nvCxnSpPr>
        <p:spPr>
          <a:xfrm flipV="1">
            <a:off x="4678502" y="10295163"/>
            <a:ext cx="2560320" cy="24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20D1374-F7DA-4701-B116-F7577C93A759}"/>
              </a:ext>
            </a:extLst>
          </p:cNvPr>
          <p:cNvCxnSpPr/>
          <p:nvPr/>
        </p:nvCxnSpPr>
        <p:spPr>
          <a:xfrm flipV="1">
            <a:off x="5894068" y="9000679"/>
            <a:ext cx="0" cy="1319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AF6BED-3F79-434A-9A23-7C52B6CFBA2A}"/>
              </a:ext>
            </a:extLst>
          </p:cNvPr>
          <p:cNvCxnSpPr>
            <a:cxnSpLocks/>
            <a:endCxn id="17" idx="2"/>
          </p:cNvCxnSpPr>
          <p:nvPr/>
        </p:nvCxnSpPr>
        <p:spPr>
          <a:xfrm flipV="1">
            <a:off x="11662962" y="6873068"/>
            <a:ext cx="0" cy="2000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F84D5CB-23F2-41F1-9D61-E9C67E844E6D}"/>
              </a:ext>
            </a:extLst>
          </p:cNvPr>
          <p:cNvCxnSpPr/>
          <p:nvPr/>
        </p:nvCxnSpPr>
        <p:spPr>
          <a:xfrm flipV="1">
            <a:off x="11730618" y="4963131"/>
            <a:ext cx="0" cy="1319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F2C2EEA2-C3F9-44B7-A62A-ABC48EDD56D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23550" y="4087597"/>
            <a:ext cx="1714500" cy="1200150"/>
          </a:xfrm>
          <a:prstGeom prst="rect">
            <a:avLst/>
          </a:prstGeom>
        </p:spPr>
      </p:pic>
      <p:pic>
        <p:nvPicPr>
          <p:cNvPr id="1032" name="Picture 8" descr="TrakGene working with Microsoft to provide cloud based Clinical Genetics  database. | TrakGene">
            <a:extLst>
              <a:ext uri="{FF2B5EF4-FFF2-40B4-BE49-F238E27FC236}">
                <a16:creationId xmlns:a16="http://schemas.microsoft.com/office/drawing/2014/main" id="{A7430364-EFC9-46B3-B982-5F2EF34195D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482389" y="624089"/>
            <a:ext cx="3171578" cy="181233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1F56D2F8-5E85-42B2-94E1-F75821C47240}"/>
              </a:ext>
            </a:extLst>
          </p:cNvPr>
          <p:cNvSpPr txBox="1"/>
          <p:nvPr/>
        </p:nvSpPr>
        <p:spPr>
          <a:xfrm>
            <a:off x="756141" y="2099053"/>
            <a:ext cx="3379438" cy="1384995"/>
          </a:xfrm>
          <a:prstGeom prst="rect">
            <a:avLst/>
          </a:prstGeom>
          <a:noFill/>
        </p:spPr>
        <p:txBody>
          <a:bodyPr wrap="square" rtlCol="0">
            <a:spAutoFit/>
          </a:bodyPr>
          <a:lstStyle/>
          <a:p>
            <a:pPr algn="l"/>
            <a:r>
              <a:rPr lang="en-US" sz="2800" b="1" dirty="0">
                <a:solidFill>
                  <a:srgbClr val="68612D"/>
                </a:solidFill>
              </a:rPr>
              <a:t>Cloud Services</a:t>
            </a:r>
          </a:p>
          <a:p>
            <a:pPr algn="l"/>
            <a:r>
              <a:rPr lang="en-US" sz="2800" dirty="0">
                <a:solidFill>
                  <a:srgbClr val="68612D"/>
                </a:solidFill>
              </a:rPr>
              <a:t>Internet, Azure, O365, Web hosting</a:t>
            </a:r>
          </a:p>
        </p:txBody>
      </p:sp>
      <p:sp>
        <p:nvSpPr>
          <p:cNvPr id="70" name="TextBox 69">
            <a:extLst>
              <a:ext uri="{FF2B5EF4-FFF2-40B4-BE49-F238E27FC236}">
                <a16:creationId xmlns:a16="http://schemas.microsoft.com/office/drawing/2014/main" id="{A0C14B1F-A5C7-4BC9-8C14-27396F594016}"/>
              </a:ext>
            </a:extLst>
          </p:cNvPr>
          <p:cNvSpPr txBox="1"/>
          <p:nvPr/>
        </p:nvSpPr>
        <p:spPr>
          <a:xfrm>
            <a:off x="756139" y="4275591"/>
            <a:ext cx="3379438" cy="1815882"/>
          </a:xfrm>
          <a:prstGeom prst="rect">
            <a:avLst/>
          </a:prstGeom>
          <a:noFill/>
        </p:spPr>
        <p:txBody>
          <a:bodyPr wrap="square" rtlCol="0">
            <a:spAutoFit/>
          </a:bodyPr>
          <a:lstStyle/>
          <a:p>
            <a:pPr algn="l"/>
            <a:r>
              <a:rPr lang="en-US" sz="2800" b="1" dirty="0">
                <a:solidFill>
                  <a:srgbClr val="68612D"/>
                </a:solidFill>
              </a:rPr>
              <a:t>Edge</a:t>
            </a:r>
          </a:p>
          <a:p>
            <a:pPr algn="l"/>
            <a:r>
              <a:rPr lang="en-US" sz="2800" dirty="0">
                <a:solidFill>
                  <a:srgbClr val="68612D"/>
                </a:solidFill>
              </a:rPr>
              <a:t>Firewalls, Broadband Gateways, Modems</a:t>
            </a:r>
          </a:p>
        </p:txBody>
      </p:sp>
      <p:sp>
        <p:nvSpPr>
          <p:cNvPr id="71" name="TextBox 70">
            <a:extLst>
              <a:ext uri="{FF2B5EF4-FFF2-40B4-BE49-F238E27FC236}">
                <a16:creationId xmlns:a16="http://schemas.microsoft.com/office/drawing/2014/main" id="{D29169D7-1758-4CC8-BDD0-7A5F655DE7A6}"/>
              </a:ext>
            </a:extLst>
          </p:cNvPr>
          <p:cNvSpPr txBox="1"/>
          <p:nvPr/>
        </p:nvSpPr>
        <p:spPr>
          <a:xfrm>
            <a:off x="756134" y="6537901"/>
            <a:ext cx="3882500" cy="2677656"/>
          </a:xfrm>
          <a:prstGeom prst="rect">
            <a:avLst/>
          </a:prstGeom>
          <a:noFill/>
        </p:spPr>
        <p:txBody>
          <a:bodyPr wrap="square" rtlCol="0">
            <a:spAutoFit/>
          </a:bodyPr>
          <a:lstStyle/>
          <a:p>
            <a:pPr algn="l"/>
            <a:r>
              <a:rPr lang="en-US" sz="2800" b="1" dirty="0">
                <a:solidFill>
                  <a:srgbClr val="68612D"/>
                </a:solidFill>
              </a:rPr>
              <a:t>Network*</a:t>
            </a:r>
          </a:p>
          <a:p>
            <a:pPr algn="l"/>
            <a:r>
              <a:rPr lang="en-US" sz="2800" dirty="0">
                <a:solidFill>
                  <a:srgbClr val="68612D"/>
                </a:solidFill>
              </a:rPr>
              <a:t>Switches, Routers, Access Points</a:t>
            </a:r>
          </a:p>
          <a:p>
            <a:pPr algn="l"/>
            <a:endParaRPr lang="en-US" sz="2800" dirty="0">
              <a:solidFill>
                <a:srgbClr val="68612D"/>
              </a:solidFill>
            </a:endParaRPr>
          </a:p>
          <a:p>
            <a:pPr algn="l"/>
            <a:r>
              <a:rPr lang="en-US" sz="2800" dirty="0">
                <a:solidFill>
                  <a:srgbClr val="68612D"/>
                </a:solidFill>
              </a:rPr>
              <a:t>*Structural Edge, Security Endpoint</a:t>
            </a:r>
          </a:p>
        </p:txBody>
      </p:sp>
      <p:sp>
        <p:nvSpPr>
          <p:cNvPr id="73" name="TextBox 72">
            <a:extLst>
              <a:ext uri="{FF2B5EF4-FFF2-40B4-BE49-F238E27FC236}">
                <a16:creationId xmlns:a16="http://schemas.microsoft.com/office/drawing/2014/main" id="{A6C45A4B-3971-4541-AD0E-CCF5F0E79C79}"/>
              </a:ext>
            </a:extLst>
          </p:cNvPr>
          <p:cNvSpPr txBox="1"/>
          <p:nvPr/>
        </p:nvSpPr>
        <p:spPr>
          <a:xfrm>
            <a:off x="756135" y="10742394"/>
            <a:ext cx="3379438" cy="1815882"/>
          </a:xfrm>
          <a:prstGeom prst="rect">
            <a:avLst/>
          </a:prstGeom>
          <a:noFill/>
        </p:spPr>
        <p:txBody>
          <a:bodyPr wrap="square" rtlCol="0">
            <a:spAutoFit/>
          </a:bodyPr>
          <a:lstStyle/>
          <a:p>
            <a:pPr algn="l"/>
            <a:r>
              <a:rPr lang="en-US" sz="2800" b="1" dirty="0">
                <a:solidFill>
                  <a:srgbClr val="68612D"/>
                </a:solidFill>
              </a:rPr>
              <a:t>Endpoint</a:t>
            </a:r>
          </a:p>
          <a:p>
            <a:pPr algn="l"/>
            <a:r>
              <a:rPr lang="en-US" sz="2800" dirty="0">
                <a:solidFill>
                  <a:srgbClr val="68612D"/>
                </a:solidFill>
              </a:rPr>
              <a:t>Workstations, Servers, Tablets, Mobile, Laptops</a:t>
            </a:r>
          </a:p>
        </p:txBody>
      </p:sp>
      <p:cxnSp>
        <p:nvCxnSpPr>
          <p:cNvPr id="32" name="Straight Arrow Connector 31">
            <a:extLst>
              <a:ext uri="{FF2B5EF4-FFF2-40B4-BE49-F238E27FC236}">
                <a16:creationId xmlns:a16="http://schemas.microsoft.com/office/drawing/2014/main" id="{9D75FF74-D53C-49DE-B3DC-0396C41F8196}"/>
              </a:ext>
            </a:extLst>
          </p:cNvPr>
          <p:cNvCxnSpPr>
            <a:cxnSpLocks/>
            <a:stCxn id="18" idx="0"/>
          </p:cNvCxnSpPr>
          <p:nvPr/>
        </p:nvCxnSpPr>
        <p:spPr>
          <a:xfrm flipH="1" flipV="1">
            <a:off x="11780140" y="3595910"/>
            <a:ext cx="660" cy="491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A12293D9-F903-4C53-8C44-526C1782F34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312090" y="11026438"/>
            <a:ext cx="670280" cy="1621144"/>
          </a:xfrm>
          <a:prstGeom prst="rect">
            <a:avLst/>
          </a:prstGeom>
        </p:spPr>
      </p:pic>
      <p:cxnSp>
        <p:nvCxnSpPr>
          <p:cNvPr id="72" name="Straight Connector 71">
            <a:extLst>
              <a:ext uri="{FF2B5EF4-FFF2-40B4-BE49-F238E27FC236}">
                <a16:creationId xmlns:a16="http://schemas.microsoft.com/office/drawing/2014/main" id="{13C24B4E-1143-4B7A-8B1E-343D1FC92223}"/>
              </a:ext>
            </a:extLst>
          </p:cNvPr>
          <p:cNvCxnSpPr/>
          <p:nvPr/>
        </p:nvCxnSpPr>
        <p:spPr>
          <a:xfrm flipH="1" flipV="1">
            <a:off x="11698335" y="10290057"/>
            <a:ext cx="2" cy="83648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4E4FA9F-AFBD-43A1-8DEC-DC1130126D4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120583" y="10722086"/>
            <a:ext cx="1296650" cy="1927452"/>
          </a:xfrm>
          <a:prstGeom prst="rect">
            <a:avLst/>
          </a:prstGeom>
        </p:spPr>
      </p:pic>
      <p:cxnSp>
        <p:nvCxnSpPr>
          <p:cNvPr id="46" name="Straight Connector 45">
            <a:extLst>
              <a:ext uri="{FF2B5EF4-FFF2-40B4-BE49-F238E27FC236}">
                <a16:creationId xmlns:a16="http://schemas.microsoft.com/office/drawing/2014/main" id="{3654C703-250F-45F1-9BDC-F7F5B37CE766}"/>
              </a:ext>
            </a:extLst>
          </p:cNvPr>
          <p:cNvCxnSpPr/>
          <p:nvPr/>
        </p:nvCxnSpPr>
        <p:spPr>
          <a:xfrm flipH="1" flipV="1">
            <a:off x="16686817" y="10293207"/>
            <a:ext cx="2" cy="836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Logo, company name&#10;&#10;Description automatically generated">
            <a:extLst>
              <a:ext uri="{FF2B5EF4-FFF2-40B4-BE49-F238E27FC236}">
                <a16:creationId xmlns:a16="http://schemas.microsoft.com/office/drawing/2014/main" id="{25220AFC-F711-4EE0-B611-8C753CEAC15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26896" b="31020"/>
          <a:stretch/>
        </p:blipFill>
        <p:spPr>
          <a:xfrm>
            <a:off x="756135" y="176034"/>
            <a:ext cx="3155142" cy="1328436"/>
          </a:xfrm>
          <a:prstGeom prst="rect">
            <a:avLst/>
          </a:prstGeom>
        </p:spPr>
      </p:pic>
      <p:sp>
        <p:nvSpPr>
          <p:cNvPr id="3" name="TextBox 2">
            <a:extLst>
              <a:ext uri="{FF2B5EF4-FFF2-40B4-BE49-F238E27FC236}">
                <a16:creationId xmlns:a16="http://schemas.microsoft.com/office/drawing/2014/main" id="{E14C9792-6A0C-4960-8D39-DC4EC897BB2F}"/>
              </a:ext>
            </a:extLst>
          </p:cNvPr>
          <p:cNvSpPr txBox="1"/>
          <p:nvPr/>
        </p:nvSpPr>
        <p:spPr>
          <a:xfrm>
            <a:off x="15914227" y="12147800"/>
            <a:ext cx="1341120" cy="369332"/>
          </a:xfrm>
          <a:prstGeom prst="rect">
            <a:avLst/>
          </a:prstGeom>
          <a:noFill/>
        </p:spPr>
        <p:txBody>
          <a:bodyPr wrap="square" rtlCol="0">
            <a:spAutoFit/>
          </a:bodyPr>
          <a:lstStyle/>
          <a:p>
            <a:r>
              <a:rPr lang="en-US" sz="1800" b="1" dirty="0">
                <a:solidFill>
                  <a:srgbClr val="68612D"/>
                </a:solidFill>
              </a:rPr>
              <a:t>AD</a:t>
            </a:r>
          </a:p>
        </p:txBody>
      </p:sp>
      <p:pic>
        <p:nvPicPr>
          <p:cNvPr id="44" name="Picture 43" descr="Logo, icon&#10;&#10;Description automatically generated">
            <a:extLst>
              <a:ext uri="{FF2B5EF4-FFF2-40B4-BE49-F238E27FC236}">
                <a16:creationId xmlns:a16="http://schemas.microsoft.com/office/drawing/2014/main" id="{944924C1-56BF-47B9-9F55-96D8EC8C51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3334770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3" name="Text Placeholder 2">
            <a:extLst>
              <a:ext uri="{FF2B5EF4-FFF2-40B4-BE49-F238E27FC236}">
                <a16:creationId xmlns:a16="http://schemas.microsoft.com/office/drawing/2014/main" id="{E7220088-6CFE-394C-A38A-650A66DCFF6B}"/>
              </a:ext>
            </a:extLst>
          </p:cNvPr>
          <p:cNvSpPr>
            <a:spLocks noGrp="1"/>
          </p:cNvSpPr>
          <p:nvPr>
            <p:ph type="body" sz="quarter" idx="10"/>
          </p:nvPr>
        </p:nvSpPr>
        <p:spPr/>
        <p:txBody>
          <a:bodyPr>
            <a:normAutofit/>
          </a:bodyPr>
          <a:lstStyle/>
          <a:p>
            <a:r>
              <a:rPr lang="en-US" dirty="0"/>
              <a:t>There was a rogue machine sitting on the network for 30 days </a:t>
            </a:r>
          </a:p>
          <a:p>
            <a:r>
              <a:rPr lang="en-US" dirty="0"/>
              <a:t>An executable was able to inject malware and exfiltrate 2.4 TB of data from this machine</a:t>
            </a:r>
          </a:p>
          <a:p>
            <a:r>
              <a:rPr lang="en-US" dirty="0"/>
              <a:t>Successfully encrypted VMs, which had to be restored from snapshot</a:t>
            </a:r>
          </a:p>
          <a:p>
            <a:r>
              <a:rPr lang="en-US" dirty="0"/>
              <a:t>Every machine that had advanced cybersecurity tools prevented the attack</a:t>
            </a:r>
          </a:p>
          <a:p>
            <a:r>
              <a:rPr lang="en-US" dirty="0"/>
              <a:t>Likely an admin team compromised account is to blame</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Case Study #3</a:t>
            </a:r>
          </a:p>
        </p:txBody>
      </p:sp>
      <p:pic>
        <p:nvPicPr>
          <p:cNvPr id="5" name="Picture 4" descr="Logo, icon&#10;&#10;Description automatically generated">
            <a:extLst>
              <a:ext uri="{FF2B5EF4-FFF2-40B4-BE49-F238E27FC236}">
                <a16:creationId xmlns:a16="http://schemas.microsoft.com/office/drawing/2014/main" id="{362BDB03-D1D8-4A4F-8E21-A223C1E2E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24492331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a:xfrm>
            <a:off x="1236132" y="2161309"/>
            <a:ext cx="93611841" cy="43455297"/>
          </a:xfrm>
        </p:spPr>
        <p:txBody>
          <a:bodyPr/>
          <a:lstStyle/>
          <a:p>
            <a:r>
              <a:rPr lang="en-US" dirty="0"/>
              <a:t>Let’s talk about the Colonial Pipeline hack. </a:t>
            </a:r>
          </a:p>
          <a:p>
            <a:pPr marL="0" indent="0">
              <a:buNone/>
            </a:pPr>
            <a:endParaRPr lang="en-US" dirty="0"/>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Shift #4: Have a Plan</a:t>
            </a:r>
          </a:p>
        </p:txBody>
      </p:sp>
      <p:sp>
        <p:nvSpPr>
          <p:cNvPr id="1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pic>
        <p:nvPicPr>
          <p:cNvPr id="1026" name="Picture 2" descr="What you need to know about the Colonial Pipeline hack - POLITICO">
            <a:extLst>
              <a:ext uri="{FF2B5EF4-FFF2-40B4-BE49-F238E27FC236}">
                <a16:creationId xmlns:a16="http://schemas.microsoft.com/office/drawing/2014/main" id="{5DE631C8-BE9B-4934-9ACF-1E397E94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3" y="3786915"/>
            <a:ext cx="11672887" cy="7767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icon&#10;&#10;Description automatically generated">
            <a:extLst>
              <a:ext uri="{FF2B5EF4-FFF2-40B4-BE49-F238E27FC236}">
                <a16:creationId xmlns:a16="http://schemas.microsoft.com/office/drawing/2014/main" id="{EB48F38F-0820-4AE0-A1E7-D1F773B16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2933622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a:xfrm>
            <a:off x="1236133" y="2161309"/>
            <a:ext cx="21006330" cy="9751291"/>
          </a:xfrm>
        </p:spPr>
        <p:txBody>
          <a:bodyPr/>
          <a:lstStyle/>
          <a:p>
            <a:r>
              <a:rPr lang="en-US" dirty="0"/>
              <a:t>When MSPs neglect to invest in managed security services, they often resort to recovering from backups after a security incident due to lack of tools or experience. This reactive security method does not remediate the root cause and results in lost trust with the client over time. </a:t>
            </a:r>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Shift #4: Have a Plan</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6" name="TextBox 5">
            <a:extLst>
              <a:ext uri="{FF2B5EF4-FFF2-40B4-BE49-F238E27FC236}">
                <a16:creationId xmlns:a16="http://schemas.microsoft.com/office/drawing/2014/main" id="{1447B38E-480D-524A-8E33-48BC2E3A272E}"/>
              </a:ext>
            </a:extLst>
          </p:cNvPr>
          <p:cNvSpPr txBox="1"/>
          <p:nvPr/>
        </p:nvSpPr>
        <p:spPr>
          <a:xfrm>
            <a:off x="12202069" y="5110846"/>
            <a:ext cx="10000281" cy="7786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chemeClr val="bg1"/>
                </a:solidFill>
                <a:ea typeface="Helvetica Neue"/>
                <a:cs typeface="Helvetica Neue"/>
                <a:sym typeface="Helvetica Neue"/>
              </a:rPr>
              <a:t>Example MSP B:</a:t>
            </a: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They’ve made the shift. </a:t>
            </a:r>
          </a:p>
          <a:p>
            <a:pPr lvl="0" algn="l" defTabSz="914377" hangingPunct="1">
              <a:spcBef>
                <a:spcPts val="1000"/>
              </a:spcBef>
              <a:spcAft>
                <a:spcPts val="600"/>
              </a:spcAft>
              <a:buClr>
                <a:srgbClr val="F4AF22"/>
              </a:buClr>
            </a:pPr>
            <a:endParaRPr lang="en-US" sz="3200" b="1" i="1" dirty="0">
              <a:solidFill>
                <a:schemeClr val="bg1"/>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a:t>
            </a:r>
            <a:r>
              <a:rPr lang="en-US" sz="3200" i="1" dirty="0">
                <a:solidFill>
                  <a:schemeClr val="bg1"/>
                </a:solidFill>
                <a:ea typeface="Helvetica Neue"/>
                <a:cs typeface="Helvetica Neue"/>
                <a:sym typeface="Helvetica Neue"/>
              </a:rPr>
              <a:t>I know enough has changed in the threat landscape to acknowledge I need to do more when it comes to cybersecurity. My clients all have well documented fire response plans, active shooter plans, and business continuity plans, however, none of them have documented cybersecurity incident response plans. Rather than wait for that day to come, I will make it a goal in 2021 to meet with each of my clients to review our incident response plan in the event a cybersecurity event arises. </a:t>
            </a:r>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chemeClr val="bg1"/>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E6F0E8DF-3DD0-F94F-BCED-BD98762ED123}"/>
              </a:ext>
            </a:extLst>
          </p:cNvPr>
          <p:cNvSpPr txBox="1"/>
          <p:nvPr/>
        </p:nvSpPr>
        <p:spPr>
          <a:xfrm>
            <a:off x="1236133" y="5110844"/>
            <a:ext cx="10000281" cy="6340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defTabSz="914377" hangingPunct="1">
              <a:spcBef>
                <a:spcPts val="1000"/>
              </a:spcBef>
              <a:spcAft>
                <a:spcPts val="600"/>
              </a:spcAft>
              <a:buClr>
                <a:srgbClr val="F4AF22"/>
              </a:buClr>
              <a:buFont typeface="Wingdings" pitchFamily="2" charset="2"/>
              <a:buChar char="§"/>
            </a:pPr>
            <a:r>
              <a:rPr lang="en-US" sz="3200" b="1" i="1" dirty="0">
                <a:solidFill>
                  <a:schemeClr val="bg1"/>
                </a:solidFill>
                <a:ea typeface="Helvetica Neue"/>
                <a:cs typeface="Helvetica Neue"/>
                <a:sym typeface="Helvetica Neue"/>
              </a:rPr>
              <a:t>Example MSP A: </a:t>
            </a: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Refuse to make the shift.</a:t>
            </a:r>
          </a:p>
          <a:p>
            <a:pPr marL="457200" lvl="0" indent="-457200" algn="l" defTabSz="914377" hangingPunct="1">
              <a:spcBef>
                <a:spcPts val="1000"/>
              </a:spcBef>
              <a:spcAft>
                <a:spcPts val="600"/>
              </a:spcAft>
              <a:buClr>
                <a:srgbClr val="F4AF22"/>
              </a:buClr>
              <a:buFont typeface="Wingdings" pitchFamily="2" charset="2"/>
              <a:buChar char="§"/>
            </a:pPr>
            <a:endParaRPr lang="en-US" sz="3200" b="1" i="1" dirty="0">
              <a:solidFill>
                <a:schemeClr val="bg1"/>
              </a:solidFill>
              <a:ea typeface="Helvetica Neue"/>
              <a:cs typeface="Helvetica Neue"/>
              <a:sym typeface="Helvetica Neue"/>
            </a:endParaRPr>
          </a:p>
          <a:p>
            <a:pPr lvl="0" algn="l" defTabSz="914377" hangingPunct="1">
              <a:spcBef>
                <a:spcPts val="1000"/>
              </a:spcBef>
              <a:spcAft>
                <a:spcPts val="600"/>
              </a:spcAft>
              <a:buClr>
                <a:srgbClr val="F4AF22"/>
              </a:buClr>
            </a:pPr>
            <a:r>
              <a:rPr lang="en-US" sz="3200" b="1" i="1" dirty="0">
                <a:solidFill>
                  <a:schemeClr val="bg1"/>
                </a:solidFill>
                <a:ea typeface="Helvetica Neue"/>
                <a:cs typeface="Helvetica Neue"/>
                <a:sym typeface="Helvetica Neue"/>
              </a:rPr>
              <a:t>“</a:t>
            </a:r>
            <a:r>
              <a:rPr lang="en-US" sz="3200" i="1" dirty="0">
                <a:solidFill>
                  <a:schemeClr val="bg1"/>
                </a:solidFill>
                <a:ea typeface="Helvetica Neue"/>
                <a:cs typeface="Helvetica Neue"/>
                <a:sym typeface="Helvetica Neue"/>
              </a:rPr>
              <a:t>I’ve supported my clients for years, some of them being with me since I started my business. I can’t ask them to pay more for security since they have always assumed I have included this in their support subscription. Most of all, none of them have had a breach, so I will keep them fed and happy while focusing my energy on new client growth and acquisition.”</a:t>
            </a:r>
          </a:p>
        </p:txBody>
      </p:sp>
      <p:pic>
        <p:nvPicPr>
          <p:cNvPr id="8" name="Picture 7" descr="Logo, icon&#10;&#10;Description automatically generated">
            <a:extLst>
              <a:ext uri="{FF2B5EF4-FFF2-40B4-BE49-F238E27FC236}">
                <a16:creationId xmlns:a16="http://schemas.microsoft.com/office/drawing/2014/main" id="{906E68DC-CF78-426D-AE88-49AF31BEE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2573704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p:txBody>
          <a:bodyPr/>
          <a:lstStyle/>
          <a:p>
            <a:r>
              <a:rPr lang="en-US" dirty="0"/>
              <a:t>MSPs are taking hits.</a:t>
            </a:r>
          </a:p>
          <a:p>
            <a:r>
              <a:rPr lang="en-US" dirty="0"/>
              <a:t>Many don’t know how to respond, so they are forced to close their doors.</a:t>
            </a:r>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Case Study #4</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pic>
        <p:nvPicPr>
          <p:cNvPr id="3" name="Picture 2">
            <a:extLst>
              <a:ext uri="{FF2B5EF4-FFF2-40B4-BE49-F238E27FC236}">
                <a16:creationId xmlns:a16="http://schemas.microsoft.com/office/drawing/2014/main" id="{0FEC3718-499E-436C-AAF5-97AEBED274B9}"/>
              </a:ext>
            </a:extLst>
          </p:cNvPr>
          <p:cNvPicPr>
            <a:picLocks noChangeAspect="1"/>
          </p:cNvPicPr>
          <p:nvPr/>
        </p:nvPicPr>
        <p:blipFill>
          <a:blip r:embed="rId3"/>
          <a:stretch>
            <a:fillRect/>
          </a:stretch>
        </p:blipFill>
        <p:spPr>
          <a:xfrm>
            <a:off x="4109196" y="6247839"/>
            <a:ext cx="17480396" cy="4536701"/>
          </a:xfrm>
          <a:prstGeom prst="rect">
            <a:avLst/>
          </a:prstGeom>
        </p:spPr>
      </p:pic>
      <p:pic>
        <p:nvPicPr>
          <p:cNvPr id="6" name="Picture 5" descr="Logo, icon&#10;&#10;Description automatically generated">
            <a:extLst>
              <a:ext uri="{FF2B5EF4-FFF2-40B4-BE49-F238E27FC236}">
                <a16:creationId xmlns:a16="http://schemas.microsoft.com/office/drawing/2014/main" id="{6512C9EC-F35E-45F6-B7B5-F9ACE4C09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9" y="259914"/>
            <a:ext cx="1301017" cy="1418500"/>
          </a:xfrm>
          <a:prstGeom prst="rect">
            <a:avLst/>
          </a:prstGeom>
        </p:spPr>
      </p:pic>
    </p:spTree>
    <p:extLst>
      <p:ext uri="{BB962C8B-B14F-4D97-AF65-F5344CB8AC3E}">
        <p14:creationId xmlns:p14="http://schemas.microsoft.com/office/powerpoint/2010/main" val="7684180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
        <p:nvSpPr>
          <p:cNvPr id="3" name="Text Placeholder 2">
            <a:extLst>
              <a:ext uri="{FF2B5EF4-FFF2-40B4-BE49-F238E27FC236}">
                <a16:creationId xmlns:a16="http://schemas.microsoft.com/office/drawing/2014/main" id="{E7220088-6CFE-394C-A38A-650A66DCFF6B}"/>
              </a:ext>
            </a:extLst>
          </p:cNvPr>
          <p:cNvSpPr>
            <a:spLocks noGrp="1"/>
          </p:cNvSpPr>
          <p:nvPr>
            <p:ph type="body" sz="quarter" idx="10"/>
          </p:nvPr>
        </p:nvSpPr>
        <p:spPr/>
        <p:txBody>
          <a:bodyPr>
            <a:normAutofit/>
          </a:bodyPr>
          <a:lstStyle/>
          <a:p>
            <a:r>
              <a:rPr lang="en-US" dirty="0"/>
              <a:t>Hiring your own 24/7/365 security team requires you find a minimum of 6 full-time, security educated, SOC Engineers. Once a team is assembled you still need to train and retain the SOC engineers for the lifetime of your security offering.</a:t>
            </a:r>
          </a:p>
          <a:p>
            <a:endParaRPr lang="en-US" dirty="0"/>
          </a:p>
          <a:p>
            <a:r>
              <a:rPr lang="en-US" dirty="0"/>
              <a:t>Handling the massive amount of detected security events is not sustainable for the MSP and will inevitably lead to stunted growth. DIY fatigue sets in, complacency follows, and the client is more exposed to the risk of a breach. </a:t>
            </a:r>
          </a:p>
          <a:p>
            <a:endParaRPr lang="en-US" dirty="0"/>
          </a:p>
          <a:p>
            <a:r>
              <a:rPr lang="en-US" dirty="0"/>
              <a:t>Just as you tell your clients to let you focus on their IT so they can focus on their business, you shouldn’t be spending all your time and energy learning how to be a cybersecurity firm.</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Shift #5: Invest in an Effective Partnership</a:t>
            </a:r>
          </a:p>
        </p:txBody>
      </p:sp>
      <p:pic>
        <p:nvPicPr>
          <p:cNvPr id="5" name="Picture 4" descr="A black and white logo&#10;&#10;Description automatically generated with low confidence">
            <a:extLst>
              <a:ext uri="{FF2B5EF4-FFF2-40B4-BE49-F238E27FC236}">
                <a16:creationId xmlns:a16="http://schemas.microsoft.com/office/drawing/2014/main" id="{2AE331B3-16EB-4590-B79D-553200B7C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2409" y="385969"/>
            <a:ext cx="1498493" cy="1628362"/>
          </a:xfrm>
          <a:prstGeom prst="rect">
            <a:avLst/>
          </a:prstGeom>
        </p:spPr>
      </p:pic>
    </p:spTree>
    <p:extLst>
      <p:ext uri="{BB962C8B-B14F-4D97-AF65-F5344CB8AC3E}">
        <p14:creationId xmlns:p14="http://schemas.microsoft.com/office/powerpoint/2010/main" val="1835282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24377904"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53763355-BCC7-D943-8F38-67A34EF4B2AB}"/>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20" y="2564"/>
            <a:ext cx="24383980" cy="13713436"/>
          </a:xfrm>
          <a:prstGeom prst="rect">
            <a:avLst/>
          </a:prstGeom>
        </p:spPr>
      </p:pic>
      <p:pic>
        <p:nvPicPr>
          <p:cNvPr id="4" name="Picture 3" descr="Logo, icon&#10;&#10;Description automatically generated">
            <a:extLst>
              <a:ext uri="{FF2B5EF4-FFF2-40B4-BE49-F238E27FC236}">
                <a16:creationId xmlns:a16="http://schemas.microsoft.com/office/drawing/2014/main" id="{FEC45C53-5B8B-4C0B-9B88-11F898C32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23140503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lstStyle/>
          <a:p>
            <a:r>
              <a:rPr lang="en-US" dirty="0"/>
              <a:t>How to offer top of the line cybersecurity solutions with vendor diversity without having to invest in, learn, and manage relationships with multiple software vendors</a:t>
            </a:r>
          </a:p>
          <a:p>
            <a:pPr marL="0" indent="0">
              <a:buNone/>
            </a:pPr>
            <a:endParaRPr lang="en-US" dirty="0"/>
          </a:p>
          <a:p>
            <a:r>
              <a:rPr lang="en-US" dirty="0"/>
              <a:t>How to utilize cybersecurity to expand your offering, revenue, and profit per seat without adding to their staff load</a:t>
            </a:r>
          </a:p>
          <a:p>
            <a:pPr marL="0" indent="0">
              <a:buNone/>
            </a:pPr>
            <a:endParaRPr lang="en-US" dirty="0"/>
          </a:p>
          <a:p>
            <a:r>
              <a:rPr lang="en-US" dirty="0"/>
              <a:t>Why cybersecurity protection has gone beyond rudimentary firewall efforts and how utilizing out of the box solutions alone is leaving you open for attack</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Today we promised…</a:t>
            </a:r>
          </a:p>
        </p:txBody>
      </p:sp>
      <p:pic>
        <p:nvPicPr>
          <p:cNvPr id="4" name="Picture 3" descr="Logo, icon&#10;&#10;Description automatically generated">
            <a:extLst>
              <a:ext uri="{FF2B5EF4-FFF2-40B4-BE49-F238E27FC236}">
                <a16:creationId xmlns:a16="http://schemas.microsoft.com/office/drawing/2014/main" id="{FEC45C53-5B8B-4C0B-9B88-11F898C32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432841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lstStyle/>
          <a:p>
            <a:r>
              <a:rPr lang="en-US" dirty="0"/>
              <a:t>How to adapt to the ongoing work from home environment profitably and securely without sacrificing client efficiency</a:t>
            </a:r>
          </a:p>
          <a:p>
            <a:pPr marL="0" indent="0">
              <a:buNone/>
            </a:pPr>
            <a:endParaRPr lang="en-US" dirty="0"/>
          </a:p>
          <a:p>
            <a:r>
              <a:rPr lang="en-US" dirty="0"/>
              <a:t>How to show that you’re keeping your customers safe and making a business base for cybersecurity protection to avoid the “what have you done for me lately” question from clients</a:t>
            </a:r>
          </a:p>
          <a:p>
            <a:pPr marL="0" indent="0">
              <a:buNone/>
            </a:pPr>
            <a:endParaRPr lang="en-US" dirty="0"/>
          </a:p>
          <a:p>
            <a:r>
              <a:rPr lang="en-US" dirty="0"/>
              <a:t>AND How to do all of this without investing in building your own SOC or relying solely on automated tools</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Today we Promised…</a:t>
            </a:r>
          </a:p>
        </p:txBody>
      </p:sp>
      <p:pic>
        <p:nvPicPr>
          <p:cNvPr id="4" name="Picture 3" descr="Logo, icon&#10;&#10;Description automatically generated">
            <a:extLst>
              <a:ext uri="{FF2B5EF4-FFF2-40B4-BE49-F238E27FC236}">
                <a16:creationId xmlns:a16="http://schemas.microsoft.com/office/drawing/2014/main" id="{EDD65960-2E6E-4CF5-9533-69458A601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290299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3F629F-C847-AE48-8205-63D4FB41682E}"/>
              </a:ext>
            </a:extLst>
          </p:cNvPr>
          <p:cNvSpPr>
            <a:spLocks noGrp="1"/>
          </p:cNvSpPr>
          <p:nvPr>
            <p:ph type="body" sz="quarter" idx="10"/>
          </p:nvPr>
        </p:nvSpPr>
        <p:spPr/>
        <p:txBody>
          <a:bodyPr/>
          <a:lstStyle/>
          <a:p>
            <a:pPr marL="742950" indent="-742950">
              <a:buFont typeface="+mj-lt"/>
              <a:buAutoNum type="arabicPeriod"/>
            </a:pPr>
            <a:r>
              <a:rPr lang="en-US" dirty="0"/>
              <a:t>Operate with integrity and candor.</a:t>
            </a:r>
          </a:p>
          <a:p>
            <a:pPr marL="742950" indent="-742950">
              <a:buFont typeface="+mj-lt"/>
              <a:buAutoNum type="arabicPeriod"/>
            </a:pPr>
            <a:r>
              <a:rPr lang="en-US" dirty="0"/>
              <a:t>Transition with the times.</a:t>
            </a:r>
          </a:p>
          <a:p>
            <a:pPr marL="742950" indent="-742950">
              <a:buFont typeface="+mj-lt"/>
              <a:buAutoNum type="arabicPeriod"/>
            </a:pPr>
            <a:r>
              <a:rPr lang="en-US" dirty="0"/>
              <a:t>Understand the full landscape.</a:t>
            </a:r>
          </a:p>
          <a:p>
            <a:pPr marL="742950" indent="-742950">
              <a:buFont typeface="+mj-lt"/>
              <a:buAutoNum type="arabicPeriod"/>
            </a:pPr>
            <a:r>
              <a:rPr lang="en-US" dirty="0"/>
              <a:t>Have a plan.</a:t>
            </a:r>
          </a:p>
          <a:p>
            <a:pPr marL="742950" indent="-742950">
              <a:buFont typeface="+mj-lt"/>
              <a:buAutoNum type="arabicPeriod"/>
            </a:pPr>
            <a:r>
              <a:rPr lang="en-US" dirty="0"/>
              <a:t>Invest in an effective partnership. </a:t>
            </a:r>
          </a:p>
          <a:p>
            <a:pPr marL="742950" indent="-742950">
              <a:buFont typeface="+mj-lt"/>
              <a:buAutoNum type="arabicPeriod"/>
            </a:pPr>
            <a:endParaRPr lang="en-US" dirty="0"/>
          </a:p>
          <a:p>
            <a:pPr marL="0" indent="0">
              <a:buNone/>
            </a:pPr>
            <a:r>
              <a:rPr lang="en-US" dirty="0"/>
              <a:t>These five shifts alone are enough to upgrade your cybersecurity solution for all of your clients and put fear of a breach behind you for good. </a:t>
            </a:r>
          </a:p>
        </p:txBody>
      </p:sp>
      <p:sp>
        <p:nvSpPr>
          <p:cNvPr id="4" name="Title 3">
            <a:extLst>
              <a:ext uri="{FF2B5EF4-FFF2-40B4-BE49-F238E27FC236}">
                <a16:creationId xmlns:a16="http://schemas.microsoft.com/office/drawing/2014/main" id="{5D9EDA3C-CF59-874C-883E-3E4CAAD09863}"/>
              </a:ext>
            </a:extLst>
          </p:cNvPr>
          <p:cNvSpPr>
            <a:spLocks noGrp="1"/>
          </p:cNvSpPr>
          <p:nvPr>
            <p:ph type="title"/>
          </p:nvPr>
        </p:nvSpPr>
        <p:spPr/>
        <p:txBody>
          <a:bodyPr/>
          <a:lstStyle/>
          <a:p>
            <a:r>
              <a:rPr lang="en-US" dirty="0"/>
              <a:t>What You Need to Win</a:t>
            </a:r>
          </a:p>
        </p:txBody>
      </p:sp>
      <p:sp>
        <p:nvSpPr>
          <p:cNvPr id="1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pic>
        <p:nvPicPr>
          <p:cNvPr id="6" name="Picture 5" descr="Logo, icon&#10;&#10;Description automatically generated">
            <a:extLst>
              <a:ext uri="{FF2B5EF4-FFF2-40B4-BE49-F238E27FC236}">
                <a16:creationId xmlns:a16="http://schemas.microsoft.com/office/drawing/2014/main" id="{FA0ED749-AE71-4C2E-86C4-5A72209CE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17383195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a:xfrm>
            <a:off x="1236133" y="3591358"/>
            <a:ext cx="21006330" cy="8559800"/>
          </a:xfrm>
        </p:spPr>
        <p:txBody>
          <a:bodyPr>
            <a:normAutofit/>
          </a:bodyPr>
          <a:lstStyle/>
          <a:p>
            <a:r>
              <a:rPr lang="en-US" dirty="0"/>
              <a:t>How to offer enterprise cybersecurity solutions with vendor diversity without having to invest in, learn, and manage relationships with multiple software vendors</a:t>
            </a:r>
          </a:p>
          <a:p>
            <a:endParaRPr lang="en-US" dirty="0"/>
          </a:p>
          <a:p>
            <a:r>
              <a:rPr lang="en-US" dirty="0"/>
              <a:t>How to utilize cybersecurity to expand your offering, revenue, and profit per seat without adding to staff load</a:t>
            </a:r>
          </a:p>
          <a:p>
            <a:endParaRPr lang="en-US" dirty="0"/>
          </a:p>
          <a:p>
            <a:r>
              <a:rPr lang="en-US" dirty="0"/>
              <a:t>Why cybersecurity protection has gone beyond rudimentary firewall efforts and how utilizing out of the box solutions alone is leaving you open for attack</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Outcomes For This Session</a:t>
            </a:r>
          </a:p>
        </p:txBody>
      </p:sp>
      <p:pic>
        <p:nvPicPr>
          <p:cNvPr id="4" name="Picture 3" descr="Logo, icon&#10;&#10;Description automatically generated">
            <a:extLst>
              <a:ext uri="{FF2B5EF4-FFF2-40B4-BE49-F238E27FC236}">
                <a16:creationId xmlns:a16="http://schemas.microsoft.com/office/drawing/2014/main" id="{D007FBCA-6FFB-40FA-B230-A0624DC1B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2345258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5395-4755-C542-8D3F-BB8F43168875}"/>
              </a:ext>
            </a:extLst>
          </p:cNvPr>
          <p:cNvSpPr>
            <a:spLocks noGrp="1"/>
          </p:cNvSpPr>
          <p:nvPr>
            <p:ph type="title"/>
          </p:nvPr>
        </p:nvSpPr>
        <p:spPr>
          <a:xfrm>
            <a:off x="14296719" y="4427468"/>
            <a:ext cx="10087281" cy="1850240"/>
          </a:xfrm>
        </p:spPr>
        <p:txBody>
          <a:bodyPr>
            <a:normAutofit fontScale="90000"/>
          </a:bodyPr>
          <a:lstStyle/>
          <a:p>
            <a:r>
              <a:rPr lang="en-US" dirty="0"/>
              <a:t>Now You Have a Choice…</a:t>
            </a:r>
          </a:p>
        </p:txBody>
      </p:sp>
      <p:pic>
        <p:nvPicPr>
          <p:cNvPr id="3" name="Picture 2" descr="Logo, icon&#10;&#10;Description automatically generated">
            <a:extLst>
              <a:ext uri="{FF2B5EF4-FFF2-40B4-BE49-F238E27FC236}">
                <a16:creationId xmlns:a16="http://schemas.microsoft.com/office/drawing/2014/main" id="{E008B098-06A3-48FC-8E32-1D4F4AF90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39214977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normAutofit/>
          </a:bodyPr>
          <a:lstStyle/>
          <a:p>
            <a:r>
              <a:rPr lang="en-US" sz="5400" dirty="0"/>
              <a:t>Our team has set aside some time next week to speak to you personally about how you can apply these ideas to your business starting TODAY.</a:t>
            </a:r>
          </a:p>
          <a:p>
            <a:endParaRPr lang="en-US" sz="5400" dirty="0"/>
          </a:p>
          <a:p>
            <a:r>
              <a:rPr lang="en-US" sz="5400" dirty="0"/>
              <a:t>Whatever your biggest challenges are, we’ve seen them and know how to overcome them. </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How We Can Help</a:t>
            </a:r>
          </a:p>
        </p:txBody>
      </p:sp>
      <p:pic>
        <p:nvPicPr>
          <p:cNvPr id="4" name="Picture 3" descr="Logo, icon&#10;&#10;Description automatically generated">
            <a:extLst>
              <a:ext uri="{FF2B5EF4-FFF2-40B4-BE49-F238E27FC236}">
                <a16:creationId xmlns:a16="http://schemas.microsoft.com/office/drawing/2014/main" id="{E776CA7C-EAFD-4A49-9F0D-2B70CDF61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99641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normAutofit/>
          </a:bodyPr>
          <a:lstStyle/>
          <a:p>
            <a:pPr marL="0" indent="0" algn="ctr">
              <a:buNone/>
            </a:pPr>
            <a:r>
              <a:rPr lang="en-US" sz="5400" dirty="0"/>
              <a:t>On this session, we will review how you can apply these concepts to the cloud, edge, network, and endpoint… AND ensure you completely understand the shifts in the threat landscape and how you can effectively protect your clients while also maximizing revenue and profitability.</a:t>
            </a:r>
          </a:p>
          <a:p>
            <a:pPr algn="ctr"/>
            <a:endParaRPr lang="en-US" sz="5400" dirty="0"/>
          </a:p>
          <a:p>
            <a:pPr marL="0" indent="0" algn="ctr">
              <a:buNone/>
            </a:pPr>
            <a:r>
              <a:rPr lang="en-US" sz="5400" dirty="0"/>
              <a:t>The cost? Absolutely </a:t>
            </a:r>
            <a:r>
              <a:rPr lang="en-US" sz="5400" u="sng" dirty="0"/>
              <a:t>FREE</a:t>
            </a:r>
            <a:r>
              <a:rPr lang="en-US" sz="5400" dirty="0"/>
              <a:t>. </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How We Can Help</a:t>
            </a:r>
          </a:p>
        </p:txBody>
      </p:sp>
      <p:pic>
        <p:nvPicPr>
          <p:cNvPr id="4" name="Picture 3" descr="Logo, icon&#10;&#10;Description automatically generated">
            <a:extLst>
              <a:ext uri="{FF2B5EF4-FFF2-40B4-BE49-F238E27FC236}">
                <a16:creationId xmlns:a16="http://schemas.microsoft.com/office/drawing/2014/main" id="{A34B16AE-1B93-4862-A7BE-56F8BAD6D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2409228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normAutofit fontScale="92500" lnSpcReduction="10000"/>
          </a:bodyPr>
          <a:lstStyle/>
          <a:p>
            <a:r>
              <a:rPr lang="en-US" sz="5400" dirty="0"/>
              <a:t>MSP owners who are ready to become the best cybersecurity practices in addition to top-level MSPs.</a:t>
            </a:r>
          </a:p>
          <a:p>
            <a:endParaRPr lang="en-US" sz="5400" dirty="0"/>
          </a:p>
          <a:p>
            <a:r>
              <a:rPr lang="en-US" sz="5400" dirty="0"/>
              <a:t>MSP owners who understand the importance of cybersecurity, but are also willing to take a hands-off approach so that they can focus on their businesses</a:t>
            </a:r>
          </a:p>
          <a:p>
            <a:endParaRPr lang="en-US" sz="5400" dirty="0"/>
          </a:p>
          <a:p>
            <a:r>
              <a:rPr lang="en-US" sz="5400" dirty="0"/>
              <a:t>Businesses that understand the importance of adopting cybersecurity best practices on all their client’s endpoints, as well as those willing to sell those services to their clients aggressively leading to quick adoption</a:t>
            </a:r>
          </a:p>
          <a:p>
            <a:endParaRPr lang="en-US" sz="5400" dirty="0"/>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Who This is For </a:t>
            </a:r>
          </a:p>
        </p:txBody>
      </p:sp>
      <p:pic>
        <p:nvPicPr>
          <p:cNvPr id="4" name="Picture 3" descr="Logo, icon&#10;&#10;Description automatically generated">
            <a:extLst>
              <a:ext uri="{FF2B5EF4-FFF2-40B4-BE49-F238E27FC236}">
                <a16:creationId xmlns:a16="http://schemas.microsoft.com/office/drawing/2014/main" id="{F9C3282B-D80D-4A6C-A74E-88E7BC2A3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2616120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normAutofit/>
          </a:bodyPr>
          <a:lstStyle/>
          <a:p>
            <a:r>
              <a:rPr lang="en-US" sz="5400" dirty="0"/>
              <a:t>We love helping MSPs address the most pressing and potentially fatal concern in today’s environment: cybersecurity</a:t>
            </a:r>
          </a:p>
          <a:p>
            <a:endParaRPr lang="en-US" sz="5400" dirty="0"/>
          </a:p>
          <a:p>
            <a:r>
              <a:rPr lang="en-US" sz="5400" dirty="0"/>
              <a:t>Plus, we know that you might want our help to adopt these practices long term. If so, we can discuss it and see if it’s a good fit for both of us. If not, that’s fine too. </a:t>
            </a:r>
          </a:p>
          <a:p>
            <a:endParaRPr lang="en-US" sz="5400" dirty="0"/>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Why We’re Doing This</a:t>
            </a:r>
          </a:p>
        </p:txBody>
      </p:sp>
      <p:pic>
        <p:nvPicPr>
          <p:cNvPr id="4" name="Picture 3" descr="Logo, icon&#10;&#10;Description automatically generated">
            <a:extLst>
              <a:ext uri="{FF2B5EF4-FFF2-40B4-BE49-F238E27FC236}">
                <a16:creationId xmlns:a16="http://schemas.microsoft.com/office/drawing/2014/main" id="{52945FB3-2F8E-4DC4-A6C2-236FEFD51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3420416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F47D05A-DB78-41A3-B3EE-84DCFFC30C40}"/>
              </a:ext>
            </a:extLst>
          </p:cNvPr>
          <p:cNvSpPr>
            <a:spLocks noGrp="1"/>
          </p:cNvSpPr>
          <p:nvPr>
            <p:ph type="title"/>
          </p:nvPr>
        </p:nvSpPr>
        <p:spPr>
          <a:xfrm>
            <a:off x="14101763" y="2668588"/>
            <a:ext cx="10086975" cy="2727325"/>
          </a:xfrm>
        </p:spPr>
        <p:txBody>
          <a:bodyPr>
            <a:normAutofit/>
          </a:bodyPr>
          <a:lstStyle/>
          <a:p>
            <a:r>
              <a:rPr lang="en-US" dirty="0"/>
              <a:t>BLOKWORX.COM/MTA</a:t>
            </a:r>
          </a:p>
        </p:txBody>
      </p:sp>
      <p:sp>
        <p:nvSpPr>
          <p:cNvPr id="5" name="Text Placeholder 3">
            <a:extLst>
              <a:ext uri="{FF2B5EF4-FFF2-40B4-BE49-F238E27FC236}">
                <a16:creationId xmlns:a16="http://schemas.microsoft.com/office/drawing/2014/main" id="{7C0F0DEF-D560-471A-829F-C4172A90A12C}"/>
              </a:ext>
            </a:extLst>
          </p:cNvPr>
          <p:cNvSpPr>
            <a:spLocks noGrp="1"/>
          </p:cNvSpPr>
          <p:nvPr>
            <p:ph type="body" sz="quarter" idx="10"/>
          </p:nvPr>
        </p:nvSpPr>
        <p:spPr>
          <a:xfrm>
            <a:off x="16040100" y="5855678"/>
            <a:ext cx="6208713" cy="1773848"/>
          </a:xfrm>
        </p:spPr>
        <p:txBody>
          <a:bodyPr>
            <a:normAutofit/>
          </a:bodyPr>
          <a:lstStyle/>
          <a:p>
            <a:r>
              <a:rPr lang="en-US" sz="4000" dirty="0"/>
              <a:t>Spaces are VERY LIMITED. Sign up NOW!</a:t>
            </a:r>
          </a:p>
        </p:txBody>
      </p:sp>
      <p:pic>
        <p:nvPicPr>
          <p:cNvPr id="6" name="Picture 5" descr="Logo, icon&#10;&#10;Description automatically generated">
            <a:extLst>
              <a:ext uri="{FF2B5EF4-FFF2-40B4-BE49-F238E27FC236}">
                <a16:creationId xmlns:a16="http://schemas.microsoft.com/office/drawing/2014/main" id="{C5AC68CF-71D4-4C82-A437-84E1DE5FA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181730622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6B751AFE-3D64-4512-8A9F-97EE68F8E5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871" y="11703883"/>
            <a:ext cx="4270257" cy="1542291"/>
          </a:xfrm>
          <a:prstGeom prst="rect">
            <a:avLst/>
          </a:prstGeom>
        </p:spPr>
      </p:pic>
      <p:graphicFrame>
        <p:nvGraphicFramePr>
          <p:cNvPr id="2" name="Object 1">
            <a:extLst>
              <a:ext uri="{FF2B5EF4-FFF2-40B4-BE49-F238E27FC236}">
                <a16:creationId xmlns:a16="http://schemas.microsoft.com/office/drawing/2014/main" id="{D8999D65-66A0-41BC-B1B4-2DDA6CB827D2}"/>
              </a:ext>
            </a:extLst>
          </p:cNvPr>
          <p:cNvGraphicFramePr>
            <a:graphicFrameLocks noChangeAspect="1"/>
          </p:cNvGraphicFramePr>
          <p:nvPr/>
        </p:nvGraphicFramePr>
        <p:xfrm>
          <a:off x="-9149" y="-9149"/>
          <a:ext cx="24429010" cy="13741318"/>
        </p:xfrm>
        <a:graphic>
          <a:graphicData uri="http://schemas.openxmlformats.org/presentationml/2006/ole">
            <mc:AlternateContent xmlns:mc="http://schemas.openxmlformats.org/markup-compatibility/2006">
              <mc:Choice xmlns:v="urn:schemas-microsoft-com:vml" Requires="v">
                <p:oleObj spid="_x0000_s1031" name="Acrobat Document" r:id="rId5" imgW="18288000" imgH="10287000" progId="AcroExch.Document.DC">
                  <p:embed/>
                </p:oleObj>
              </mc:Choice>
              <mc:Fallback>
                <p:oleObj name="Acrobat Document" r:id="rId5" imgW="18288000" imgH="10287000" progId="AcroExch.Document.DC">
                  <p:embed/>
                  <p:pic>
                    <p:nvPicPr>
                      <p:cNvPr id="2" name="Object 1">
                        <a:extLst>
                          <a:ext uri="{FF2B5EF4-FFF2-40B4-BE49-F238E27FC236}">
                            <a16:creationId xmlns:a16="http://schemas.microsoft.com/office/drawing/2014/main" id="{D8999D65-66A0-41BC-B1B4-2DDA6CB827D2}"/>
                          </a:ext>
                        </a:extLst>
                      </p:cNvPr>
                      <p:cNvPicPr/>
                      <p:nvPr/>
                    </p:nvPicPr>
                    <p:blipFill>
                      <a:blip r:embed="rId6"/>
                      <a:stretch>
                        <a:fillRect/>
                      </a:stretch>
                    </p:blipFill>
                    <p:spPr>
                      <a:xfrm>
                        <a:off x="-9149" y="-9149"/>
                        <a:ext cx="24429010" cy="13741318"/>
                      </a:xfrm>
                      <a:prstGeom prst="rect">
                        <a:avLst/>
                      </a:prstGeom>
                    </p:spPr>
                  </p:pic>
                </p:oleObj>
              </mc:Fallback>
            </mc:AlternateContent>
          </a:graphicData>
        </a:graphic>
      </p:graphicFrame>
    </p:spTree>
    <p:extLst>
      <p:ext uri="{BB962C8B-B14F-4D97-AF65-F5344CB8AC3E}">
        <p14:creationId xmlns:p14="http://schemas.microsoft.com/office/powerpoint/2010/main" val="3971702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6058161F-A079-4CA3-92B4-E2051CDE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 y="24714"/>
            <a:ext cx="24381630" cy="13716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6738A2E0-1EC2-4F64-888A-D24A8422683E}"/>
              </a:ext>
            </a:extLst>
          </p:cNvPr>
          <p:cNvPicPr>
            <a:picLocks noChangeAspect="1"/>
          </p:cNvPicPr>
          <p:nvPr/>
        </p:nvPicPr>
        <p:blipFill rotWithShape="1">
          <a:blip r:embed="rId4">
            <a:extLst>
              <a:ext uri="{28A0092B-C50C-407E-A947-70E740481C1C}">
                <a14:useLocalDpi xmlns:a14="http://schemas.microsoft.com/office/drawing/2010/main" val="0"/>
              </a:ext>
            </a:extLst>
          </a:blip>
          <a:srcRect b="7493"/>
          <a:stretch/>
        </p:blipFill>
        <p:spPr>
          <a:xfrm>
            <a:off x="3085885" y="1280829"/>
            <a:ext cx="9031973" cy="10638692"/>
          </a:xfrm>
          <a:prstGeom prst="rect">
            <a:avLst/>
          </a:prstGeom>
        </p:spPr>
      </p:pic>
      <p:sp>
        <p:nvSpPr>
          <p:cNvPr id="13" name="TextBox 12">
            <a:extLst>
              <a:ext uri="{FF2B5EF4-FFF2-40B4-BE49-F238E27FC236}">
                <a16:creationId xmlns:a16="http://schemas.microsoft.com/office/drawing/2014/main" id="{DFFF6817-A13D-4494-8E9F-E777806513FC}"/>
              </a:ext>
            </a:extLst>
          </p:cNvPr>
          <p:cNvSpPr txBox="1"/>
          <p:nvPr/>
        </p:nvSpPr>
        <p:spPr>
          <a:xfrm>
            <a:off x="13542413" y="2413369"/>
            <a:ext cx="9489989" cy="6155531"/>
          </a:xfrm>
          <a:prstGeom prst="rect">
            <a:avLst/>
          </a:prstGeom>
          <a:noFill/>
        </p:spPr>
        <p:txBody>
          <a:bodyPr wrap="square" rtlCol="0">
            <a:spAutoFit/>
          </a:bodyPr>
          <a:lstStyle/>
          <a:p>
            <a:pPr algn="l">
              <a:spcAft>
                <a:spcPts val="600"/>
              </a:spcAft>
            </a:pPr>
            <a:r>
              <a:rPr lang="en-US" sz="4800" dirty="0">
                <a:solidFill>
                  <a:srgbClr val="68612D"/>
                </a:solidFill>
              </a:rPr>
              <a:t>At BLOKWORX, giving back to the community is in our DNA.</a:t>
            </a:r>
          </a:p>
          <a:p>
            <a:pPr algn="l">
              <a:spcAft>
                <a:spcPts val="600"/>
              </a:spcAft>
            </a:pPr>
            <a:endParaRPr lang="en-US" sz="4800" dirty="0">
              <a:solidFill>
                <a:srgbClr val="68612D"/>
              </a:solidFill>
            </a:endParaRPr>
          </a:p>
          <a:p>
            <a:pPr algn="l">
              <a:spcAft>
                <a:spcPts val="600"/>
              </a:spcAft>
            </a:pPr>
            <a:r>
              <a:rPr lang="en-US" sz="4800" dirty="0">
                <a:solidFill>
                  <a:srgbClr val="68612D"/>
                </a:solidFill>
              </a:rPr>
              <a:t>Starting in Q4 2020, a portion of our proceeds go to support </a:t>
            </a:r>
            <a:r>
              <a:rPr lang="en-US" sz="4800" b="1" dirty="0">
                <a:solidFill>
                  <a:srgbClr val="68612D"/>
                </a:solidFill>
              </a:rPr>
              <a:t>Operation Underground Railroad. </a:t>
            </a:r>
            <a:r>
              <a:rPr lang="en-US" sz="4800" dirty="0">
                <a:solidFill>
                  <a:srgbClr val="68612D"/>
                </a:solidFill>
              </a:rPr>
              <a:t>Their mission is to put an end to child trafficking and child slavery for good.</a:t>
            </a:r>
          </a:p>
        </p:txBody>
      </p:sp>
      <p:sp>
        <p:nvSpPr>
          <p:cNvPr id="14" name="TextBox 13">
            <a:extLst>
              <a:ext uri="{FF2B5EF4-FFF2-40B4-BE49-F238E27FC236}">
                <a16:creationId xmlns:a16="http://schemas.microsoft.com/office/drawing/2014/main" id="{3D5B5ECB-E667-49E1-ACEB-B7A14498B936}"/>
              </a:ext>
            </a:extLst>
          </p:cNvPr>
          <p:cNvSpPr txBox="1"/>
          <p:nvPr/>
        </p:nvSpPr>
        <p:spPr>
          <a:xfrm>
            <a:off x="13542413" y="8867413"/>
            <a:ext cx="10214517" cy="923330"/>
          </a:xfrm>
          <a:prstGeom prst="rect">
            <a:avLst/>
          </a:prstGeom>
          <a:noFill/>
        </p:spPr>
        <p:txBody>
          <a:bodyPr wrap="square" rtlCol="0">
            <a:spAutoFit/>
          </a:bodyPr>
          <a:lstStyle/>
          <a:p>
            <a:pPr algn="l"/>
            <a:r>
              <a:rPr lang="en-US" sz="5400" dirty="0">
                <a:solidFill>
                  <a:srgbClr val="BC3926"/>
                </a:solidFill>
                <a:latin typeface="Brandon Grotesque Black" panose="020B0A03020203060202" pitchFamily="34" charset="0"/>
              </a:rPr>
              <a:t>We Defend. We Protect. You Grow.</a:t>
            </a:r>
          </a:p>
        </p:txBody>
      </p:sp>
    </p:spTree>
    <p:extLst>
      <p:ext uri="{BB962C8B-B14F-4D97-AF65-F5344CB8AC3E}">
        <p14:creationId xmlns:p14="http://schemas.microsoft.com/office/powerpoint/2010/main" val="116300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E288C-56C3-4A88-B1E4-C10705BC4709}"/>
              </a:ext>
            </a:extLst>
          </p:cNvPr>
          <p:cNvSpPr>
            <a:spLocks noGrp="1"/>
          </p:cNvSpPr>
          <p:nvPr>
            <p:ph type="body" sz="quarter" idx="10"/>
          </p:nvPr>
        </p:nvSpPr>
        <p:spPr/>
        <p:txBody>
          <a:bodyPr/>
          <a:lstStyle/>
          <a:p>
            <a:r>
              <a:rPr lang="en-US" dirty="0"/>
              <a:t>How to adapt to the ongoing work from home environment profitably and securely without sacrificing client efficiency</a:t>
            </a:r>
          </a:p>
          <a:p>
            <a:pPr marL="0" indent="0">
              <a:buNone/>
            </a:pPr>
            <a:endParaRPr lang="en-US" dirty="0"/>
          </a:p>
          <a:p>
            <a:r>
              <a:rPr lang="en-US" dirty="0"/>
              <a:t>How to show that you’re keeping your customers safe and making a business base for cybersecurity protection to avoid the “what have you done for me lately” question from clients</a:t>
            </a:r>
          </a:p>
          <a:p>
            <a:pPr marL="0" indent="0">
              <a:buNone/>
            </a:pPr>
            <a:endParaRPr lang="en-US" dirty="0"/>
          </a:p>
          <a:p>
            <a:r>
              <a:rPr lang="en-US" dirty="0"/>
              <a:t>AND How to do all of this without investing in building your own SOC or relying solely on automated tools</a:t>
            </a:r>
          </a:p>
        </p:txBody>
      </p:sp>
      <p:sp>
        <p:nvSpPr>
          <p:cNvPr id="3" name="Title 2">
            <a:extLst>
              <a:ext uri="{FF2B5EF4-FFF2-40B4-BE49-F238E27FC236}">
                <a16:creationId xmlns:a16="http://schemas.microsoft.com/office/drawing/2014/main" id="{8DDB03F9-41C9-4BFB-A3E2-78CEAAE80F9D}"/>
              </a:ext>
            </a:extLst>
          </p:cNvPr>
          <p:cNvSpPr>
            <a:spLocks noGrp="1"/>
          </p:cNvSpPr>
          <p:nvPr>
            <p:ph type="title"/>
          </p:nvPr>
        </p:nvSpPr>
        <p:spPr/>
        <p:txBody>
          <a:bodyPr/>
          <a:lstStyle/>
          <a:p>
            <a:r>
              <a:rPr lang="en-US" dirty="0"/>
              <a:t>Outcomes For This Session</a:t>
            </a:r>
          </a:p>
        </p:txBody>
      </p:sp>
      <p:pic>
        <p:nvPicPr>
          <p:cNvPr id="4" name="Picture 3" descr="Logo, icon&#10;&#10;Description automatically generated">
            <a:extLst>
              <a:ext uri="{FF2B5EF4-FFF2-40B4-BE49-F238E27FC236}">
                <a16:creationId xmlns:a16="http://schemas.microsoft.com/office/drawing/2014/main" id="{3A7BE2E8-021A-4FE3-995F-A50A33677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3066674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5395-4755-C542-8D3F-BB8F43168875}"/>
              </a:ext>
            </a:extLst>
          </p:cNvPr>
          <p:cNvSpPr>
            <a:spLocks noGrp="1"/>
          </p:cNvSpPr>
          <p:nvPr>
            <p:ph type="title"/>
          </p:nvPr>
        </p:nvSpPr>
        <p:spPr/>
        <p:txBody>
          <a:bodyPr/>
          <a:lstStyle/>
          <a:p>
            <a:r>
              <a:rPr lang="en-US" dirty="0"/>
              <a:t>Our Promise to You:</a:t>
            </a:r>
          </a:p>
        </p:txBody>
      </p:sp>
      <p:sp>
        <p:nvSpPr>
          <p:cNvPr id="3" name="Text Placeholder 2">
            <a:extLst>
              <a:ext uri="{FF2B5EF4-FFF2-40B4-BE49-F238E27FC236}">
                <a16:creationId xmlns:a16="http://schemas.microsoft.com/office/drawing/2014/main" id="{BDAD6227-89FB-3848-85DE-8A9075823A23}"/>
              </a:ext>
            </a:extLst>
          </p:cNvPr>
          <p:cNvSpPr>
            <a:spLocks noGrp="1"/>
          </p:cNvSpPr>
          <p:nvPr>
            <p:ph type="body" sz="quarter" idx="10"/>
          </p:nvPr>
        </p:nvSpPr>
        <p:spPr>
          <a:xfrm>
            <a:off x="15210692" y="5396162"/>
            <a:ext cx="7649307" cy="2516915"/>
          </a:xfrm>
        </p:spPr>
        <p:txBody>
          <a:bodyPr>
            <a:normAutofit/>
          </a:bodyPr>
          <a:lstStyle/>
          <a:p>
            <a:r>
              <a:rPr lang="en-US" sz="4000" dirty="0"/>
              <a:t>A Step-by-step game plan to address escalating cybersecurity threats for your clients without a major investment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3" name="Text Placeholder 2">
            <a:extLst>
              <a:ext uri="{FF2B5EF4-FFF2-40B4-BE49-F238E27FC236}">
                <a16:creationId xmlns:a16="http://schemas.microsoft.com/office/drawing/2014/main" id="{E7220088-6CFE-394C-A38A-650A66DCFF6B}"/>
              </a:ext>
            </a:extLst>
          </p:cNvPr>
          <p:cNvSpPr>
            <a:spLocks noGrp="1"/>
          </p:cNvSpPr>
          <p:nvPr>
            <p:ph type="body" sz="quarter" idx="10"/>
          </p:nvPr>
        </p:nvSpPr>
        <p:spPr/>
        <p:txBody>
          <a:bodyPr/>
          <a:lstStyle/>
          <a:p>
            <a:r>
              <a:rPr lang="en-US" dirty="0"/>
              <a:t>Do you cross your fingers and hope every time you try to sell your cybersecurity offering knowing that you haven’t had the time or energy to keep up with all the threats out there, let alone all the vendors claiming to alleviate those threats?</a:t>
            </a:r>
          </a:p>
          <a:p>
            <a:pPr marL="0" indent="0">
              <a:buNone/>
            </a:pPr>
            <a:r>
              <a:rPr lang="en-US" dirty="0"/>
              <a:t> </a:t>
            </a:r>
          </a:p>
          <a:p>
            <a:r>
              <a:rPr lang="en-US" dirty="0"/>
              <a:t>Do you have one or two people in your NOC that are cyber-centric, but secretly you know that is not enough to truly implement all the security and compliance protocols you need to have in play? </a:t>
            </a:r>
          </a:p>
          <a:p>
            <a:pPr marL="0" indent="0">
              <a:buNone/>
            </a:pPr>
            <a:endParaRPr lang="en-US" dirty="0"/>
          </a:p>
          <a:p>
            <a:r>
              <a:rPr lang="en-US" dirty="0"/>
              <a:t>Do you </a:t>
            </a:r>
            <a:r>
              <a:rPr lang="en-US"/>
              <a:t>lay awake </a:t>
            </a:r>
            <a:r>
              <a:rPr lang="en-US" dirty="0"/>
              <a:t>at night worrying what security threat is going to hit your clients next and hoping that you’ll have a clean enough back-up to be able to recover for them? </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Does this sound like you? </a:t>
            </a:r>
          </a:p>
        </p:txBody>
      </p:sp>
      <p:pic>
        <p:nvPicPr>
          <p:cNvPr id="5" name="Picture 4" descr="Logo, icon&#10;&#10;Description automatically generated">
            <a:extLst>
              <a:ext uri="{FF2B5EF4-FFF2-40B4-BE49-F238E27FC236}">
                <a16:creationId xmlns:a16="http://schemas.microsoft.com/office/drawing/2014/main" id="{2B88179F-A210-4CAE-BE5A-5C63938BD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5" name="Title 4">
            <a:extLst>
              <a:ext uri="{FF2B5EF4-FFF2-40B4-BE49-F238E27FC236}">
                <a16:creationId xmlns:a16="http://schemas.microsoft.com/office/drawing/2014/main" id="{0E387824-903E-414A-B5C8-E0A2B1249799}"/>
              </a:ext>
            </a:extLst>
          </p:cNvPr>
          <p:cNvSpPr>
            <a:spLocks noGrp="1"/>
          </p:cNvSpPr>
          <p:nvPr>
            <p:ph type="title"/>
          </p:nvPr>
        </p:nvSpPr>
        <p:spPr>
          <a:xfrm>
            <a:off x="1904349" y="4325815"/>
            <a:ext cx="21005801" cy="5064369"/>
          </a:xfrm>
        </p:spPr>
        <p:txBody>
          <a:bodyPr>
            <a:normAutofit/>
          </a:bodyPr>
          <a:lstStyle/>
          <a:p>
            <a:pPr algn="ctr"/>
            <a:r>
              <a:rPr lang="en-US" dirty="0"/>
              <a:t>Are you just hoping and praying that the next major security breach won’t be targeted at your MSP, a vendor you use, or your clients because you don’t want to be the headline? </a:t>
            </a:r>
          </a:p>
        </p:txBody>
      </p:sp>
      <p:sp>
        <p:nvSpPr>
          <p:cNvPr id="8" name="Rectangle 7">
            <a:extLst>
              <a:ext uri="{FF2B5EF4-FFF2-40B4-BE49-F238E27FC236}">
                <a16:creationId xmlns:a16="http://schemas.microsoft.com/office/drawing/2014/main" id="{3A931DE6-D4E1-4B03-AA7B-E0D92C5C2FB7}"/>
              </a:ext>
            </a:extLst>
          </p:cNvPr>
          <p:cNvSpPr/>
          <p:nvPr/>
        </p:nvSpPr>
        <p:spPr>
          <a:xfrm>
            <a:off x="351692" y="545123"/>
            <a:ext cx="1195754" cy="1740877"/>
          </a:xfrm>
          <a:prstGeom prst="rect">
            <a:avLst/>
          </a:prstGeom>
          <a:solidFill>
            <a:srgbClr val="EFE9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descr="Logo, icon&#10;&#10;Description automatically generated">
            <a:extLst>
              <a:ext uri="{FF2B5EF4-FFF2-40B4-BE49-F238E27FC236}">
                <a16:creationId xmlns:a16="http://schemas.microsoft.com/office/drawing/2014/main" id="{020C7300-49DE-4CAE-A5D8-8489242A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14877454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5395-4755-C542-8D3F-BB8F43168875}"/>
              </a:ext>
            </a:extLst>
          </p:cNvPr>
          <p:cNvSpPr>
            <a:spLocks noGrp="1"/>
          </p:cNvSpPr>
          <p:nvPr>
            <p:ph type="title"/>
          </p:nvPr>
        </p:nvSpPr>
        <p:spPr/>
        <p:txBody>
          <a:bodyPr/>
          <a:lstStyle/>
          <a:p>
            <a:r>
              <a:rPr lang="en-US" dirty="0"/>
              <a:t>The Real Problem:</a:t>
            </a:r>
          </a:p>
        </p:txBody>
      </p:sp>
      <p:sp>
        <p:nvSpPr>
          <p:cNvPr id="3" name="Text Placeholder 2">
            <a:extLst>
              <a:ext uri="{FF2B5EF4-FFF2-40B4-BE49-F238E27FC236}">
                <a16:creationId xmlns:a16="http://schemas.microsoft.com/office/drawing/2014/main" id="{BDAD6227-89FB-3848-85DE-8A9075823A23}"/>
              </a:ext>
            </a:extLst>
          </p:cNvPr>
          <p:cNvSpPr>
            <a:spLocks noGrp="1"/>
          </p:cNvSpPr>
          <p:nvPr>
            <p:ph type="body" sz="quarter" idx="10"/>
          </p:nvPr>
        </p:nvSpPr>
        <p:spPr>
          <a:xfrm>
            <a:off x="15210692" y="5396162"/>
            <a:ext cx="7649307" cy="793623"/>
          </a:xfrm>
        </p:spPr>
        <p:txBody>
          <a:bodyPr>
            <a:normAutofit/>
          </a:bodyPr>
          <a:lstStyle/>
          <a:p>
            <a:r>
              <a:rPr lang="en-US" sz="4800" dirty="0"/>
              <a:t>You Haven’t Made the Shifts.</a:t>
            </a:r>
          </a:p>
        </p:txBody>
      </p:sp>
    </p:spTree>
    <p:extLst>
      <p:ext uri="{BB962C8B-B14F-4D97-AF65-F5344CB8AC3E}">
        <p14:creationId xmlns:p14="http://schemas.microsoft.com/office/powerpoint/2010/main" val="30143025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3728563" y="13093700"/>
            <a:ext cx="368574" cy="381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3" name="Text Placeholder 2">
            <a:extLst>
              <a:ext uri="{FF2B5EF4-FFF2-40B4-BE49-F238E27FC236}">
                <a16:creationId xmlns:a16="http://schemas.microsoft.com/office/drawing/2014/main" id="{E7220088-6CFE-394C-A38A-650A66DCFF6B}"/>
              </a:ext>
            </a:extLst>
          </p:cNvPr>
          <p:cNvSpPr>
            <a:spLocks noGrp="1"/>
          </p:cNvSpPr>
          <p:nvPr>
            <p:ph type="body" sz="quarter" idx="10"/>
          </p:nvPr>
        </p:nvSpPr>
        <p:spPr/>
        <p:txBody>
          <a:bodyPr>
            <a:normAutofit/>
          </a:bodyPr>
          <a:lstStyle/>
          <a:p>
            <a:r>
              <a:rPr lang="en-US" dirty="0"/>
              <a:t>You can focus entirely on running your MSP, rather than spending time deciphering the latest threat.</a:t>
            </a:r>
          </a:p>
          <a:p>
            <a:endParaRPr lang="en-US" dirty="0"/>
          </a:p>
          <a:p>
            <a:r>
              <a:rPr lang="en-US" dirty="0"/>
              <a:t>You will be able to sleep soundly at night with absolutely no concern about the security of your clients. </a:t>
            </a:r>
          </a:p>
          <a:p>
            <a:pPr marL="0" indent="0">
              <a:buNone/>
            </a:pPr>
            <a:endParaRPr lang="en-US" dirty="0"/>
          </a:p>
          <a:p>
            <a:r>
              <a:rPr lang="en-US" dirty="0"/>
              <a:t>Recovering from a backup will no longer be your first resort if your client encounters some sort of malware/</a:t>
            </a:r>
            <a:r>
              <a:rPr lang="en-US" dirty="0" err="1"/>
              <a:t>ransomeware</a:t>
            </a:r>
            <a:r>
              <a:rPr lang="en-US" dirty="0"/>
              <a:t>. </a:t>
            </a:r>
          </a:p>
        </p:txBody>
      </p:sp>
      <p:sp>
        <p:nvSpPr>
          <p:cNvPr id="2" name="Title 1">
            <a:extLst>
              <a:ext uri="{FF2B5EF4-FFF2-40B4-BE49-F238E27FC236}">
                <a16:creationId xmlns:a16="http://schemas.microsoft.com/office/drawing/2014/main" id="{CB942D72-613C-404D-889A-757E47B02657}"/>
              </a:ext>
            </a:extLst>
          </p:cNvPr>
          <p:cNvSpPr>
            <a:spLocks noGrp="1"/>
          </p:cNvSpPr>
          <p:nvPr>
            <p:ph type="title"/>
          </p:nvPr>
        </p:nvSpPr>
        <p:spPr/>
        <p:txBody>
          <a:bodyPr/>
          <a:lstStyle/>
          <a:p>
            <a:r>
              <a:rPr lang="en-US" dirty="0"/>
              <a:t>Once You Make Them…</a:t>
            </a:r>
          </a:p>
        </p:txBody>
      </p:sp>
      <p:pic>
        <p:nvPicPr>
          <p:cNvPr id="5" name="Picture 4" descr="Logo, icon&#10;&#10;Description automatically generated">
            <a:extLst>
              <a:ext uri="{FF2B5EF4-FFF2-40B4-BE49-F238E27FC236}">
                <a16:creationId xmlns:a16="http://schemas.microsoft.com/office/drawing/2014/main" id="{ED45F691-A57A-41A3-A07F-E688CC06D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129" y="324939"/>
            <a:ext cx="1360547" cy="1478461"/>
          </a:xfrm>
          <a:prstGeom prst="rect">
            <a:avLst/>
          </a:prstGeom>
        </p:spPr>
      </p:pic>
    </p:spTree>
    <p:extLst>
      <p:ext uri="{BB962C8B-B14F-4D97-AF65-F5344CB8AC3E}">
        <p14:creationId xmlns:p14="http://schemas.microsoft.com/office/powerpoint/2010/main" val="38414592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hite">
  <a:themeElements>
    <a:clrScheme name="White">
      <a:dk1>
        <a:srgbClr val="3B402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B402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8961</TotalTime>
  <Words>2420</Words>
  <Application>Microsoft Macintosh PowerPoint</Application>
  <PresentationFormat>Custom</PresentationFormat>
  <Paragraphs>213</Paragraphs>
  <Slides>37</Slides>
  <Notes>29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9" baseType="lpstr">
      <vt:lpstr>Arial</vt:lpstr>
      <vt:lpstr>Baskerville</vt:lpstr>
      <vt:lpstr>Brandon Grotesque Black</vt:lpstr>
      <vt:lpstr>Calibri</vt:lpstr>
      <vt:lpstr>Calibri Light</vt:lpstr>
      <vt:lpstr>Helvetica</vt:lpstr>
      <vt:lpstr>Helvetica Neue</vt:lpstr>
      <vt:lpstr>Helvetica Neue Medium</vt:lpstr>
      <vt:lpstr>Wingdings</vt:lpstr>
      <vt:lpstr>White</vt:lpstr>
      <vt:lpstr>Custom Design</vt:lpstr>
      <vt:lpstr>Acrobat Document</vt:lpstr>
      <vt:lpstr>5 Simple Shifts to Upgrade Your Clients’ Cybersecurity</vt:lpstr>
      <vt:lpstr>Who This is For</vt:lpstr>
      <vt:lpstr>Outcomes For This Session</vt:lpstr>
      <vt:lpstr>Outcomes For This Session</vt:lpstr>
      <vt:lpstr>Our Promise to You:</vt:lpstr>
      <vt:lpstr>Does this sound like you? </vt:lpstr>
      <vt:lpstr>Are you just hoping and praying that the next major security breach won’t be targeted at your MSP, a vendor you use, or your clients because you don’t want to be the headline? </vt:lpstr>
      <vt:lpstr>The Real Problem:</vt:lpstr>
      <vt:lpstr>Once You Make Them…</vt:lpstr>
      <vt:lpstr>Once You Make Them…</vt:lpstr>
      <vt:lpstr>Who We Are</vt:lpstr>
      <vt:lpstr>Discovering the Shifts</vt:lpstr>
      <vt:lpstr>Shift #1: Operate with Integrity and Candor.</vt:lpstr>
      <vt:lpstr>Shift #1: Operate with Integrity and Candor.</vt:lpstr>
      <vt:lpstr>Shift #1: Operate with Integrity and Candor.</vt:lpstr>
      <vt:lpstr>Shift #2: Transition with the Times</vt:lpstr>
      <vt:lpstr>Case Study #1</vt:lpstr>
      <vt:lpstr>Case Study #2</vt:lpstr>
      <vt:lpstr>Shift #3: Understand the Full Landscape</vt:lpstr>
      <vt:lpstr>PowerPoint Presentation</vt:lpstr>
      <vt:lpstr>Case Study #3</vt:lpstr>
      <vt:lpstr>Shift #4: Have a Plan</vt:lpstr>
      <vt:lpstr>Shift #4: Have a Plan</vt:lpstr>
      <vt:lpstr>Case Study #4</vt:lpstr>
      <vt:lpstr>Shift #5: Invest in an Effective Partnership</vt:lpstr>
      <vt:lpstr>PowerPoint Presentation</vt:lpstr>
      <vt:lpstr>Today we promised…</vt:lpstr>
      <vt:lpstr>Today we Promised…</vt:lpstr>
      <vt:lpstr>What You Need to Win</vt:lpstr>
      <vt:lpstr>Now You Have a Choice…</vt:lpstr>
      <vt:lpstr>How We Can Help</vt:lpstr>
      <vt:lpstr>How We Can Help</vt:lpstr>
      <vt:lpstr>Who This is For </vt:lpstr>
      <vt:lpstr>Why We’re Doing This</vt:lpstr>
      <vt:lpstr>BLOKWORX.COM/MTA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esugano</dc:creator>
  <cp:lastModifiedBy>Robert Boles</cp:lastModifiedBy>
  <cp:revision>69</cp:revision>
  <dcterms:modified xsi:type="dcterms:W3CDTF">2021-05-20T15:17:14Z</dcterms:modified>
</cp:coreProperties>
</file>