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971" r:id="rId2"/>
    <p:sldId id="1010" r:id="rId3"/>
    <p:sldId id="972" r:id="rId4"/>
    <p:sldId id="975" r:id="rId5"/>
    <p:sldId id="976" r:id="rId6"/>
    <p:sldId id="982" r:id="rId7"/>
    <p:sldId id="990" r:id="rId8"/>
    <p:sldId id="991" r:id="rId9"/>
    <p:sldId id="992" r:id="rId10"/>
    <p:sldId id="979" r:id="rId11"/>
    <p:sldId id="978" r:id="rId12"/>
    <p:sldId id="1001" r:id="rId13"/>
    <p:sldId id="980" r:id="rId14"/>
    <p:sldId id="1005" r:id="rId15"/>
    <p:sldId id="974" r:id="rId16"/>
    <p:sldId id="993" r:id="rId17"/>
    <p:sldId id="987" r:id="rId18"/>
    <p:sldId id="1014" r:id="rId19"/>
    <p:sldId id="983" r:id="rId20"/>
    <p:sldId id="985" r:id="rId21"/>
    <p:sldId id="984" r:id="rId22"/>
    <p:sldId id="986" r:id="rId23"/>
    <p:sldId id="981" r:id="rId24"/>
    <p:sldId id="989" r:id="rId25"/>
    <p:sldId id="997" r:id="rId26"/>
    <p:sldId id="1011" r:id="rId27"/>
    <p:sldId id="998" r:id="rId28"/>
    <p:sldId id="1007" r:id="rId29"/>
    <p:sldId id="1012" r:id="rId30"/>
    <p:sldId id="1013" r:id="rId31"/>
    <p:sldId id="995" r:id="rId32"/>
    <p:sldId id="1006" r:id="rId33"/>
    <p:sldId id="1008" r:id="rId34"/>
    <p:sldId id="1015" r:id="rId35"/>
    <p:sldId id="1009" r:id="rId36"/>
    <p:sldId id="1000" r:id="rId37"/>
    <p:sldId id="94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25"/>
    <p:restoredTop sz="95840"/>
  </p:normalViewPr>
  <p:slideViewPr>
    <p:cSldViewPr snapToGrid="0" snapToObjects="1">
      <p:cViewPr>
        <p:scale>
          <a:sx n="100" d="100"/>
          <a:sy n="100" d="100"/>
        </p:scale>
        <p:origin x="13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5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maglioconsulting.com/" TargetMode="External"/><Relationship Id="rId2" Type="http://schemas.openxmlformats.org/officeDocument/2006/relationships/hyperlink" Target="mailto:iro@stramaglioconsulting.com" TargetMode="External"/><Relationship Id="rId1" Type="http://schemas.openxmlformats.org/officeDocument/2006/relationships/hyperlink" Target="mailto:mike@stramaglioconsulting.com" TargetMode="Externa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31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23.sv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42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5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mailto:mike@stramaglioconsulting.com" TargetMode="External"/><Relationship Id="rId1" Type="http://schemas.openxmlformats.org/officeDocument/2006/relationships/image" Target="../media/image82.JPG"/><Relationship Id="rId6" Type="http://schemas.openxmlformats.org/officeDocument/2006/relationships/hyperlink" Target="https://stramaglioconsulting.com/" TargetMode="External"/><Relationship Id="rId5" Type="http://schemas.openxmlformats.org/officeDocument/2006/relationships/image" Target="../media/image84.jpg"/><Relationship Id="rId4" Type="http://schemas.openxmlformats.org/officeDocument/2006/relationships/hyperlink" Target="mailto:iro@stramaglioconsulting.com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31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23.sv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C27AE0-219F-BE4D-9AEA-FA02A1F959B9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60A2DDF-8BB4-E14A-9C0B-8AB3797DBEBC}">
      <dgm:prSet/>
      <dgm:spPr/>
      <dgm:t>
        <a:bodyPr/>
        <a:lstStyle/>
        <a:p>
          <a:r>
            <a:rPr lang="en-US" i="1" dirty="0"/>
            <a:t>Overview and update for the current state of the Imaging Channel</a:t>
          </a:r>
          <a:endParaRPr lang="en-US" dirty="0"/>
        </a:p>
      </dgm:t>
    </dgm:pt>
    <dgm:pt modelId="{54A0F88B-E0AC-D14D-A5AC-41DCD67A16F4}" type="parTrans" cxnId="{3B546976-79E3-B145-B688-A600B1FF0B45}">
      <dgm:prSet/>
      <dgm:spPr/>
      <dgm:t>
        <a:bodyPr/>
        <a:lstStyle/>
        <a:p>
          <a:endParaRPr lang="en-US"/>
        </a:p>
      </dgm:t>
    </dgm:pt>
    <dgm:pt modelId="{14213258-6150-F349-85EC-01AF5AE49959}" type="sibTrans" cxnId="{3B546976-79E3-B145-B688-A600B1FF0B45}">
      <dgm:prSet/>
      <dgm:spPr/>
      <dgm:t>
        <a:bodyPr/>
        <a:lstStyle/>
        <a:p>
          <a:endParaRPr lang="en-US"/>
        </a:p>
      </dgm:t>
    </dgm:pt>
    <dgm:pt modelId="{C82D6162-8462-C545-B8BB-87F392988D12}">
      <dgm:prSet/>
      <dgm:spPr/>
      <dgm:t>
        <a:bodyPr/>
        <a:lstStyle/>
        <a:p>
          <a:r>
            <a:rPr lang="en-US" i="1"/>
            <a:t>OEM’s </a:t>
          </a:r>
          <a:endParaRPr lang="en-US"/>
        </a:p>
      </dgm:t>
    </dgm:pt>
    <dgm:pt modelId="{844CCBA2-55B0-4747-9FBC-F8F645B4F1AD}" type="parTrans" cxnId="{B721D3F5-611E-F045-BEAF-48E58AC226CB}">
      <dgm:prSet/>
      <dgm:spPr/>
      <dgm:t>
        <a:bodyPr/>
        <a:lstStyle/>
        <a:p>
          <a:endParaRPr lang="en-US"/>
        </a:p>
      </dgm:t>
    </dgm:pt>
    <dgm:pt modelId="{3354D07D-22B6-2541-9DC1-2A7CE872DB4C}" type="sibTrans" cxnId="{B721D3F5-611E-F045-BEAF-48E58AC226CB}">
      <dgm:prSet/>
      <dgm:spPr/>
      <dgm:t>
        <a:bodyPr/>
        <a:lstStyle/>
        <a:p>
          <a:endParaRPr lang="en-US"/>
        </a:p>
      </dgm:t>
    </dgm:pt>
    <dgm:pt modelId="{8E1006EE-CA0F-134B-BA70-E1F6E1730C05}">
      <dgm:prSet/>
      <dgm:spPr/>
      <dgm:t>
        <a:bodyPr/>
        <a:lstStyle/>
        <a:p>
          <a:r>
            <a:rPr lang="en-US" i="1"/>
            <a:t>Private Equity and dealer activity </a:t>
          </a:r>
          <a:endParaRPr lang="en-US"/>
        </a:p>
      </dgm:t>
    </dgm:pt>
    <dgm:pt modelId="{041E6237-A6CD-E64A-9CFB-08E8EBEEB26C}" type="parTrans" cxnId="{FAF26D44-46F8-BE4B-8963-193111FEA911}">
      <dgm:prSet/>
      <dgm:spPr/>
      <dgm:t>
        <a:bodyPr/>
        <a:lstStyle/>
        <a:p>
          <a:endParaRPr lang="en-US"/>
        </a:p>
      </dgm:t>
    </dgm:pt>
    <dgm:pt modelId="{50766680-A33C-4A4B-A401-65034D2BC2AB}" type="sibTrans" cxnId="{FAF26D44-46F8-BE4B-8963-193111FEA911}">
      <dgm:prSet/>
      <dgm:spPr/>
      <dgm:t>
        <a:bodyPr/>
        <a:lstStyle/>
        <a:p>
          <a:endParaRPr lang="en-US"/>
        </a:p>
      </dgm:t>
    </dgm:pt>
    <dgm:pt modelId="{9C31D677-DDFF-B84D-9F08-83CA3A3F21B0}" type="pres">
      <dgm:prSet presAssocID="{D0C27AE0-219F-BE4D-9AEA-FA02A1F959B9}" presName="vert0" presStyleCnt="0">
        <dgm:presLayoutVars>
          <dgm:dir/>
          <dgm:animOne val="branch"/>
          <dgm:animLvl val="lvl"/>
        </dgm:presLayoutVars>
      </dgm:prSet>
      <dgm:spPr/>
    </dgm:pt>
    <dgm:pt modelId="{FB722780-12C9-B442-A927-F267DA29A1BB}" type="pres">
      <dgm:prSet presAssocID="{E60A2DDF-8BB4-E14A-9C0B-8AB3797DBEBC}" presName="thickLine" presStyleLbl="alignNode1" presStyleIdx="0" presStyleCnt="1"/>
      <dgm:spPr/>
    </dgm:pt>
    <dgm:pt modelId="{E7AF5BE6-27F0-F54D-820B-21C7EB50ACEA}" type="pres">
      <dgm:prSet presAssocID="{E60A2DDF-8BB4-E14A-9C0B-8AB3797DBEBC}" presName="horz1" presStyleCnt="0"/>
      <dgm:spPr/>
    </dgm:pt>
    <dgm:pt modelId="{55CFAD63-380D-AF40-9A91-0CC4EFC6EEF9}" type="pres">
      <dgm:prSet presAssocID="{E60A2DDF-8BB4-E14A-9C0B-8AB3797DBEBC}" presName="tx1" presStyleLbl="revTx" presStyleIdx="0" presStyleCnt="3"/>
      <dgm:spPr/>
    </dgm:pt>
    <dgm:pt modelId="{33DB41D8-9907-0142-A077-A9F7850E2D3A}" type="pres">
      <dgm:prSet presAssocID="{E60A2DDF-8BB4-E14A-9C0B-8AB3797DBEBC}" presName="vert1" presStyleCnt="0"/>
      <dgm:spPr/>
    </dgm:pt>
    <dgm:pt modelId="{711B32DB-A04D-6847-BA92-6E1565DD98A4}" type="pres">
      <dgm:prSet presAssocID="{C82D6162-8462-C545-B8BB-87F392988D12}" presName="vertSpace2a" presStyleCnt="0"/>
      <dgm:spPr/>
    </dgm:pt>
    <dgm:pt modelId="{BB85A18C-D9C2-254B-918A-AFB3A4B14812}" type="pres">
      <dgm:prSet presAssocID="{C82D6162-8462-C545-B8BB-87F392988D12}" presName="horz2" presStyleCnt="0"/>
      <dgm:spPr/>
    </dgm:pt>
    <dgm:pt modelId="{DF9A495F-D2B6-7A46-91C3-7651BD022D9D}" type="pres">
      <dgm:prSet presAssocID="{C82D6162-8462-C545-B8BB-87F392988D12}" presName="horzSpace2" presStyleCnt="0"/>
      <dgm:spPr/>
    </dgm:pt>
    <dgm:pt modelId="{02EC38CF-6A14-1E48-9921-366BD2F71EB8}" type="pres">
      <dgm:prSet presAssocID="{C82D6162-8462-C545-B8BB-87F392988D12}" presName="tx2" presStyleLbl="revTx" presStyleIdx="1" presStyleCnt="3"/>
      <dgm:spPr/>
    </dgm:pt>
    <dgm:pt modelId="{15F4616B-EF88-5B46-9AAB-0987C119D313}" type="pres">
      <dgm:prSet presAssocID="{C82D6162-8462-C545-B8BB-87F392988D12}" presName="vert2" presStyleCnt="0"/>
      <dgm:spPr/>
    </dgm:pt>
    <dgm:pt modelId="{3F65110E-5C99-0149-97F9-28E244E09E56}" type="pres">
      <dgm:prSet presAssocID="{C82D6162-8462-C545-B8BB-87F392988D12}" presName="thinLine2b" presStyleLbl="callout" presStyleIdx="0" presStyleCnt="2"/>
      <dgm:spPr/>
    </dgm:pt>
    <dgm:pt modelId="{08ABB8B8-59F4-3946-A732-8B7431917931}" type="pres">
      <dgm:prSet presAssocID="{C82D6162-8462-C545-B8BB-87F392988D12}" presName="vertSpace2b" presStyleCnt="0"/>
      <dgm:spPr/>
    </dgm:pt>
    <dgm:pt modelId="{FDA92D22-9005-F743-9CEA-EADB281598E2}" type="pres">
      <dgm:prSet presAssocID="{8E1006EE-CA0F-134B-BA70-E1F6E1730C05}" presName="horz2" presStyleCnt="0"/>
      <dgm:spPr/>
    </dgm:pt>
    <dgm:pt modelId="{4AECA213-782A-DE43-803A-A917393DF5BA}" type="pres">
      <dgm:prSet presAssocID="{8E1006EE-CA0F-134B-BA70-E1F6E1730C05}" presName="horzSpace2" presStyleCnt="0"/>
      <dgm:spPr/>
    </dgm:pt>
    <dgm:pt modelId="{555046B0-817F-F542-B1BA-9F24E65FB3EB}" type="pres">
      <dgm:prSet presAssocID="{8E1006EE-CA0F-134B-BA70-E1F6E1730C05}" presName="tx2" presStyleLbl="revTx" presStyleIdx="2" presStyleCnt="3"/>
      <dgm:spPr/>
    </dgm:pt>
    <dgm:pt modelId="{89ABD15E-E14A-4642-B918-7E8A2607AE32}" type="pres">
      <dgm:prSet presAssocID="{8E1006EE-CA0F-134B-BA70-E1F6E1730C05}" presName="vert2" presStyleCnt="0"/>
      <dgm:spPr/>
    </dgm:pt>
    <dgm:pt modelId="{4083B4E7-22DF-EC4F-9898-98A64EF7DBC4}" type="pres">
      <dgm:prSet presAssocID="{8E1006EE-CA0F-134B-BA70-E1F6E1730C05}" presName="thinLine2b" presStyleLbl="callout" presStyleIdx="1" presStyleCnt="2"/>
      <dgm:spPr/>
    </dgm:pt>
    <dgm:pt modelId="{F729881D-145A-A346-80B0-23A05BA3C82B}" type="pres">
      <dgm:prSet presAssocID="{8E1006EE-CA0F-134B-BA70-E1F6E1730C05}" presName="vertSpace2b" presStyleCnt="0"/>
      <dgm:spPr/>
    </dgm:pt>
  </dgm:ptLst>
  <dgm:cxnLst>
    <dgm:cxn modelId="{29F5ED04-AFB9-9B4D-AD0C-D0E3427A12C4}" type="presOf" srcId="{C82D6162-8462-C545-B8BB-87F392988D12}" destId="{02EC38CF-6A14-1E48-9921-366BD2F71EB8}" srcOrd="0" destOrd="0" presId="urn:microsoft.com/office/officeart/2008/layout/LinedList"/>
    <dgm:cxn modelId="{82DF9D17-D848-2E4E-A3D9-D7A95AF5304C}" type="presOf" srcId="{E60A2DDF-8BB4-E14A-9C0B-8AB3797DBEBC}" destId="{55CFAD63-380D-AF40-9A91-0CC4EFC6EEF9}" srcOrd="0" destOrd="0" presId="urn:microsoft.com/office/officeart/2008/layout/LinedList"/>
    <dgm:cxn modelId="{FAF26D44-46F8-BE4B-8963-193111FEA911}" srcId="{E60A2DDF-8BB4-E14A-9C0B-8AB3797DBEBC}" destId="{8E1006EE-CA0F-134B-BA70-E1F6E1730C05}" srcOrd="1" destOrd="0" parTransId="{041E6237-A6CD-E64A-9CFB-08E8EBEEB26C}" sibTransId="{50766680-A33C-4A4B-A401-65034D2BC2AB}"/>
    <dgm:cxn modelId="{3B546976-79E3-B145-B688-A600B1FF0B45}" srcId="{D0C27AE0-219F-BE4D-9AEA-FA02A1F959B9}" destId="{E60A2DDF-8BB4-E14A-9C0B-8AB3797DBEBC}" srcOrd="0" destOrd="0" parTransId="{54A0F88B-E0AC-D14D-A5AC-41DCD67A16F4}" sibTransId="{14213258-6150-F349-85EC-01AF5AE49959}"/>
    <dgm:cxn modelId="{8948C48F-9FCA-9D45-B8C9-E31ECAE02948}" type="presOf" srcId="{8E1006EE-CA0F-134B-BA70-E1F6E1730C05}" destId="{555046B0-817F-F542-B1BA-9F24E65FB3EB}" srcOrd="0" destOrd="0" presId="urn:microsoft.com/office/officeart/2008/layout/LinedList"/>
    <dgm:cxn modelId="{1E80D095-F4C6-C746-A818-4273905BD2FD}" type="presOf" srcId="{D0C27AE0-219F-BE4D-9AEA-FA02A1F959B9}" destId="{9C31D677-DDFF-B84D-9F08-83CA3A3F21B0}" srcOrd="0" destOrd="0" presId="urn:microsoft.com/office/officeart/2008/layout/LinedList"/>
    <dgm:cxn modelId="{B721D3F5-611E-F045-BEAF-48E58AC226CB}" srcId="{E60A2DDF-8BB4-E14A-9C0B-8AB3797DBEBC}" destId="{C82D6162-8462-C545-B8BB-87F392988D12}" srcOrd="0" destOrd="0" parTransId="{844CCBA2-55B0-4747-9FBC-F8F645B4F1AD}" sibTransId="{3354D07D-22B6-2541-9DC1-2A7CE872DB4C}"/>
    <dgm:cxn modelId="{950FD94B-291B-4641-A2F6-37003CA8727E}" type="presParOf" srcId="{9C31D677-DDFF-B84D-9F08-83CA3A3F21B0}" destId="{FB722780-12C9-B442-A927-F267DA29A1BB}" srcOrd="0" destOrd="0" presId="urn:microsoft.com/office/officeart/2008/layout/LinedList"/>
    <dgm:cxn modelId="{D64CA27E-3140-DE46-A4D8-C08240D2D50C}" type="presParOf" srcId="{9C31D677-DDFF-B84D-9F08-83CA3A3F21B0}" destId="{E7AF5BE6-27F0-F54D-820B-21C7EB50ACEA}" srcOrd="1" destOrd="0" presId="urn:microsoft.com/office/officeart/2008/layout/LinedList"/>
    <dgm:cxn modelId="{22F2D120-FAA8-2347-A896-86D66AC3C18F}" type="presParOf" srcId="{E7AF5BE6-27F0-F54D-820B-21C7EB50ACEA}" destId="{55CFAD63-380D-AF40-9A91-0CC4EFC6EEF9}" srcOrd="0" destOrd="0" presId="urn:microsoft.com/office/officeart/2008/layout/LinedList"/>
    <dgm:cxn modelId="{829477F1-10FB-1D42-B749-2A3B9AAF9D3F}" type="presParOf" srcId="{E7AF5BE6-27F0-F54D-820B-21C7EB50ACEA}" destId="{33DB41D8-9907-0142-A077-A9F7850E2D3A}" srcOrd="1" destOrd="0" presId="urn:microsoft.com/office/officeart/2008/layout/LinedList"/>
    <dgm:cxn modelId="{DF3C0223-777D-5C4C-A916-8F6C92DACA46}" type="presParOf" srcId="{33DB41D8-9907-0142-A077-A9F7850E2D3A}" destId="{711B32DB-A04D-6847-BA92-6E1565DD98A4}" srcOrd="0" destOrd="0" presId="urn:microsoft.com/office/officeart/2008/layout/LinedList"/>
    <dgm:cxn modelId="{6BC63A48-2C97-8740-BC0F-736AFD1FD1D1}" type="presParOf" srcId="{33DB41D8-9907-0142-A077-A9F7850E2D3A}" destId="{BB85A18C-D9C2-254B-918A-AFB3A4B14812}" srcOrd="1" destOrd="0" presId="urn:microsoft.com/office/officeart/2008/layout/LinedList"/>
    <dgm:cxn modelId="{6F225F4F-2A7F-E24E-BDA7-E94AE2EA071D}" type="presParOf" srcId="{BB85A18C-D9C2-254B-918A-AFB3A4B14812}" destId="{DF9A495F-D2B6-7A46-91C3-7651BD022D9D}" srcOrd="0" destOrd="0" presId="urn:microsoft.com/office/officeart/2008/layout/LinedList"/>
    <dgm:cxn modelId="{146434D5-F619-B545-99F9-11FBC94B690F}" type="presParOf" srcId="{BB85A18C-D9C2-254B-918A-AFB3A4B14812}" destId="{02EC38CF-6A14-1E48-9921-366BD2F71EB8}" srcOrd="1" destOrd="0" presId="urn:microsoft.com/office/officeart/2008/layout/LinedList"/>
    <dgm:cxn modelId="{50BE5127-20B1-4745-8264-7C83F32CB4A7}" type="presParOf" srcId="{BB85A18C-D9C2-254B-918A-AFB3A4B14812}" destId="{15F4616B-EF88-5B46-9AAB-0987C119D313}" srcOrd="2" destOrd="0" presId="urn:microsoft.com/office/officeart/2008/layout/LinedList"/>
    <dgm:cxn modelId="{ED7C66E8-7871-B348-83E6-3F5FF4567B7D}" type="presParOf" srcId="{33DB41D8-9907-0142-A077-A9F7850E2D3A}" destId="{3F65110E-5C99-0149-97F9-28E244E09E56}" srcOrd="2" destOrd="0" presId="urn:microsoft.com/office/officeart/2008/layout/LinedList"/>
    <dgm:cxn modelId="{92BB605C-A1BF-D64A-B66F-83BF329506B8}" type="presParOf" srcId="{33DB41D8-9907-0142-A077-A9F7850E2D3A}" destId="{08ABB8B8-59F4-3946-A732-8B7431917931}" srcOrd="3" destOrd="0" presId="urn:microsoft.com/office/officeart/2008/layout/LinedList"/>
    <dgm:cxn modelId="{6D1AF15F-D24C-A14D-AA01-6894207310A0}" type="presParOf" srcId="{33DB41D8-9907-0142-A077-A9F7850E2D3A}" destId="{FDA92D22-9005-F743-9CEA-EADB281598E2}" srcOrd="4" destOrd="0" presId="urn:microsoft.com/office/officeart/2008/layout/LinedList"/>
    <dgm:cxn modelId="{BD54DC18-CE9F-0143-A6E8-08E6D10FA7B1}" type="presParOf" srcId="{FDA92D22-9005-F743-9CEA-EADB281598E2}" destId="{4AECA213-782A-DE43-803A-A917393DF5BA}" srcOrd="0" destOrd="0" presId="urn:microsoft.com/office/officeart/2008/layout/LinedList"/>
    <dgm:cxn modelId="{6BAD211D-B15E-894A-AE2E-EC19D41CD17A}" type="presParOf" srcId="{FDA92D22-9005-F743-9CEA-EADB281598E2}" destId="{555046B0-817F-F542-B1BA-9F24E65FB3EB}" srcOrd="1" destOrd="0" presId="urn:microsoft.com/office/officeart/2008/layout/LinedList"/>
    <dgm:cxn modelId="{03DEB713-C285-A444-A91F-63CB37C72D55}" type="presParOf" srcId="{FDA92D22-9005-F743-9CEA-EADB281598E2}" destId="{89ABD15E-E14A-4642-B918-7E8A2607AE32}" srcOrd="2" destOrd="0" presId="urn:microsoft.com/office/officeart/2008/layout/LinedList"/>
    <dgm:cxn modelId="{798E67E4-19FD-F744-B915-01E88DF4ECFE}" type="presParOf" srcId="{33DB41D8-9907-0142-A077-A9F7850E2D3A}" destId="{4083B4E7-22DF-EC4F-9898-98A64EF7DBC4}" srcOrd="5" destOrd="0" presId="urn:microsoft.com/office/officeart/2008/layout/LinedList"/>
    <dgm:cxn modelId="{C5665E7C-72DB-8448-8542-1FD1EFFC68A5}" type="presParOf" srcId="{33DB41D8-9907-0142-A077-A9F7850E2D3A}" destId="{F729881D-145A-A346-80B0-23A05BA3C82B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9034DA-3C34-574A-AD66-562A838DA05A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C2E1AB9-1F99-AE47-ABFB-21631BE61F33}">
      <dgm:prSet/>
      <dgm:spPr/>
      <dgm:t>
        <a:bodyPr/>
        <a:lstStyle/>
        <a:p>
          <a:r>
            <a:rPr lang="en-US" dirty="0"/>
            <a:t>Retail Solution business generated operating profit of 8.5 Billion JPY in the 9 months of FY2020</a:t>
          </a:r>
        </a:p>
      </dgm:t>
    </dgm:pt>
    <dgm:pt modelId="{335D43A0-19D9-8D42-8B96-15A2E65B1244}" type="parTrans" cxnId="{5212A5DF-7348-604C-9284-2356C094E569}">
      <dgm:prSet/>
      <dgm:spPr/>
      <dgm:t>
        <a:bodyPr/>
        <a:lstStyle/>
        <a:p>
          <a:endParaRPr lang="en-US"/>
        </a:p>
      </dgm:t>
    </dgm:pt>
    <dgm:pt modelId="{1CB685D1-8B7B-564F-86EF-CC49CD7F5D6B}" type="sibTrans" cxnId="{5212A5DF-7348-604C-9284-2356C094E569}">
      <dgm:prSet/>
      <dgm:spPr/>
      <dgm:t>
        <a:bodyPr/>
        <a:lstStyle/>
        <a:p>
          <a:endParaRPr lang="en-US"/>
        </a:p>
      </dgm:t>
    </dgm:pt>
    <dgm:pt modelId="{6E69DD22-563C-5C41-8605-49A796E48031}">
      <dgm:prSet/>
      <dgm:spPr/>
      <dgm:t>
        <a:bodyPr/>
        <a:lstStyle/>
        <a:p>
          <a:r>
            <a:rPr lang="en-US" dirty="0"/>
            <a:t>Printing Solution business posted operating loss of 5.3 Billion JPY in the 9 months of FY2020 </a:t>
          </a:r>
        </a:p>
      </dgm:t>
    </dgm:pt>
    <dgm:pt modelId="{2475FC74-514B-F049-9873-2AF773D91943}" type="parTrans" cxnId="{046D4DAD-BDCE-3A4C-9019-5F75897C8727}">
      <dgm:prSet/>
      <dgm:spPr/>
      <dgm:t>
        <a:bodyPr/>
        <a:lstStyle/>
        <a:p>
          <a:endParaRPr lang="en-US"/>
        </a:p>
      </dgm:t>
    </dgm:pt>
    <dgm:pt modelId="{3EE2DE96-D13C-BF4F-9375-A5C7B4B15D75}" type="sibTrans" cxnId="{046D4DAD-BDCE-3A4C-9019-5F75897C8727}">
      <dgm:prSet/>
      <dgm:spPr/>
      <dgm:t>
        <a:bodyPr/>
        <a:lstStyle/>
        <a:p>
          <a:endParaRPr lang="en-US"/>
        </a:p>
      </dgm:t>
    </dgm:pt>
    <dgm:pt modelId="{D322EDAC-BDFF-BB45-B93F-EAD40FF9B327}">
      <dgm:prSet/>
      <dgm:spPr/>
      <dgm:t>
        <a:bodyPr/>
        <a:lstStyle/>
        <a:p>
          <a:r>
            <a:rPr lang="en-US" dirty="0"/>
            <a:t>Toshiba Corporation still positions TTEC as a key subsidiary to keep.</a:t>
          </a:r>
        </a:p>
      </dgm:t>
    </dgm:pt>
    <dgm:pt modelId="{093026D0-F80F-0F41-90D7-8641D43C8DE3}" type="parTrans" cxnId="{E2ADC7FC-4083-B441-AB64-159AF98F8EFF}">
      <dgm:prSet/>
      <dgm:spPr/>
      <dgm:t>
        <a:bodyPr/>
        <a:lstStyle/>
        <a:p>
          <a:endParaRPr lang="en-US"/>
        </a:p>
      </dgm:t>
    </dgm:pt>
    <dgm:pt modelId="{4A5A2F04-3127-0D4F-B0F0-578143E0C176}" type="sibTrans" cxnId="{E2ADC7FC-4083-B441-AB64-159AF98F8EFF}">
      <dgm:prSet/>
      <dgm:spPr/>
      <dgm:t>
        <a:bodyPr/>
        <a:lstStyle/>
        <a:p>
          <a:endParaRPr lang="en-US"/>
        </a:p>
      </dgm:t>
    </dgm:pt>
    <dgm:pt modelId="{2775963C-797F-7F4F-B076-4489FED62CE3}" type="pres">
      <dgm:prSet presAssocID="{DE9034DA-3C34-574A-AD66-562A838DA05A}" presName="linear" presStyleCnt="0">
        <dgm:presLayoutVars>
          <dgm:dir/>
          <dgm:resizeHandles val="exact"/>
        </dgm:presLayoutVars>
      </dgm:prSet>
      <dgm:spPr/>
    </dgm:pt>
    <dgm:pt modelId="{43B906B2-1414-7442-B46F-C72E905AA56A}" type="pres">
      <dgm:prSet presAssocID="{6C2E1AB9-1F99-AE47-ABFB-21631BE61F33}" presName="comp" presStyleCnt="0"/>
      <dgm:spPr/>
    </dgm:pt>
    <dgm:pt modelId="{E69A8D6E-AA16-3B43-B099-2B898D2EB734}" type="pres">
      <dgm:prSet presAssocID="{6C2E1AB9-1F99-AE47-ABFB-21631BE61F33}" presName="box" presStyleLbl="node1" presStyleIdx="0" presStyleCnt="3"/>
      <dgm:spPr/>
    </dgm:pt>
    <dgm:pt modelId="{D7F49F71-452C-9241-80AF-22729780C345}" type="pres">
      <dgm:prSet presAssocID="{6C2E1AB9-1F99-AE47-ABFB-21631BE61F3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395CD240-FE37-B441-B061-318D3823A44F}" type="pres">
      <dgm:prSet presAssocID="{6C2E1AB9-1F99-AE47-ABFB-21631BE61F33}" presName="text" presStyleLbl="node1" presStyleIdx="0" presStyleCnt="3">
        <dgm:presLayoutVars>
          <dgm:bulletEnabled val="1"/>
        </dgm:presLayoutVars>
      </dgm:prSet>
      <dgm:spPr/>
    </dgm:pt>
    <dgm:pt modelId="{9D39EA58-EB93-7844-9A8E-63607F2F3854}" type="pres">
      <dgm:prSet presAssocID="{1CB685D1-8B7B-564F-86EF-CC49CD7F5D6B}" presName="spacer" presStyleCnt="0"/>
      <dgm:spPr/>
    </dgm:pt>
    <dgm:pt modelId="{1A5314F3-FED6-1348-A02C-721FBCAF8676}" type="pres">
      <dgm:prSet presAssocID="{6E69DD22-563C-5C41-8605-49A796E48031}" presName="comp" presStyleCnt="0"/>
      <dgm:spPr/>
    </dgm:pt>
    <dgm:pt modelId="{E2E292C2-A91F-C34D-8373-2EE8AD2C2AE4}" type="pres">
      <dgm:prSet presAssocID="{6E69DD22-563C-5C41-8605-49A796E48031}" presName="box" presStyleLbl="node1" presStyleIdx="1" presStyleCnt="3"/>
      <dgm:spPr/>
    </dgm:pt>
    <dgm:pt modelId="{E7F3FEC7-9B41-F147-AF48-64756952B29D}" type="pres">
      <dgm:prSet presAssocID="{6E69DD22-563C-5C41-8605-49A796E48031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Downward trend graph outline"/>
        </a:ext>
      </dgm:extLst>
    </dgm:pt>
    <dgm:pt modelId="{C15B7E56-119C-4242-ABD5-42BC88E91439}" type="pres">
      <dgm:prSet presAssocID="{6E69DD22-563C-5C41-8605-49A796E48031}" presName="text" presStyleLbl="node1" presStyleIdx="1" presStyleCnt="3">
        <dgm:presLayoutVars>
          <dgm:bulletEnabled val="1"/>
        </dgm:presLayoutVars>
      </dgm:prSet>
      <dgm:spPr/>
    </dgm:pt>
    <dgm:pt modelId="{D7C03074-6562-6044-A57A-14412361FFD7}" type="pres">
      <dgm:prSet presAssocID="{3EE2DE96-D13C-BF4F-9375-A5C7B4B15D75}" presName="spacer" presStyleCnt="0"/>
      <dgm:spPr/>
    </dgm:pt>
    <dgm:pt modelId="{5A8882A2-2CAE-0643-88E5-F5E052BEDF53}" type="pres">
      <dgm:prSet presAssocID="{D322EDAC-BDFF-BB45-B93F-EAD40FF9B327}" presName="comp" presStyleCnt="0"/>
      <dgm:spPr/>
    </dgm:pt>
    <dgm:pt modelId="{3A62179E-93E3-AE4B-B036-8C52128D6010}" type="pres">
      <dgm:prSet presAssocID="{D322EDAC-BDFF-BB45-B93F-EAD40FF9B327}" presName="box" presStyleLbl="node1" presStyleIdx="2" presStyleCnt="3"/>
      <dgm:spPr/>
    </dgm:pt>
    <dgm:pt modelId="{AE87021D-7B9E-1941-A54A-538AB978BCD2}" type="pres">
      <dgm:prSet presAssocID="{D322EDAC-BDFF-BB45-B93F-EAD40FF9B327}" presName="img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Lightbulb and pencil with solid fill"/>
        </a:ext>
      </dgm:extLst>
    </dgm:pt>
    <dgm:pt modelId="{718A759B-95F9-E44C-9792-3F61A11D11DB}" type="pres">
      <dgm:prSet presAssocID="{D322EDAC-BDFF-BB45-B93F-EAD40FF9B327}" presName="text" presStyleLbl="node1" presStyleIdx="2" presStyleCnt="3">
        <dgm:presLayoutVars>
          <dgm:bulletEnabled val="1"/>
        </dgm:presLayoutVars>
      </dgm:prSet>
      <dgm:spPr/>
    </dgm:pt>
  </dgm:ptLst>
  <dgm:cxnLst>
    <dgm:cxn modelId="{16455122-E753-D649-9E66-E3540147EED8}" type="presOf" srcId="{D322EDAC-BDFF-BB45-B93F-EAD40FF9B327}" destId="{718A759B-95F9-E44C-9792-3F61A11D11DB}" srcOrd="1" destOrd="0" presId="urn:microsoft.com/office/officeart/2005/8/layout/vList4"/>
    <dgm:cxn modelId="{1073E058-3446-A840-9E2C-A48C6948E9BA}" type="presOf" srcId="{6E69DD22-563C-5C41-8605-49A796E48031}" destId="{C15B7E56-119C-4242-ABD5-42BC88E91439}" srcOrd="1" destOrd="0" presId="urn:microsoft.com/office/officeart/2005/8/layout/vList4"/>
    <dgm:cxn modelId="{9F08B264-39F6-D84B-8885-5D3693C5A074}" type="presOf" srcId="{6E69DD22-563C-5C41-8605-49A796E48031}" destId="{E2E292C2-A91F-C34D-8373-2EE8AD2C2AE4}" srcOrd="0" destOrd="0" presId="urn:microsoft.com/office/officeart/2005/8/layout/vList4"/>
    <dgm:cxn modelId="{CD19697F-697E-4F44-B9E4-0C64036A6206}" type="presOf" srcId="{6C2E1AB9-1F99-AE47-ABFB-21631BE61F33}" destId="{395CD240-FE37-B441-B061-318D3823A44F}" srcOrd="1" destOrd="0" presId="urn:microsoft.com/office/officeart/2005/8/layout/vList4"/>
    <dgm:cxn modelId="{B75A3295-08B5-C44D-8EB9-BD80978911F3}" type="presOf" srcId="{DE9034DA-3C34-574A-AD66-562A838DA05A}" destId="{2775963C-797F-7F4F-B076-4489FED62CE3}" srcOrd="0" destOrd="0" presId="urn:microsoft.com/office/officeart/2005/8/layout/vList4"/>
    <dgm:cxn modelId="{DE903AAC-DEFF-9E41-B4A8-7B2E9E121835}" type="presOf" srcId="{D322EDAC-BDFF-BB45-B93F-EAD40FF9B327}" destId="{3A62179E-93E3-AE4B-B036-8C52128D6010}" srcOrd="0" destOrd="0" presId="urn:microsoft.com/office/officeart/2005/8/layout/vList4"/>
    <dgm:cxn modelId="{046D4DAD-BDCE-3A4C-9019-5F75897C8727}" srcId="{DE9034DA-3C34-574A-AD66-562A838DA05A}" destId="{6E69DD22-563C-5C41-8605-49A796E48031}" srcOrd="1" destOrd="0" parTransId="{2475FC74-514B-F049-9873-2AF773D91943}" sibTransId="{3EE2DE96-D13C-BF4F-9375-A5C7B4B15D75}"/>
    <dgm:cxn modelId="{5212A5DF-7348-604C-9284-2356C094E569}" srcId="{DE9034DA-3C34-574A-AD66-562A838DA05A}" destId="{6C2E1AB9-1F99-AE47-ABFB-21631BE61F33}" srcOrd="0" destOrd="0" parTransId="{335D43A0-19D9-8D42-8B96-15A2E65B1244}" sibTransId="{1CB685D1-8B7B-564F-86EF-CC49CD7F5D6B}"/>
    <dgm:cxn modelId="{AF92EAE1-CF8B-B448-AC92-D63A804161BA}" type="presOf" srcId="{6C2E1AB9-1F99-AE47-ABFB-21631BE61F33}" destId="{E69A8D6E-AA16-3B43-B099-2B898D2EB734}" srcOrd="0" destOrd="0" presId="urn:microsoft.com/office/officeart/2005/8/layout/vList4"/>
    <dgm:cxn modelId="{E2ADC7FC-4083-B441-AB64-159AF98F8EFF}" srcId="{DE9034DA-3C34-574A-AD66-562A838DA05A}" destId="{D322EDAC-BDFF-BB45-B93F-EAD40FF9B327}" srcOrd="2" destOrd="0" parTransId="{093026D0-F80F-0F41-90D7-8641D43C8DE3}" sibTransId="{4A5A2F04-3127-0D4F-B0F0-578143E0C176}"/>
    <dgm:cxn modelId="{A30CC7EA-8ED1-A94A-AB1A-68F5689A635F}" type="presParOf" srcId="{2775963C-797F-7F4F-B076-4489FED62CE3}" destId="{43B906B2-1414-7442-B46F-C72E905AA56A}" srcOrd="0" destOrd="0" presId="urn:microsoft.com/office/officeart/2005/8/layout/vList4"/>
    <dgm:cxn modelId="{88EA0F23-E5B1-EA43-AE08-690FE49BD3A3}" type="presParOf" srcId="{43B906B2-1414-7442-B46F-C72E905AA56A}" destId="{E69A8D6E-AA16-3B43-B099-2B898D2EB734}" srcOrd="0" destOrd="0" presId="urn:microsoft.com/office/officeart/2005/8/layout/vList4"/>
    <dgm:cxn modelId="{B041321C-CEBD-DA49-A4A5-E95AD9B1AFFC}" type="presParOf" srcId="{43B906B2-1414-7442-B46F-C72E905AA56A}" destId="{D7F49F71-452C-9241-80AF-22729780C345}" srcOrd="1" destOrd="0" presId="urn:microsoft.com/office/officeart/2005/8/layout/vList4"/>
    <dgm:cxn modelId="{8959E35B-BFBB-534D-B814-EC65F9F4B03C}" type="presParOf" srcId="{43B906B2-1414-7442-B46F-C72E905AA56A}" destId="{395CD240-FE37-B441-B061-318D3823A44F}" srcOrd="2" destOrd="0" presId="urn:microsoft.com/office/officeart/2005/8/layout/vList4"/>
    <dgm:cxn modelId="{35020DF6-3F0B-494C-830B-E94D05887D98}" type="presParOf" srcId="{2775963C-797F-7F4F-B076-4489FED62CE3}" destId="{9D39EA58-EB93-7844-9A8E-63607F2F3854}" srcOrd="1" destOrd="0" presId="urn:microsoft.com/office/officeart/2005/8/layout/vList4"/>
    <dgm:cxn modelId="{8A8D1D33-9FB9-1F40-A689-9DFF93CA3FC3}" type="presParOf" srcId="{2775963C-797F-7F4F-B076-4489FED62CE3}" destId="{1A5314F3-FED6-1348-A02C-721FBCAF8676}" srcOrd="2" destOrd="0" presId="urn:microsoft.com/office/officeart/2005/8/layout/vList4"/>
    <dgm:cxn modelId="{0985010A-4FC7-2F42-85B7-687D3CCC98BC}" type="presParOf" srcId="{1A5314F3-FED6-1348-A02C-721FBCAF8676}" destId="{E2E292C2-A91F-C34D-8373-2EE8AD2C2AE4}" srcOrd="0" destOrd="0" presId="urn:microsoft.com/office/officeart/2005/8/layout/vList4"/>
    <dgm:cxn modelId="{71169F25-A21B-644F-B41A-5D859B5544F4}" type="presParOf" srcId="{1A5314F3-FED6-1348-A02C-721FBCAF8676}" destId="{E7F3FEC7-9B41-F147-AF48-64756952B29D}" srcOrd="1" destOrd="0" presId="urn:microsoft.com/office/officeart/2005/8/layout/vList4"/>
    <dgm:cxn modelId="{3D4A88EB-40A2-4C43-913B-8BD9EC913952}" type="presParOf" srcId="{1A5314F3-FED6-1348-A02C-721FBCAF8676}" destId="{C15B7E56-119C-4242-ABD5-42BC88E91439}" srcOrd="2" destOrd="0" presId="urn:microsoft.com/office/officeart/2005/8/layout/vList4"/>
    <dgm:cxn modelId="{AAA7FA94-DD4C-1A4A-AE95-67A9735EB660}" type="presParOf" srcId="{2775963C-797F-7F4F-B076-4489FED62CE3}" destId="{D7C03074-6562-6044-A57A-14412361FFD7}" srcOrd="3" destOrd="0" presId="urn:microsoft.com/office/officeart/2005/8/layout/vList4"/>
    <dgm:cxn modelId="{AF51868F-7C59-3445-A96C-548C2285EBCF}" type="presParOf" srcId="{2775963C-797F-7F4F-B076-4489FED62CE3}" destId="{5A8882A2-2CAE-0643-88E5-F5E052BEDF53}" srcOrd="4" destOrd="0" presId="urn:microsoft.com/office/officeart/2005/8/layout/vList4"/>
    <dgm:cxn modelId="{1447F8EE-1D8B-4444-B92B-5A787998A996}" type="presParOf" srcId="{5A8882A2-2CAE-0643-88E5-F5E052BEDF53}" destId="{3A62179E-93E3-AE4B-B036-8C52128D6010}" srcOrd="0" destOrd="0" presId="urn:microsoft.com/office/officeart/2005/8/layout/vList4"/>
    <dgm:cxn modelId="{A8C67E07-3660-4443-A9FD-90CB1E205136}" type="presParOf" srcId="{5A8882A2-2CAE-0643-88E5-F5E052BEDF53}" destId="{AE87021D-7B9E-1941-A54A-538AB978BCD2}" srcOrd="1" destOrd="0" presId="urn:microsoft.com/office/officeart/2005/8/layout/vList4"/>
    <dgm:cxn modelId="{818C6DC9-AFE3-FC49-BE37-35BCCCDC8DBD}" type="presParOf" srcId="{5A8882A2-2CAE-0643-88E5-F5E052BEDF53}" destId="{718A759B-95F9-E44C-9792-3F61A11D11D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CAE49D1-B71F-9948-AB3D-CDD994F76C9C}" type="doc">
      <dgm:prSet loTypeId="urn:microsoft.com/office/officeart/2008/layout/SquareAccen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423BA89-41AE-7F43-8464-6B66DE792363}">
      <dgm:prSet/>
      <dgm:spPr/>
      <dgm:t>
        <a:bodyPr/>
        <a:lstStyle/>
        <a:p>
          <a:r>
            <a:rPr lang="en-US" dirty="0"/>
            <a:t>FY2020 Forecast</a:t>
          </a:r>
        </a:p>
      </dgm:t>
    </dgm:pt>
    <dgm:pt modelId="{B237367B-27BD-EC41-95FA-5F2AC41CC56D}" type="parTrans" cxnId="{11A905F4-C13F-4249-93A8-AF2652D93FF3}">
      <dgm:prSet/>
      <dgm:spPr/>
      <dgm:t>
        <a:bodyPr/>
        <a:lstStyle/>
        <a:p>
          <a:endParaRPr lang="en-US"/>
        </a:p>
      </dgm:t>
    </dgm:pt>
    <dgm:pt modelId="{1399274B-0130-994A-A456-A26302D9A2E9}" type="sibTrans" cxnId="{11A905F4-C13F-4249-93A8-AF2652D93FF3}">
      <dgm:prSet/>
      <dgm:spPr/>
      <dgm:t>
        <a:bodyPr/>
        <a:lstStyle/>
        <a:p>
          <a:endParaRPr lang="en-US"/>
        </a:p>
      </dgm:t>
    </dgm:pt>
    <dgm:pt modelId="{2347760F-2C2B-E241-A52B-FDC8A2911B76}">
      <dgm:prSet/>
      <dgm:spPr/>
      <dgm:t>
        <a:bodyPr/>
        <a:lstStyle/>
        <a:p>
          <a:r>
            <a:rPr lang="en-US" dirty="0"/>
            <a:t>Revenue</a:t>
          </a:r>
        </a:p>
      </dgm:t>
    </dgm:pt>
    <dgm:pt modelId="{99DBA340-1B3E-464D-A571-46A1B53C7804}" type="parTrans" cxnId="{DA46B53C-06C5-0648-8A52-EEA7C3204FA9}">
      <dgm:prSet/>
      <dgm:spPr/>
      <dgm:t>
        <a:bodyPr/>
        <a:lstStyle/>
        <a:p>
          <a:endParaRPr lang="en-US"/>
        </a:p>
      </dgm:t>
    </dgm:pt>
    <dgm:pt modelId="{418EB8D3-A18F-BB4A-8958-6A761BED4F5A}" type="sibTrans" cxnId="{DA46B53C-06C5-0648-8A52-EEA7C3204FA9}">
      <dgm:prSet/>
      <dgm:spPr/>
      <dgm:t>
        <a:bodyPr/>
        <a:lstStyle/>
        <a:p>
          <a:endParaRPr lang="en-US"/>
        </a:p>
      </dgm:t>
    </dgm:pt>
    <dgm:pt modelId="{DA922B69-8616-F347-8A96-566CCC1E3E4D}">
      <dgm:prSet/>
      <dgm:spPr/>
      <dgm:t>
        <a:bodyPr/>
        <a:lstStyle/>
        <a:p>
          <a:r>
            <a:rPr lang="en-US" dirty="0"/>
            <a:t>Net Income</a:t>
          </a:r>
        </a:p>
      </dgm:t>
    </dgm:pt>
    <dgm:pt modelId="{A5E74085-B924-A64E-98AF-A42E28D118E6}" type="parTrans" cxnId="{1921AD1D-5777-8640-BAC8-C3AA737A504E}">
      <dgm:prSet/>
      <dgm:spPr/>
      <dgm:t>
        <a:bodyPr/>
        <a:lstStyle/>
        <a:p>
          <a:endParaRPr lang="en-US"/>
        </a:p>
      </dgm:t>
    </dgm:pt>
    <dgm:pt modelId="{9B635FD3-1996-AD40-81C5-B8ABE025FA17}" type="sibTrans" cxnId="{1921AD1D-5777-8640-BAC8-C3AA737A504E}">
      <dgm:prSet/>
      <dgm:spPr/>
      <dgm:t>
        <a:bodyPr/>
        <a:lstStyle/>
        <a:p>
          <a:endParaRPr lang="en-US"/>
        </a:p>
      </dgm:t>
    </dgm:pt>
    <dgm:pt modelId="{36B0155A-A1C2-AE4E-ABD8-71DFEBFECEEA}" type="pres">
      <dgm:prSet presAssocID="{BCAE49D1-B71F-9948-AB3D-CDD994F76C9C}" presName="layout" presStyleCnt="0">
        <dgm:presLayoutVars>
          <dgm:chMax/>
          <dgm:chPref/>
          <dgm:dir/>
          <dgm:resizeHandles/>
        </dgm:presLayoutVars>
      </dgm:prSet>
      <dgm:spPr/>
    </dgm:pt>
    <dgm:pt modelId="{4C4A4F7D-CEEE-674A-B12C-A747177D131C}" type="pres">
      <dgm:prSet presAssocID="{9423BA89-41AE-7F43-8464-6B66DE792363}" presName="root" presStyleCnt="0">
        <dgm:presLayoutVars>
          <dgm:chMax/>
          <dgm:chPref/>
        </dgm:presLayoutVars>
      </dgm:prSet>
      <dgm:spPr/>
    </dgm:pt>
    <dgm:pt modelId="{FBAA3A35-06BE-C846-9772-742B875F54B9}" type="pres">
      <dgm:prSet presAssocID="{9423BA89-41AE-7F43-8464-6B66DE792363}" presName="rootComposite" presStyleCnt="0">
        <dgm:presLayoutVars/>
      </dgm:prSet>
      <dgm:spPr/>
    </dgm:pt>
    <dgm:pt modelId="{DAA3D25E-FE22-BC42-95C8-D030139659F3}" type="pres">
      <dgm:prSet presAssocID="{9423BA89-41AE-7F43-8464-6B66DE792363}" presName="ParentAccent" presStyleLbl="alignNode1" presStyleIdx="0" presStyleCnt="1"/>
      <dgm:spPr/>
    </dgm:pt>
    <dgm:pt modelId="{6FFA037B-F910-8B4C-A2BB-5881E8765DEB}" type="pres">
      <dgm:prSet presAssocID="{9423BA89-41AE-7F43-8464-6B66DE792363}" presName="ParentSmallAccent" presStyleLbl="fgAcc1" presStyleIdx="0" presStyleCnt="1"/>
      <dgm:spPr/>
    </dgm:pt>
    <dgm:pt modelId="{901CE572-47EF-9844-BD06-9664EB04E25B}" type="pres">
      <dgm:prSet presAssocID="{9423BA89-41AE-7F43-8464-6B66DE792363}" presName="Parent" presStyleLbl="revTx" presStyleIdx="0" presStyleCnt="3">
        <dgm:presLayoutVars>
          <dgm:chMax/>
          <dgm:chPref val="4"/>
          <dgm:bulletEnabled val="1"/>
        </dgm:presLayoutVars>
      </dgm:prSet>
      <dgm:spPr/>
    </dgm:pt>
    <dgm:pt modelId="{B1C1F441-DA0B-8A45-92E0-876B0A92D33D}" type="pres">
      <dgm:prSet presAssocID="{9423BA89-41AE-7F43-8464-6B66DE792363}" presName="childShape" presStyleCnt="0">
        <dgm:presLayoutVars>
          <dgm:chMax val="0"/>
          <dgm:chPref val="0"/>
        </dgm:presLayoutVars>
      </dgm:prSet>
      <dgm:spPr/>
    </dgm:pt>
    <dgm:pt modelId="{C0C769EB-40FA-184F-8679-7CEC4C19FCE7}" type="pres">
      <dgm:prSet presAssocID="{2347760F-2C2B-E241-A52B-FDC8A2911B76}" presName="childComposite" presStyleCnt="0">
        <dgm:presLayoutVars>
          <dgm:chMax val="0"/>
          <dgm:chPref val="0"/>
        </dgm:presLayoutVars>
      </dgm:prSet>
      <dgm:spPr/>
    </dgm:pt>
    <dgm:pt modelId="{BD759646-405F-3C4C-85B4-BB893610F108}" type="pres">
      <dgm:prSet presAssocID="{2347760F-2C2B-E241-A52B-FDC8A2911B76}" presName="ChildAccent" presStyleLbl="solidFgAcc1" presStyleIdx="0" presStyleCnt="2"/>
      <dgm:spPr/>
    </dgm:pt>
    <dgm:pt modelId="{3E17A18E-4C3C-2E4D-9D8C-02DE2124758C}" type="pres">
      <dgm:prSet presAssocID="{2347760F-2C2B-E241-A52B-FDC8A2911B76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F29757-73CC-1041-82E4-7496CF65C971}" type="pres">
      <dgm:prSet presAssocID="{DA922B69-8616-F347-8A96-566CCC1E3E4D}" presName="childComposite" presStyleCnt="0">
        <dgm:presLayoutVars>
          <dgm:chMax val="0"/>
          <dgm:chPref val="0"/>
        </dgm:presLayoutVars>
      </dgm:prSet>
      <dgm:spPr/>
    </dgm:pt>
    <dgm:pt modelId="{377E66F0-DE27-E843-B096-C3066630726A}" type="pres">
      <dgm:prSet presAssocID="{DA922B69-8616-F347-8A96-566CCC1E3E4D}" presName="ChildAccent" presStyleLbl="solidFgAcc1" presStyleIdx="1" presStyleCnt="2"/>
      <dgm:spPr/>
    </dgm:pt>
    <dgm:pt modelId="{61179B6D-CB62-2542-8345-81D2F4A5A793}" type="pres">
      <dgm:prSet presAssocID="{DA922B69-8616-F347-8A96-566CCC1E3E4D}" presName="Child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C18A916-828D-7F4E-9A3F-7B8D578CB797}" type="presOf" srcId="{DA922B69-8616-F347-8A96-566CCC1E3E4D}" destId="{61179B6D-CB62-2542-8345-81D2F4A5A793}" srcOrd="0" destOrd="0" presId="urn:microsoft.com/office/officeart/2008/layout/SquareAccentList"/>
    <dgm:cxn modelId="{1921AD1D-5777-8640-BAC8-C3AA737A504E}" srcId="{9423BA89-41AE-7F43-8464-6B66DE792363}" destId="{DA922B69-8616-F347-8A96-566CCC1E3E4D}" srcOrd="1" destOrd="0" parTransId="{A5E74085-B924-A64E-98AF-A42E28D118E6}" sibTransId="{9B635FD3-1996-AD40-81C5-B8ABE025FA17}"/>
    <dgm:cxn modelId="{DA46B53C-06C5-0648-8A52-EEA7C3204FA9}" srcId="{9423BA89-41AE-7F43-8464-6B66DE792363}" destId="{2347760F-2C2B-E241-A52B-FDC8A2911B76}" srcOrd="0" destOrd="0" parTransId="{99DBA340-1B3E-464D-A571-46A1B53C7804}" sibTransId="{418EB8D3-A18F-BB4A-8958-6A761BED4F5A}"/>
    <dgm:cxn modelId="{87024B3D-D7A8-0F4E-A376-64BE75894A50}" type="presOf" srcId="{BCAE49D1-B71F-9948-AB3D-CDD994F76C9C}" destId="{36B0155A-A1C2-AE4E-ABD8-71DFEBFECEEA}" srcOrd="0" destOrd="0" presId="urn:microsoft.com/office/officeart/2008/layout/SquareAccentList"/>
    <dgm:cxn modelId="{B77D3F7E-A667-AB41-AF39-727F8B7FCF73}" type="presOf" srcId="{9423BA89-41AE-7F43-8464-6B66DE792363}" destId="{901CE572-47EF-9844-BD06-9664EB04E25B}" srcOrd="0" destOrd="0" presId="urn:microsoft.com/office/officeart/2008/layout/SquareAccentList"/>
    <dgm:cxn modelId="{EBE9CDA5-AAD6-D34B-992D-517AAA5029DC}" type="presOf" srcId="{2347760F-2C2B-E241-A52B-FDC8A2911B76}" destId="{3E17A18E-4C3C-2E4D-9D8C-02DE2124758C}" srcOrd="0" destOrd="0" presId="urn:microsoft.com/office/officeart/2008/layout/SquareAccentList"/>
    <dgm:cxn modelId="{11A905F4-C13F-4249-93A8-AF2652D93FF3}" srcId="{BCAE49D1-B71F-9948-AB3D-CDD994F76C9C}" destId="{9423BA89-41AE-7F43-8464-6B66DE792363}" srcOrd="0" destOrd="0" parTransId="{B237367B-27BD-EC41-95FA-5F2AC41CC56D}" sibTransId="{1399274B-0130-994A-A456-A26302D9A2E9}"/>
    <dgm:cxn modelId="{D728B4B1-C44D-B646-A2D0-8A1D3E7B5CEA}" type="presParOf" srcId="{36B0155A-A1C2-AE4E-ABD8-71DFEBFECEEA}" destId="{4C4A4F7D-CEEE-674A-B12C-A747177D131C}" srcOrd="0" destOrd="0" presId="urn:microsoft.com/office/officeart/2008/layout/SquareAccentList"/>
    <dgm:cxn modelId="{4B7E236E-CA10-654F-942B-C3B3B4650D90}" type="presParOf" srcId="{4C4A4F7D-CEEE-674A-B12C-A747177D131C}" destId="{FBAA3A35-06BE-C846-9772-742B875F54B9}" srcOrd="0" destOrd="0" presId="urn:microsoft.com/office/officeart/2008/layout/SquareAccentList"/>
    <dgm:cxn modelId="{E762AD48-4C14-104F-87F0-31797BDE546A}" type="presParOf" srcId="{FBAA3A35-06BE-C846-9772-742B875F54B9}" destId="{DAA3D25E-FE22-BC42-95C8-D030139659F3}" srcOrd="0" destOrd="0" presId="urn:microsoft.com/office/officeart/2008/layout/SquareAccentList"/>
    <dgm:cxn modelId="{9E80FE0F-65B3-D34D-AA18-9594BDD6BF91}" type="presParOf" srcId="{FBAA3A35-06BE-C846-9772-742B875F54B9}" destId="{6FFA037B-F910-8B4C-A2BB-5881E8765DEB}" srcOrd="1" destOrd="0" presId="urn:microsoft.com/office/officeart/2008/layout/SquareAccentList"/>
    <dgm:cxn modelId="{A239A98F-AC97-FE47-9C1F-1A65849247C2}" type="presParOf" srcId="{FBAA3A35-06BE-C846-9772-742B875F54B9}" destId="{901CE572-47EF-9844-BD06-9664EB04E25B}" srcOrd="2" destOrd="0" presId="urn:microsoft.com/office/officeart/2008/layout/SquareAccentList"/>
    <dgm:cxn modelId="{620AEB9F-5282-A44A-A513-434F7FC2A35D}" type="presParOf" srcId="{4C4A4F7D-CEEE-674A-B12C-A747177D131C}" destId="{B1C1F441-DA0B-8A45-92E0-876B0A92D33D}" srcOrd="1" destOrd="0" presId="urn:microsoft.com/office/officeart/2008/layout/SquareAccentList"/>
    <dgm:cxn modelId="{A1F16808-7DE5-5048-9C7E-EFAC40ECB26C}" type="presParOf" srcId="{B1C1F441-DA0B-8A45-92E0-876B0A92D33D}" destId="{C0C769EB-40FA-184F-8679-7CEC4C19FCE7}" srcOrd="0" destOrd="0" presId="urn:microsoft.com/office/officeart/2008/layout/SquareAccentList"/>
    <dgm:cxn modelId="{3BE14204-A26E-094C-A85A-6B4038A06C9B}" type="presParOf" srcId="{C0C769EB-40FA-184F-8679-7CEC4C19FCE7}" destId="{BD759646-405F-3C4C-85B4-BB893610F108}" srcOrd="0" destOrd="0" presId="urn:microsoft.com/office/officeart/2008/layout/SquareAccentList"/>
    <dgm:cxn modelId="{FEB7B375-262E-A449-916F-BFC543BF3E3A}" type="presParOf" srcId="{C0C769EB-40FA-184F-8679-7CEC4C19FCE7}" destId="{3E17A18E-4C3C-2E4D-9D8C-02DE2124758C}" srcOrd="1" destOrd="0" presId="urn:microsoft.com/office/officeart/2008/layout/SquareAccentList"/>
    <dgm:cxn modelId="{C1DA9E7A-0838-4349-B19E-C80C7DAE5538}" type="presParOf" srcId="{B1C1F441-DA0B-8A45-92E0-876B0A92D33D}" destId="{23F29757-73CC-1041-82E4-7496CF65C971}" srcOrd="1" destOrd="0" presId="urn:microsoft.com/office/officeart/2008/layout/SquareAccentList"/>
    <dgm:cxn modelId="{EDA1A63E-1405-9841-A02E-83277553A1B5}" type="presParOf" srcId="{23F29757-73CC-1041-82E4-7496CF65C971}" destId="{377E66F0-DE27-E843-B096-C3066630726A}" srcOrd="0" destOrd="0" presId="urn:microsoft.com/office/officeart/2008/layout/SquareAccentList"/>
    <dgm:cxn modelId="{CAA3AD20-1B7D-FC4F-B977-9170662C7311}" type="presParOf" srcId="{23F29757-73CC-1041-82E4-7496CF65C971}" destId="{61179B6D-CB62-2542-8345-81D2F4A5A79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E9034DA-3C34-574A-AD66-562A838DA05A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C2E1AB9-1F99-AE47-ABFB-21631BE61F33}">
      <dgm:prSet/>
      <dgm:spPr/>
      <dgm:t>
        <a:bodyPr/>
        <a:lstStyle/>
        <a:p>
          <a:r>
            <a:rPr lang="en-US" dirty="0"/>
            <a:t>Forecasted decreased revenue and operating profit in most of their diversified business segments. </a:t>
          </a:r>
        </a:p>
      </dgm:t>
    </dgm:pt>
    <dgm:pt modelId="{335D43A0-19D9-8D42-8B96-15A2E65B1244}" type="parTrans" cxnId="{5212A5DF-7348-604C-9284-2356C094E569}">
      <dgm:prSet/>
      <dgm:spPr/>
      <dgm:t>
        <a:bodyPr/>
        <a:lstStyle/>
        <a:p>
          <a:endParaRPr lang="en-US"/>
        </a:p>
      </dgm:t>
    </dgm:pt>
    <dgm:pt modelId="{1CB685D1-8B7B-564F-86EF-CC49CD7F5D6B}" type="sibTrans" cxnId="{5212A5DF-7348-604C-9284-2356C094E569}">
      <dgm:prSet/>
      <dgm:spPr/>
      <dgm:t>
        <a:bodyPr/>
        <a:lstStyle/>
        <a:p>
          <a:endParaRPr lang="en-US"/>
        </a:p>
      </dgm:t>
    </dgm:pt>
    <dgm:pt modelId="{6E69DD22-563C-5C41-8605-49A796E48031}">
      <dgm:prSet/>
      <dgm:spPr/>
      <dgm:t>
        <a:bodyPr/>
        <a:lstStyle/>
        <a:p>
          <a:r>
            <a:rPr lang="en-US" dirty="0"/>
            <a:t>Document</a:t>
          </a:r>
          <a:r>
            <a:rPr lang="en-US" baseline="0" dirty="0"/>
            <a:t> Solution business’s contribution stays almost the same as FY2019 in percentage while the company forecasts 4.5 Billion JPY YoY decrease in its operating profit. </a:t>
          </a:r>
          <a:endParaRPr lang="en-US" dirty="0"/>
        </a:p>
      </dgm:t>
    </dgm:pt>
    <dgm:pt modelId="{2475FC74-514B-F049-9873-2AF773D91943}" type="parTrans" cxnId="{046D4DAD-BDCE-3A4C-9019-5F75897C8727}">
      <dgm:prSet/>
      <dgm:spPr/>
      <dgm:t>
        <a:bodyPr/>
        <a:lstStyle/>
        <a:p>
          <a:endParaRPr lang="en-US"/>
        </a:p>
      </dgm:t>
    </dgm:pt>
    <dgm:pt modelId="{3EE2DE96-D13C-BF4F-9375-A5C7B4B15D75}" type="sibTrans" cxnId="{046D4DAD-BDCE-3A4C-9019-5F75897C8727}">
      <dgm:prSet/>
      <dgm:spPr/>
      <dgm:t>
        <a:bodyPr/>
        <a:lstStyle/>
        <a:p>
          <a:endParaRPr lang="en-US"/>
        </a:p>
      </dgm:t>
    </dgm:pt>
    <dgm:pt modelId="{D322EDAC-BDFF-BB45-B93F-EAD40FF9B327}">
      <dgm:prSet/>
      <dgm:spPr/>
      <dgm:t>
        <a:bodyPr/>
        <a:lstStyle/>
        <a:p>
          <a:r>
            <a:rPr lang="en-US" dirty="0"/>
            <a:t>Will reorganize the current 16 primary businesses and subsidiaries to 3 business segments in April 2021: Core Components, Electronic Parts and Solutions which includes Kyocera Document Systems.</a:t>
          </a:r>
        </a:p>
      </dgm:t>
    </dgm:pt>
    <dgm:pt modelId="{093026D0-F80F-0F41-90D7-8641D43C8DE3}" type="parTrans" cxnId="{E2ADC7FC-4083-B441-AB64-159AF98F8EFF}">
      <dgm:prSet/>
      <dgm:spPr/>
      <dgm:t>
        <a:bodyPr/>
        <a:lstStyle/>
        <a:p>
          <a:endParaRPr lang="en-US"/>
        </a:p>
      </dgm:t>
    </dgm:pt>
    <dgm:pt modelId="{4A5A2F04-3127-0D4F-B0F0-578143E0C176}" type="sibTrans" cxnId="{E2ADC7FC-4083-B441-AB64-159AF98F8EFF}">
      <dgm:prSet/>
      <dgm:spPr/>
      <dgm:t>
        <a:bodyPr/>
        <a:lstStyle/>
        <a:p>
          <a:endParaRPr lang="en-US"/>
        </a:p>
      </dgm:t>
    </dgm:pt>
    <dgm:pt modelId="{2775963C-797F-7F4F-B076-4489FED62CE3}" type="pres">
      <dgm:prSet presAssocID="{DE9034DA-3C34-574A-AD66-562A838DA05A}" presName="linear" presStyleCnt="0">
        <dgm:presLayoutVars>
          <dgm:dir/>
          <dgm:resizeHandles val="exact"/>
        </dgm:presLayoutVars>
      </dgm:prSet>
      <dgm:spPr/>
    </dgm:pt>
    <dgm:pt modelId="{43B906B2-1414-7442-B46F-C72E905AA56A}" type="pres">
      <dgm:prSet presAssocID="{6C2E1AB9-1F99-AE47-ABFB-21631BE61F33}" presName="comp" presStyleCnt="0"/>
      <dgm:spPr/>
    </dgm:pt>
    <dgm:pt modelId="{E69A8D6E-AA16-3B43-B099-2B898D2EB734}" type="pres">
      <dgm:prSet presAssocID="{6C2E1AB9-1F99-AE47-ABFB-21631BE61F33}" presName="box" presStyleLbl="node1" presStyleIdx="0" presStyleCnt="3"/>
      <dgm:spPr/>
    </dgm:pt>
    <dgm:pt modelId="{D7F49F71-452C-9241-80AF-22729780C345}" type="pres">
      <dgm:prSet presAssocID="{6C2E1AB9-1F99-AE47-ABFB-21631BE61F3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Bar graph with downward trend with solid fill"/>
        </a:ext>
      </dgm:extLst>
    </dgm:pt>
    <dgm:pt modelId="{395CD240-FE37-B441-B061-318D3823A44F}" type="pres">
      <dgm:prSet presAssocID="{6C2E1AB9-1F99-AE47-ABFB-21631BE61F33}" presName="text" presStyleLbl="node1" presStyleIdx="0" presStyleCnt="3">
        <dgm:presLayoutVars>
          <dgm:bulletEnabled val="1"/>
        </dgm:presLayoutVars>
      </dgm:prSet>
      <dgm:spPr/>
    </dgm:pt>
    <dgm:pt modelId="{9D39EA58-EB93-7844-9A8E-63607F2F3854}" type="pres">
      <dgm:prSet presAssocID="{1CB685D1-8B7B-564F-86EF-CC49CD7F5D6B}" presName="spacer" presStyleCnt="0"/>
      <dgm:spPr/>
    </dgm:pt>
    <dgm:pt modelId="{1A5314F3-FED6-1348-A02C-721FBCAF8676}" type="pres">
      <dgm:prSet presAssocID="{6E69DD22-563C-5C41-8605-49A796E48031}" presName="comp" presStyleCnt="0"/>
      <dgm:spPr/>
    </dgm:pt>
    <dgm:pt modelId="{E2E292C2-A91F-C34D-8373-2EE8AD2C2AE4}" type="pres">
      <dgm:prSet presAssocID="{6E69DD22-563C-5C41-8605-49A796E48031}" presName="box" presStyleLbl="node1" presStyleIdx="1" presStyleCnt="3"/>
      <dgm:spPr/>
    </dgm:pt>
    <dgm:pt modelId="{E7F3FEC7-9B41-F147-AF48-64756952B29D}" type="pres">
      <dgm:prSet presAssocID="{6E69DD22-563C-5C41-8605-49A796E48031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 outline"/>
        </a:ext>
      </dgm:extLst>
    </dgm:pt>
    <dgm:pt modelId="{C15B7E56-119C-4242-ABD5-42BC88E91439}" type="pres">
      <dgm:prSet presAssocID="{6E69DD22-563C-5C41-8605-49A796E48031}" presName="text" presStyleLbl="node1" presStyleIdx="1" presStyleCnt="3">
        <dgm:presLayoutVars>
          <dgm:bulletEnabled val="1"/>
        </dgm:presLayoutVars>
      </dgm:prSet>
      <dgm:spPr/>
    </dgm:pt>
    <dgm:pt modelId="{D7C03074-6562-6044-A57A-14412361FFD7}" type="pres">
      <dgm:prSet presAssocID="{3EE2DE96-D13C-BF4F-9375-A5C7B4B15D75}" presName="spacer" presStyleCnt="0"/>
      <dgm:spPr/>
    </dgm:pt>
    <dgm:pt modelId="{5A8882A2-2CAE-0643-88E5-F5E052BEDF53}" type="pres">
      <dgm:prSet presAssocID="{D322EDAC-BDFF-BB45-B93F-EAD40FF9B327}" presName="comp" presStyleCnt="0"/>
      <dgm:spPr/>
    </dgm:pt>
    <dgm:pt modelId="{3A62179E-93E3-AE4B-B036-8C52128D6010}" type="pres">
      <dgm:prSet presAssocID="{D322EDAC-BDFF-BB45-B93F-EAD40FF9B327}" presName="box" presStyleLbl="node1" presStyleIdx="2" presStyleCnt="3"/>
      <dgm:spPr/>
    </dgm:pt>
    <dgm:pt modelId="{AE87021D-7B9E-1941-A54A-538AB978BCD2}" type="pres">
      <dgm:prSet presAssocID="{D322EDAC-BDFF-BB45-B93F-EAD40FF9B327}" presName="img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Lightbulb and pencil with solid fill"/>
        </a:ext>
      </dgm:extLst>
    </dgm:pt>
    <dgm:pt modelId="{718A759B-95F9-E44C-9792-3F61A11D11DB}" type="pres">
      <dgm:prSet presAssocID="{D322EDAC-BDFF-BB45-B93F-EAD40FF9B327}" presName="text" presStyleLbl="node1" presStyleIdx="2" presStyleCnt="3">
        <dgm:presLayoutVars>
          <dgm:bulletEnabled val="1"/>
        </dgm:presLayoutVars>
      </dgm:prSet>
      <dgm:spPr/>
    </dgm:pt>
  </dgm:ptLst>
  <dgm:cxnLst>
    <dgm:cxn modelId="{16455122-E753-D649-9E66-E3540147EED8}" type="presOf" srcId="{D322EDAC-BDFF-BB45-B93F-EAD40FF9B327}" destId="{718A759B-95F9-E44C-9792-3F61A11D11DB}" srcOrd="1" destOrd="0" presId="urn:microsoft.com/office/officeart/2005/8/layout/vList4"/>
    <dgm:cxn modelId="{1073E058-3446-A840-9E2C-A48C6948E9BA}" type="presOf" srcId="{6E69DD22-563C-5C41-8605-49A796E48031}" destId="{C15B7E56-119C-4242-ABD5-42BC88E91439}" srcOrd="1" destOrd="0" presId="urn:microsoft.com/office/officeart/2005/8/layout/vList4"/>
    <dgm:cxn modelId="{9F08B264-39F6-D84B-8885-5D3693C5A074}" type="presOf" srcId="{6E69DD22-563C-5C41-8605-49A796E48031}" destId="{E2E292C2-A91F-C34D-8373-2EE8AD2C2AE4}" srcOrd="0" destOrd="0" presId="urn:microsoft.com/office/officeart/2005/8/layout/vList4"/>
    <dgm:cxn modelId="{CD19697F-697E-4F44-B9E4-0C64036A6206}" type="presOf" srcId="{6C2E1AB9-1F99-AE47-ABFB-21631BE61F33}" destId="{395CD240-FE37-B441-B061-318D3823A44F}" srcOrd="1" destOrd="0" presId="urn:microsoft.com/office/officeart/2005/8/layout/vList4"/>
    <dgm:cxn modelId="{B75A3295-08B5-C44D-8EB9-BD80978911F3}" type="presOf" srcId="{DE9034DA-3C34-574A-AD66-562A838DA05A}" destId="{2775963C-797F-7F4F-B076-4489FED62CE3}" srcOrd="0" destOrd="0" presId="urn:microsoft.com/office/officeart/2005/8/layout/vList4"/>
    <dgm:cxn modelId="{DE903AAC-DEFF-9E41-B4A8-7B2E9E121835}" type="presOf" srcId="{D322EDAC-BDFF-BB45-B93F-EAD40FF9B327}" destId="{3A62179E-93E3-AE4B-B036-8C52128D6010}" srcOrd="0" destOrd="0" presId="urn:microsoft.com/office/officeart/2005/8/layout/vList4"/>
    <dgm:cxn modelId="{046D4DAD-BDCE-3A4C-9019-5F75897C8727}" srcId="{DE9034DA-3C34-574A-AD66-562A838DA05A}" destId="{6E69DD22-563C-5C41-8605-49A796E48031}" srcOrd="1" destOrd="0" parTransId="{2475FC74-514B-F049-9873-2AF773D91943}" sibTransId="{3EE2DE96-D13C-BF4F-9375-A5C7B4B15D75}"/>
    <dgm:cxn modelId="{5212A5DF-7348-604C-9284-2356C094E569}" srcId="{DE9034DA-3C34-574A-AD66-562A838DA05A}" destId="{6C2E1AB9-1F99-AE47-ABFB-21631BE61F33}" srcOrd="0" destOrd="0" parTransId="{335D43A0-19D9-8D42-8B96-15A2E65B1244}" sibTransId="{1CB685D1-8B7B-564F-86EF-CC49CD7F5D6B}"/>
    <dgm:cxn modelId="{AF92EAE1-CF8B-B448-AC92-D63A804161BA}" type="presOf" srcId="{6C2E1AB9-1F99-AE47-ABFB-21631BE61F33}" destId="{E69A8D6E-AA16-3B43-B099-2B898D2EB734}" srcOrd="0" destOrd="0" presId="urn:microsoft.com/office/officeart/2005/8/layout/vList4"/>
    <dgm:cxn modelId="{E2ADC7FC-4083-B441-AB64-159AF98F8EFF}" srcId="{DE9034DA-3C34-574A-AD66-562A838DA05A}" destId="{D322EDAC-BDFF-BB45-B93F-EAD40FF9B327}" srcOrd="2" destOrd="0" parTransId="{093026D0-F80F-0F41-90D7-8641D43C8DE3}" sibTransId="{4A5A2F04-3127-0D4F-B0F0-578143E0C176}"/>
    <dgm:cxn modelId="{A30CC7EA-8ED1-A94A-AB1A-68F5689A635F}" type="presParOf" srcId="{2775963C-797F-7F4F-B076-4489FED62CE3}" destId="{43B906B2-1414-7442-B46F-C72E905AA56A}" srcOrd="0" destOrd="0" presId="urn:microsoft.com/office/officeart/2005/8/layout/vList4"/>
    <dgm:cxn modelId="{88EA0F23-E5B1-EA43-AE08-690FE49BD3A3}" type="presParOf" srcId="{43B906B2-1414-7442-B46F-C72E905AA56A}" destId="{E69A8D6E-AA16-3B43-B099-2B898D2EB734}" srcOrd="0" destOrd="0" presId="urn:microsoft.com/office/officeart/2005/8/layout/vList4"/>
    <dgm:cxn modelId="{B041321C-CEBD-DA49-A4A5-E95AD9B1AFFC}" type="presParOf" srcId="{43B906B2-1414-7442-B46F-C72E905AA56A}" destId="{D7F49F71-452C-9241-80AF-22729780C345}" srcOrd="1" destOrd="0" presId="urn:microsoft.com/office/officeart/2005/8/layout/vList4"/>
    <dgm:cxn modelId="{8959E35B-BFBB-534D-B814-EC65F9F4B03C}" type="presParOf" srcId="{43B906B2-1414-7442-B46F-C72E905AA56A}" destId="{395CD240-FE37-B441-B061-318D3823A44F}" srcOrd="2" destOrd="0" presId="urn:microsoft.com/office/officeart/2005/8/layout/vList4"/>
    <dgm:cxn modelId="{35020DF6-3F0B-494C-830B-E94D05887D98}" type="presParOf" srcId="{2775963C-797F-7F4F-B076-4489FED62CE3}" destId="{9D39EA58-EB93-7844-9A8E-63607F2F3854}" srcOrd="1" destOrd="0" presId="urn:microsoft.com/office/officeart/2005/8/layout/vList4"/>
    <dgm:cxn modelId="{8A8D1D33-9FB9-1F40-A689-9DFF93CA3FC3}" type="presParOf" srcId="{2775963C-797F-7F4F-B076-4489FED62CE3}" destId="{1A5314F3-FED6-1348-A02C-721FBCAF8676}" srcOrd="2" destOrd="0" presId="urn:microsoft.com/office/officeart/2005/8/layout/vList4"/>
    <dgm:cxn modelId="{0985010A-4FC7-2F42-85B7-687D3CCC98BC}" type="presParOf" srcId="{1A5314F3-FED6-1348-A02C-721FBCAF8676}" destId="{E2E292C2-A91F-C34D-8373-2EE8AD2C2AE4}" srcOrd="0" destOrd="0" presId="urn:microsoft.com/office/officeart/2005/8/layout/vList4"/>
    <dgm:cxn modelId="{71169F25-A21B-644F-B41A-5D859B5544F4}" type="presParOf" srcId="{1A5314F3-FED6-1348-A02C-721FBCAF8676}" destId="{E7F3FEC7-9B41-F147-AF48-64756952B29D}" srcOrd="1" destOrd="0" presId="urn:microsoft.com/office/officeart/2005/8/layout/vList4"/>
    <dgm:cxn modelId="{3D4A88EB-40A2-4C43-913B-8BD9EC913952}" type="presParOf" srcId="{1A5314F3-FED6-1348-A02C-721FBCAF8676}" destId="{C15B7E56-119C-4242-ABD5-42BC88E91439}" srcOrd="2" destOrd="0" presId="urn:microsoft.com/office/officeart/2005/8/layout/vList4"/>
    <dgm:cxn modelId="{AAA7FA94-DD4C-1A4A-AE95-67A9735EB660}" type="presParOf" srcId="{2775963C-797F-7F4F-B076-4489FED62CE3}" destId="{D7C03074-6562-6044-A57A-14412361FFD7}" srcOrd="3" destOrd="0" presId="urn:microsoft.com/office/officeart/2005/8/layout/vList4"/>
    <dgm:cxn modelId="{AF51868F-7C59-3445-A96C-548C2285EBCF}" type="presParOf" srcId="{2775963C-797F-7F4F-B076-4489FED62CE3}" destId="{5A8882A2-2CAE-0643-88E5-F5E052BEDF53}" srcOrd="4" destOrd="0" presId="urn:microsoft.com/office/officeart/2005/8/layout/vList4"/>
    <dgm:cxn modelId="{1447F8EE-1D8B-4444-B92B-5A787998A996}" type="presParOf" srcId="{5A8882A2-2CAE-0643-88E5-F5E052BEDF53}" destId="{3A62179E-93E3-AE4B-B036-8C52128D6010}" srcOrd="0" destOrd="0" presId="urn:microsoft.com/office/officeart/2005/8/layout/vList4"/>
    <dgm:cxn modelId="{A8C67E07-3660-4443-A9FD-90CB1E205136}" type="presParOf" srcId="{5A8882A2-2CAE-0643-88E5-F5E052BEDF53}" destId="{AE87021D-7B9E-1941-A54A-538AB978BCD2}" srcOrd="1" destOrd="0" presId="urn:microsoft.com/office/officeart/2005/8/layout/vList4"/>
    <dgm:cxn modelId="{818C6DC9-AFE3-FC49-BE37-35BCCCDC8DBD}" type="presParOf" srcId="{5A8882A2-2CAE-0643-88E5-F5E052BEDF53}" destId="{718A759B-95F9-E44C-9792-3F61A11D11D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CAE49D1-B71F-9948-AB3D-CDD994F76C9C}" type="doc">
      <dgm:prSet loTypeId="urn:microsoft.com/office/officeart/2008/layout/SquareAccen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423BA89-41AE-7F43-8464-6B66DE792363}">
      <dgm:prSet/>
      <dgm:spPr/>
      <dgm:t>
        <a:bodyPr/>
        <a:lstStyle/>
        <a:p>
          <a:r>
            <a:rPr lang="en-US" dirty="0"/>
            <a:t>FY2020 Forecast</a:t>
          </a:r>
        </a:p>
      </dgm:t>
    </dgm:pt>
    <dgm:pt modelId="{B237367B-27BD-EC41-95FA-5F2AC41CC56D}" type="parTrans" cxnId="{11A905F4-C13F-4249-93A8-AF2652D93FF3}">
      <dgm:prSet/>
      <dgm:spPr/>
      <dgm:t>
        <a:bodyPr/>
        <a:lstStyle/>
        <a:p>
          <a:endParaRPr lang="en-US"/>
        </a:p>
      </dgm:t>
    </dgm:pt>
    <dgm:pt modelId="{1399274B-0130-994A-A456-A26302D9A2E9}" type="sibTrans" cxnId="{11A905F4-C13F-4249-93A8-AF2652D93FF3}">
      <dgm:prSet/>
      <dgm:spPr/>
      <dgm:t>
        <a:bodyPr/>
        <a:lstStyle/>
        <a:p>
          <a:endParaRPr lang="en-US"/>
        </a:p>
      </dgm:t>
    </dgm:pt>
    <dgm:pt modelId="{2347760F-2C2B-E241-A52B-FDC8A2911B76}">
      <dgm:prSet/>
      <dgm:spPr/>
      <dgm:t>
        <a:bodyPr/>
        <a:lstStyle/>
        <a:p>
          <a:r>
            <a:rPr lang="en-US" dirty="0"/>
            <a:t>Revenue</a:t>
          </a:r>
        </a:p>
      </dgm:t>
    </dgm:pt>
    <dgm:pt modelId="{99DBA340-1B3E-464D-A571-46A1B53C7804}" type="parTrans" cxnId="{DA46B53C-06C5-0648-8A52-EEA7C3204FA9}">
      <dgm:prSet/>
      <dgm:spPr/>
      <dgm:t>
        <a:bodyPr/>
        <a:lstStyle/>
        <a:p>
          <a:endParaRPr lang="en-US"/>
        </a:p>
      </dgm:t>
    </dgm:pt>
    <dgm:pt modelId="{418EB8D3-A18F-BB4A-8958-6A761BED4F5A}" type="sibTrans" cxnId="{DA46B53C-06C5-0648-8A52-EEA7C3204FA9}">
      <dgm:prSet/>
      <dgm:spPr/>
      <dgm:t>
        <a:bodyPr/>
        <a:lstStyle/>
        <a:p>
          <a:endParaRPr lang="en-US"/>
        </a:p>
      </dgm:t>
    </dgm:pt>
    <dgm:pt modelId="{DA922B69-8616-F347-8A96-566CCC1E3E4D}">
      <dgm:prSet/>
      <dgm:spPr/>
      <dgm:t>
        <a:bodyPr/>
        <a:lstStyle/>
        <a:p>
          <a:r>
            <a:rPr lang="en-US" dirty="0"/>
            <a:t>Net Income</a:t>
          </a:r>
        </a:p>
      </dgm:t>
    </dgm:pt>
    <dgm:pt modelId="{A5E74085-B924-A64E-98AF-A42E28D118E6}" type="parTrans" cxnId="{1921AD1D-5777-8640-BAC8-C3AA737A504E}">
      <dgm:prSet/>
      <dgm:spPr/>
      <dgm:t>
        <a:bodyPr/>
        <a:lstStyle/>
        <a:p>
          <a:endParaRPr lang="en-US"/>
        </a:p>
      </dgm:t>
    </dgm:pt>
    <dgm:pt modelId="{9B635FD3-1996-AD40-81C5-B8ABE025FA17}" type="sibTrans" cxnId="{1921AD1D-5777-8640-BAC8-C3AA737A504E}">
      <dgm:prSet/>
      <dgm:spPr/>
      <dgm:t>
        <a:bodyPr/>
        <a:lstStyle/>
        <a:p>
          <a:endParaRPr lang="en-US"/>
        </a:p>
      </dgm:t>
    </dgm:pt>
    <dgm:pt modelId="{36B0155A-A1C2-AE4E-ABD8-71DFEBFECEEA}" type="pres">
      <dgm:prSet presAssocID="{BCAE49D1-B71F-9948-AB3D-CDD994F76C9C}" presName="layout" presStyleCnt="0">
        <dgm:presLayoutVars>
          <dgm:chMax/>
          <dgm:chPref/>
          <dgm:dir/>
          <dgm:resizeHandles/>
        </dgm:presLayoutVars>
      </dgm:prSet>
      <dgm:spPr/>
    </dgm:pt>
    <dgm:pt modelId="{4C4A4F7D-CEEE-674A-B12C-A747177D131C}" type="pres">
      <dgm:prSet presAssocID="{9423BA89-41AE-7F43-8464-6B66DE792363}" presName="root" presStyleCnt="0">
        <dgm:presLayoutVars>
          <dgm:chMax/>
          <dgm:chPref/>
        </dgm:presLayoutVars>
      </dgm:prSet>
      <dgm:spPr/>
    </dgm:pt>
    <dgm:pt modelId="{FBAA3A35-06BE-C846-9772-742B875F54B9}" type="pres">
      <dgm:prSet presAssocID="{9423BA89-41AE-7F43-8464-6B66DE792363}" presName="rootComposite" presStyleCnt="0">
        <dgm:presLayoutVars/>
      </dgm:prSet>
      <dgm:spPr/>
    </dgm:pt>
    <dgm:pt modelId="{DAA3D25E-FE22-BC42-95C8-D030139659F3}" type="pres">
      <dgm:prSet presAssocID="{9423BA89-41AE-7F43-8464-6B66DE792363}" presName="ParentAccent" presStyleLbl="alignNode1" presStyleIdx="0" presStyleCnt="1"/>
      <dgm:spPr/>
    </dgm:pt>
    <dgm:pt modelId="{6FFA037B-F910-8B4C-A2BB-5881E8765DEB}" type="pres">
      <dgm:prSet presAssocID="{9423BA89-41AE-7F43-8464-6B66DE792363}" presName="ParentSmallAccent" presStyleLbl="fgAcc1" presStyleIdx="0" presStyleCnt="1"/>
      <dgm:spPr/>
    </dgm:pt>
    <dgm:pt modelId="{901CE572-47EF-9844-BD06-9664EB04E25B}" type="pres">
      <dgm:prSet presAssocID="{9423BA89-41AE-7F43-8464-6B66DE792363}" presName="Parent" presStyleLbl="revTx" presStyleIdx="0" presStyleCnt="3">
        <dgm:presLayoutVars>
          <dgm:chMax/>
          <dgm:chPref val="4"/>
          <dgm:bulletEnabled val="1"/>
        </dgm:presLayoutVars>
      </dgm:prSet>
      <dgm:spPr/>
    </dgm:pt>
    <dgm:pt modelId="{B1C1F441-DA0B-8A45-92E0-876B0A92D33D}" type="pres">
      <dgm:prSet presAssocID="{9423BA89-41AE-7F43-8464-6B66DE792363}" presName="childShape" presStyleCnt="0">
        <dgm:presLayoutVars>
          <dgm:chMax val="0"/>
          <dgm:chPref val="0"/>
        </dgm:presLayoutVars>
      </dgm:prSet>
      <dgm:spPr/>
    </dgm:pt>
    <dgm:pt modelId="{C0C769EB-40FA-184F-8679-7CEC4C19FCE7}" type="pres">
      <dgm:prSet presAssocID="{2347760F-2C2B-E241-A52B-FDC8A2911B76}" presName="childComposite" presStyleCnt="0">
        <dgm:presLayoutVars>
          <dgm:chMax val="0"/>
          <dgm:chPref val="0"/>
        </dgm:presLayoutVars>
      </dgm:prSet>
      <dgm:spPr/>
    </dgm:pt>
    <dgm:pt modelId="{BD759646-405F-3C4C-85B4-BB893610F108}" type="pres">
      <dgm:prSet presAssocID="{2347760F-2C2B-E241-A52B-FDC8A2911B76}" presName="ChildAccent" presStyleLbl="solidFgAcc1" presStyleIdx="0" presStyleCnt="2"/>
      <dgm:spPr/>
    </dgm:pt>
    <dgm:pt modelId="{3E17A18E-4C3C-2E4D-9D8C-02DE2124758C}" type="pres">
      <dgm:prSet presAssocID="{2347760F-2C2B-E241-A52B-FDC8A2911B76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F29757-73CC-1041-82E4-7496CF65C971}" type="pres">
      <dgm:prSet presAssocID="{DA922B69-8616-F347-8A96-566CCC1E3E4D}" presName="childComposite" presStyleCnt="0">
        <dgm:presLayoutVars>
          <dgm:chMax val="0"/>
          <dgm:chPref val="0"/>
        </dgm:presLayoutVars>
      </dgm:prSet>
      <dgm:spPr/>
    </dgm:pt>
    <dgm:pt modelId="{377E66F0-DE27-E843-B096-C3066630726A}" type="pres">
      <dgm:prSet presAssocID="{DA922B69-8616-F347-8A96-566CCC1E3E4D}" presName="ChildAccent" presStyleLbl="solidFgAcc1" presStyleIdx="1" presStyleCnt="2"/>
      <dgm:spPr/>
    </dgm:pt>
    <dgm:pt modelId="{61179B6D-CB62-2542-8345-81D2F4A5A793}" type="pres">
      <dgm:prSet presAssocID="{DA922B69-8616-F347-8A96-566CCC1E3E4D}" presName="Child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C18A916-828D-7F4E-9A3F-7B8D578CB797}" type="presOf" srcId="{DA922B69-8616-F347-8A96-566CCC1E3E4D}" destId="{61179B6D-CB62-2542-8345-81D2F4A5A793}" srcOrd="0" destOrd="0" presId="urn:microsoft.com/office/officeart/2008/layout/SquareAccentList"/>
    <dgm:cxn modelId="{1921AD1D-5777-8640-BAC8-C3AA737A504E}" srcId="{9423BA89-41AE-7F43-8464-6B66DE792363}" destId="{DA922B69-8616-F347-8A96-566CCC1E3E4D}" srcOrd="1" destOrd="0" parTransId="{A5E74085-B924-A64E-98AF-A42E28D118E6}" sibTransId="{9B635FD3-1996-AD40-81C5-B8ABE025FA17}"/>
    <dgm:cxn modelId="{DA46B53C-06C5-0648-8A52-EEA7C3204FA9}" srcId="{9423BA89-41AE-7F43-8464-6B66DE792363}" destId="{2347760F-2C2B-E241-A52B-FDC8A2911B76}" srcOrd="0" destOrd="0" parTransId="{99DBA340-1B3E-464D-A571-46A1B53C7804}" sibTransId="{418EB8D3-A18F-BB4A-8958-6A761BED4F5A}"/>
    <dgm:cxn modelId="{87024B3D-D7A8-0F4E-A376-64BE75894A50}" type="presOf" srcId="{BCAE49D1-B71F-9948-AB3D-CDD994F76C9C}" destId="{36B0155A-A1C2-AE4E-ABD8-71DFEBFECEEA}" srcOrd="0" destOrd="0" presId="urn:microsoft.com/office/officeart/2008/layout/SquareAccentList"/>
    <dgm:cxn modelId="{B77D3F7E-A667-AB41-AF39-727F8B7FCF73}" type="presOf" srcId="{9423BA89-41AE-7F43-8464-6B66DE792363}" destId="{901CE572-47EF-9844-BD06-9664EB04E25B}" srcOrd="0" destOrd="0" presId="urn:microsoft.com/office/officeart/2008/layout/SquareAccentList"/>
    <dgm:cxn modelId="{EBE9CDA5-AAD6-D34B-992D-517AAA5029DC}" type="presOf" srcId="{2347760F-2C2B-E241-A52B-FDC8A2911B76}" destId="{3E17A18E-4C3C-2E4D-9D8C-02DE2124758C}" srcOrd="0" destOrd="0" presId="urn:microsoft.com/office/officeart/2008/layout/SquareAccentList"/>
    <dgm:cxn modelId="{11A905F4-C13F-4249-93A8-AF2652D93FF3}" srcId="{BCAE49D1-B71F-9948-AB3D-CDD994F76C9C}" destId="{9423BA89-41AE-7F43-8464-6B66DE792363}" srcOrd="0" destOrd="0" parTransId="{B237367B-27BD-EC41-95FA-5F2AC41CC56D}" sibTransId="{1399274B-0130-994A-A456-A26302D9A2E9}"/>
    <dgm:cxn modelId="{D728B4B1-C44D-B646-A2D0-8A1D3E7B5CEA}" type="presParOf" srcId="{36B0155A-A1C2-AE4E-ABD8-71DFEBFECEEA}" destId="{4C4A4F7D-CEEE-674A-B12C-A747177D131C}" srcOrd="0" destOrd="0" presId="urn:microsoft.com/office/officeart/2008/layout/SquareAccentList"/>
    <dgm:cxn modelId="{4B7E236E-CA10-654F-942B-C3B3B4650D90}" type="presParOf" srcId="{4C4A4F7D-CEEE-674A-B12C-A747177D131C}" destId="{FBAA3A35-06BE-C846-9772-742B875F54B9}" srcOrd="0" destOrd="0" presId="urn:microsoft.com/office/officeart/2008/layout/SquareAccentList"/>
    <dgm:cxn modelId="{E762AD48-4C14-104F-87F0-31797BDE546A}" type="presParOf" srcId="{FBAA3A35-06BE-C846-9772-742B875F54B9}" destId="{DAA3D25E-FE22-BC42-95C8-D030139659F3}" srcOrd="0" destOrd="0" presId="urn:microsoft.com/office/officeart/2008/layout/SquareAccentList"/>
    <dgm:cxn modelId="{9E80FE0F-65B3-D34D-AA18-9594BDD6BF91}" type="presParOf" srcId="{FBAA3A35-06BE-C846-9772-742B875F54B9}" destId="{6FFA037B-F910-8B4C-A2BB-5881E8765DEB}" srcOrd="1" destOrd="0" presId="urn:microsoft.com/office/officeart/2008/layout/SquareAccentList"/>
    <dgm:cxn modelId="{A239A98F-AC97-FE47-9C1F-1A65849247C2}" type="presParOf" srcId="{FBAA3A35-06BE-C846-9772-742B875F54B9}" destId="{901CE572-47EF-9844-BD06-9664EB04E25B}" srcOrd="2" destOrd="0" presId="urn:microsoft.com/office/officeart/2008/layout/SquareAccentList"/>
    <dgm:cxn modelId="{620AEB9F-5282-A44A-A513-434F7FC2A35D}" type="presParOf" srcId="{4C4A4F7D-CEEE-674A-B12C-A747177D131C}" destId="{B1C1F441-DA0B-8A45-92E0-876B0A92D33D}" srcOrd="1" destOrd="0" presId="urn:microsoft.com/office/officeart/2008/layout/SquareAccentList"/>
    <dgm:cxn modelId="{A1F16808-7DE5-5048-9C7E-EFAC40ECB26C}" type="presParOf" srcId="{B1C1F441-DA0B-8A45-92E0-876B0A92D33D}" destId="{C0C769EB-40FA-184F-8679-7CEC4C19FCE7}" srcOrd="0" destOrd="0" presId="urn:microsoft.com/office/officeart/2008/layout/SquareAccentList"/>
    <dgm:cxn modelId="{3BE14204-A26E-094C-A85A-6B4038A06C9B}" type="presParOf" srcId="{C0C769EB-40FA-184F-8679-7CEC4C19FCE7}" destId="{BD759646-405F-3C4C-85B4-BB893610F108}" srcOrd="0" destOrd="0" presId="urn:microsoft.com/office/officeart/2008/layout/SquareAccentList"/>
    <dgm:cxn modelId="{FEB7B375-262E-A449-916F-BFC543BF3E3A}" type="presParOf" srcId="{C0C769EB-40FA-184F-8679-7CEC4C19FCE7}" destId="{3E17A18E-4C3C-2E4D-9D8C-02DE2124758C}" srcOrd="1" destOrd="0" presId="urn:microsoft.com/office/officeart/2008/layout/SquareAccentList"/>
    <dgm:cxn modelId="{C1DA9E7A-0838-4349-B19E-C80C7DAE5538}" type="presParOf" srcId="{B1C1F441-DA0B-8A45-92E0-876B0A92D33D}" destId="{23F29757-73CC-1041-82E4-7496CF65C971}" srcOrd="1" destOrd="0" presId="urn:microsoft.com/office/officeart/2008/layout/SquareAccentList"/>
    <dgm:cxn modelId="{EDA1A63E-1405-9841-A02E-83277553A1B5}" type="presParOf" srcId="{23F29757-73CC-1041-82E4-7496CF65C971}" destId="{377E66F0-DE27-E843-B096-C3066630726A}" srcOrd="0" destOrd="0" presId="urn:microsoft.com/office/officeart/2008/layout/SquareAccentList"/>
    <dgm:cxn modelId="{CAA3AD20-1B7D-FC4F-B977-9170662C7311}" type="presParOf" srcId="{23F29757-73CC-1041-82E4-7496CF65C971}" destId="{61179B6D-CB62-2542-8345-81D2F4A5A79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67377EF-BB1C-4048-8B95-C25DA608A6BF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3C4A05-478C-F34B-89F3-B31A04C66267}">
      <dgm:prSet/>
      <dgm:spPr/>
      <dgm:t>
        <a:bodyPr/>
        <a:lstStyle/>
        <a:p>
          <a:r>
            <a:rPr lang="en-US"/>
            <a:t>Will not invest and will go away or join a fire sale</a:t>
          </a:r>
        </a:p>
      </dgm:t>
    </dgm:pt>
    <dgm:pt modelId="{01ACF024-F14A-E840-A3BD-7E83BFBB6FEF}" type="parTrans" cxnId="{9C8DD7C1-16EA-5E43-A8E8-8DB49886AA64}">
      <dgm:prSet/>
      <dgm:spPr/>
      <dgm:t>
        <a:bodyPr/>
        <a:lstStyle/>
        <a:p>
          <a:endParaRPr lang="en-US"/>
        </a:p>
      </dgm:t>
    </dgm:pt>
    <dgm:pt modelId="{5C9185D2-7A7B-3E47-AC40-97B3D8D20D15}" type="sibTrans" cxnId="{9C8DD7C1-16EA-5E43-A8E8-8DB49886AA64}">
      <dgm:prSet/>
      <dgm:spPr/>
      <dgm:t>
        <a:bodyPr/>
        <a:lstStyle/>
        <a:p>
          <a:endParaRPr lang="en-US"/>
        </a:p>
      </dgm:t>
    </dgm:pt>
    <dgm:pt modelId="{3511BB7E-8036-014D-ACEF-21B7BA407E71}">
      <dgm:prSet/>
      <dgm:spPr>
        <a:solidFill>
          <a:schemeClr val="accent6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/>
            <a:t>Independent and will continue to invest and grow </a:t>
          </a:r>
        </a:p>
      </dgm:t>
    </dgm:pt>
    <dgm:pt modelId="{21AEDB1B-E9CF-064F-83E6-EA017C337979}" type="parTrans" cxnId="{73B9F8DB-1000-A747-869F-BDDC0B5A4223}">
      <dgm:prSet/>
      <dgm:spPr/>
      <dgm:t>
        <a:bodyPr/>
        <a:lstStyle/>
        <a:p>
          <a:endParaRPr lang="en-US"/>
        </a:p>
      </dgm:t>
    </dgm:pt>
    <dgm:pt modelId="{F06E8824-08C2-3242-93F1-7AEA61071AB9}" type="sibTrans" cxnId="{73B9F8DB-1000-A747-869F-BDDC0B5A4223}">
      <dgm:prSet/>
      <dgm:spPr/>
      <dgm:t>
        <a:bodyPr/>
        <a:lstStyle/>
        <a:p>
          <a:endParaRPr lang="en-US"/>
        </a:p>
      </dgm:t>
    </dgm:pt>
    <dgm:pt modelId="{70D0E7D6-4AB8-7D46-A8C1-8AF77E37B098}">
      <dgm:prSet/>
      <dgm:spPr>
        <a:solidFill>
          <a:schemeClr val="accent5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/>
            <a:t>Successful Dealer who seeks to sell  </a:t>
          </a:r>
        </a:p>
      </dgm:t>
    </dgm:pt>
    <dgm:pt modelId="{1FC1FF9D-E2B5-E649-AF11-6A424BE7FE43}" type="parTrans" cxnId="{03F0EBA6-3E0B-DF4F-9A30-47A73FD865AC}">
      <dgm:prSet/>
      <dgm:spPr/>
      <dgm:t>
        <a:bodyPr/>
        <a:lstStyle/>
        <a:p>
          <a:endParaRPr lang="en-US"/>
        </a:p>
      </dgm:t>
    </dgm:pt>
    <dgm:pt modelId="{5E75A9CE-02CA-7A4E-A379-CB4508668EA3}" type="sibTrans" cxnId="{03F0EBA6-3E0B-DF4F-9A30-47A73FD865AC}">
      <dgm:prSet/>
      <dgm:spPr/>
      <dgm:t>
        <a:bodyPr/>
        <a:lstStyle/>
        <a:p>
          <a:endParaRPr lang="en-US"/>
        </a:p>
      </dgm:t>
    </dgm:pt>
    <dgm:pt modelId="{BC341482-52F1-D744-B19F-E592D76070D2}" type="pres">
      <dgm:prSet presAssocID="{667377EF-BB1C-4048-8B95-C25DA608A6BF}" presName="Name0" presStyleCnt="0">
        <dgm:presLayoutVars>
          <dgm:dir/>
          <dgm:resizeHandles val="exact"/>
        </dgm:presLayoutVars>
      </dgm:prSet>
      <dgm:spPr/>
    </dgm:pt>
    <dgm:pt modelId="{8FCEA00B-980A-AD42-AC46-B45B640924D1}" type="pres">
      <dgm:prSet presAssocID="{E33C4A05-478C-F34B-89F3-B31A04C66267}" presName="Name5" presStyleLbl="vennNode1" presStyleIdx="0" presStyleCnt="3">
        <dgm:presLayoutVars>
          <dgm:bulletEnabled val="1"/>
        </dgm:presLayoutVars>
      </dgm:prSet>
      <dgm:spPr/>
    </dgm:pt>
    <dgm:pt modelId="{84897DCB-53EA-D342-80EA-0AE5AC59C30E}" type="pres">
      <dgm:prSet presAssocID="{5C9185D2-7A7B-3E47-AC40-97B3D8D20D15}" presName="space" presStyleCnt="0"/>
      <dgm:spPr/>
    </dgm:pt>
    <dgm:pt modelId="{27D4CE56-653E-8149-B9F3-58E461831EE1}" type="pres">
      <dgm:prSet presAssocID="{3511BB7E-8036-014D-ACEF-21B7BA407E71}" presName="Name5" presStyleLbl="vennNode1" presStyleIdx="1" presStyleCnt="3">
        <dgm:presLayoutVars>
          <dgm:bulletEnabled val="1"/>
        </dgm:presLayoutVars>
      </dgm:prSet>
      <dgm:spPr/>
    </dgm:pt>
    <dgm:pt modelId="{90CF96D1-9650-B841-8104-DEEF5D1B59A7}" type="pres">
      <dgm:prSet presAssocID="{F06E8824-08C2-3242-93F1-7AEA61071AB9}" presName="space" presStyleCnt="0"/>
      <dgm:spPr/>
    </dgm:pt>
    <dgm:pt modelId="{06188DFA-6D41-AA49-A368-61AA995042E7}" type="pres">
      <dgm:prSet presAssocID="{70D0E7D6-4AB8-7D46-A8C1-8AF77E37B098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FA50FE03-4C71-444B-847C-4719801AF3CE}" type="presOf" srcId="{667377EF-BB1C-4048-8B95-C25DA608A6BF}" destId="{BC341482-52F1-D744-B19F-E592D76070D2}" srcOrd="0" destOrd="0" presId="urn:microsoft.com/office/officeart/2005/8/layout/venn3"/>
    <dgm:cxn modelId="{38E32130-95B7-7342-83EF-CDDF39284327}" type="presOf" srcId="{E33C4A05-478C-F34B-89F3-B31A04C66267}" destId="{8FCEA00B-980A-AD42-AC46-B45B640924D1}" srcOrd="0" destOrd="0" presId="urn:microsoft.com/office/officeart/2005/8/layout/venn3"/>
    <dgm:cxn modelId="{D67A105E-BA33-054F-817D-017C6C3E6D4C}" type="presOf" srcId="{3511BB7E-8036-014D-ACEF-21B7BA407E71}" destId="{27D4CE56-653E-8149-B9F3-58E461831EE1}" srcOrd="0" destOrd="0" presId="urn:microsoft.com/office/officeart/2005/8/layout/venn3"/>
    <dgm:cxn modelId="{03F0EBA6-3E0B-DF4F-9A30-47A73FD865AC}" srcId="{667377EF-BB1C-4048-8B95-C25DA608A6BF}" destId="{70D0E7D6-4AB8-7D46-A8C1-8AF77E37B098}" srcOrd="2" destOrd="0" parTransId="{1FC1FF9D-E2B5-E649-AF11-6A424BE7FE43}" sibTransId="{5E75A9CE-02CA-7A4E-A379-CB4508668EA3}"/>
    <dgm:cxn modelId="{4DD79EAF-F4BB-CC4C-BCC4-913A8511FB82}" type="presOf" srcId="{70D0E7D6-4AB8-7D46-A8C1-8AF77E37B098}" destId="{06188DFA-6D41-AA49-A368-61AA995042E7}" srcOrd="0" destOrd="0" presId="urn:microsoft.com/office/officeart/2005/8/layout/venn3"/>
    <dgm:cxn modelId="{9C8DD7C1-16EA-5E43-A8E8-8DB49886AA64}" srcId="{667377EF-BB1C-4048-8B95-C25DA608A6BF}" destId="{E33C4A05-478C-F34B-89F3-B31A04C66267}" srcOrd="0" destOrd="0" parTransId="{01ACF024-F14A-E840-A3BD-7E83BFBB6FEF}" sibTransId="{5C9185D2-7A7B-3E47-AC40-97B3D8D20D15}"/>
    <dgm:cxn modelId="{73B9F8DB-1000-A747-869F-BDDC0B5A4223}" srcId="{667377EF-BB1C-4048-8B95-C25DA608A6BF}" destId="{3511BB7E-8036-014D-ACEF-21B7BA407E71}" srcOrd="1" destOrd="0" parTransId="{21AEDB1B-E9CF-064F-83E6-EA017C337979}" sibTransId="{F06E8824-08C2-3242-93F1-7AEA61071AB9}"/>
    <dgm:cxn modelId="{8F81F700-EA7F-A343-8D3B-B3103467695F}" type="presParOf" srcId="{BC341482-52F1-D744-B19F-E592D76070D2}" destId="{8FCEA00B-980A-AD42-AC46-B45B640924D1}" srcOrd="0" destOrd="0" presId="urn:microsoft.com/office/officeart/2005/8/layout/venn3"/>
    <dgm:cxn modelId="{3984172E-90A1-1341-8F75-C93F834D4E07}" type="presParOf" srcId="{BC341482-52F1-D744-B19F-E592D76070D2}" destId="{84897DCB-53EA-D342-80EA-0AE5AC59C30E}" srcOrd="1" destOrd="0" presId="urn:microsoft.com/office/officeart/2005/8/layout/venn3"/>
    <dgm:cxn modelId="{8CB2FCC9-7FE0-8F43-8899-1570E80073D5}" type="presParOf" srcId="{BC341482-52F1-D744-B19F-E592D76070D2}" destId="{27D4CE56-653E-8149-B9F3-58E461831EE1}" srcOrd="2" destOrd="0" presId="urn:microsoft.com/office/officeart/2005/8/layout/venn3"/>
    <dgm:cxn modelId="{012D040E-609D-7D41-9256-10ACF0043EB7}" type="presParOf" srcId="{BC341482-52F1-D744-B19F-E592D76070D2}" destId="{90CF96D1-9650-B841-8104-DEEF5D1B59A7}" srcOrd="3" destOrd="0" presId="urn:microsoft.com/office/officeart/2005/8/layout/venn3"/>
    <dgm:cxn modelId="{8FB7C0BE-0ACD-EE49-8B51-9B753AF7B379}" type="presParOf" srcId="{BC341482-52F1-D744-B19F-E592D76070D2}" destId="{06188DFA-6D41-AA49-A368-61AA995042E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B4C4B7-7135-1245-B556-370E29C2249A}" type="doc">
      <dgm:prSet loTypeId="urn:microsoft.com/office/officeart/2005/8/layout/pLis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F82D1E-C44C-CB4F-B7F9-2D2C7ECC7368}">
      <dgm:prSet custT="1"/>
      <dgm:spPr/>
      <dgm:t>
        <a:bodyPr/>
        <a:lstStyle/>
        <a:p>
          <a:r>
            <a:rPr lang="en-US" sz="2000" b="1" dirty="0"/>
            <a:t>Technology </a:t>
          </a:r>
        </a:p>
        <a:p>
          <a:r>
            <a:rPr lang="en-US" sz="2000" dirty="0"/>
            <a:t>New products, new technologies, IT and security, data, AI and business intelligence</a:t>
          </a:r>
        </a:p>
      </dgm:t>
    </dgm:pt>
    <dgm:pt modelId="{FB3269F8-9DAF-FE4C-8593-DBCEB60BDA7F}" type="parTrans" cxnId="{7A9BF03A-B736-F04D-8CF6-A9E5BC3C95B2}">
      <dgm:prSet/>
      <dgm:spPr/>
      <dgm:t>
        <a:bodyPr/>
        <a:lstStyle/>
        <a:p>
          <a:endParaRPr lang="en-US"/>
        </a:p>
      </dgm:t>
    </dgm:pt>
    <dgm:pt modelId="{6AB997F2-2D48-934A-A100-BA570FDE43EC}" type="sibTrans" cxnId="{7A9BF03A-B736-F04D-8CF6-A9E5BC3C95B2}">
      <dgm:prSet/>
      <dgm:spPr/>
      <dgm:t>
        <a:bodyPr/>
        <a:lstStyle/>
        <a:p>
          <a:endParaRPr lang="en-US"/>
        </a:p>
      </dgm:t>
    </dgm:pt>
    <dgm:pt modelId="{B6814F3A-0CCF-2D4A-8257-47D593AA9F72}">
      <dgm:prSet custT="1"/>
      <dgm:spPr/>
      <dgm:t>
        <a:bodyPr/>
        <a:lstStyle/>
        <a:p>
          <a:r>
            <a:rPr lang="en-US" sz="2000" b="1" dirty="0"/>
            <a:t>Innovation </a:t>
          </a:r>
        </a:p>
        <a:p>
          <a:r>
            <a:rPr lang="en-US" sz="2000" dirty="0"/>
            <a:t>Partner expansion and new or expanded distribution strategies</a:t>
          </a:r>
        </a:p>
      </dgm:t>
    </dgm:pt>
    <dgm:pt modelId="{681C6662-4887-BD45-AE7E-2686A0A19A1A}" type="parTrans" cxnId="{13A18EAB-C61F-304E-9488-8DEDCF124FD5}">
      <dgm:prSet/>
      <dgm:spPr/>
      <dgm:t>
        <a:bodyPr/>
        <a:lstStyle/>
        <a:p>
          <a:endParaRPr lang="en-US"/>
        </a:p>
      </dgm:t>
    </dgm:pt>
    <dgm:pt modelId="{9E2C3F16-22F7-2B4B-8DD6-1DFBDEAD70E5}" type="sibTrans" cxnId="{13A18EAB-C61F-304E-9488-8DEDCF124FD5}">
      <dgm:prSet/>
      <dgm:spPr/>
      <dgm:t>
        <a:bodyPr/>
        <a:lstStyle/>
        <a:p>
          <a:endParaRPr lang="en-US"/>
        </a:p>
      </dgm:t>
    </dgm:pt>
    <dgm:pt modelId="{32634E39-FC8A-254A-AAA3-66895475225F}">
      <dgm:prSet custT="1"/>
      <dgm:spPr/>
      <dgm:t>
        <a:bodyPr/>
        <a:lstStyle/>
        <a:p>
          <a:r>
            <a:rPr lang="en-US" sz="2000" b="1" dirty="0"/>
            <a:t>Professional Services </a:t>
          </a:r>
        </a:p>
        <a:p>
          <a:r>
            <a:rPr lang="en-US" sz="2000" dirty="0"/>
            <a:t> Business consulting, acquisition services, education</a:t>
          </a:r>
        </a:p>
      </dgm:t>
    </dgm:pt>
    <dgm:pt modelId="{319CD96A-1AF7-4C4F-82AB-0519D61E2F51}" type="parTrans" cxnId="{EA4D03A6-38EA-7E4C-B4B8-59D067AD65E1}">
      <dgm:prSet/>
      <dgm:spPr/>
      <dgm:t>
        <a:bodyPr/>
        <a:lstStyle/>
        <a:p>
          <a:endParaRPr lang="en-US"/>
        </a:p>
      </dgm:t>
    </dgm:pt>
    <dgm:pt modelId="{67A1C2A6-25DB-B44B-9D33-023423E1BAB8}" type="sibTrans" cxnId="{EA4D03A6-38EA-7E4C-B4B8-59D067AD65E1}">
      <dgm:prSet/>
      <dgm:spPr/>
      <dgm:t>
        <a:bodyPr/>
        <a:lstStyle/>
        <a:p>
          <a:endParaRPr lang="en-US"/>
        </a:p>
      </dgm:t>
    </dgm:pt>
    <dgm:pt modelId="{C5363EF1-8AFA-6340-83F5-637A4F218D86}" type="pres">
      <dgm:prSet presAssocID="{B7B4C4B7-7135-1245-B556-370E29C2249A}" presName="Name0" presStyleCnt="0">
        <dgm:presLayoutVars>
          <dgm:dir/>
          <dgm:resizeHandles val="exact"/>
        </dgm:presLayoutVars>
      </dgm:prSet>
      <dgm:spPr/>
    </dgm:pt>
    <dgm:pt modelId="{7D6C1CA5-E14F-3C41-B992-BD5D6FFC3399}" type="pres">
      <dgm:prSet presAssocID="{B6F82D1E-C44C-CB4F-B7F9-2D2C7ECC7368}" presName="compNode" presStyleCnt="0"/>
      <dgm:spPr/>
    </dgm:pt>
    <dgm:pt modelId="{A7923784-A377-8241-A17C-0D6AC643BDEE}" type="pres">
      <dgm:prSet presAssocID="{B6F82D1E-C44C-CB4F-B7F9-2D2C7ECC7368}" presName="pictRect" presStyleLbl="node1" presStyleIdx="0" presStyleCnt="3" custScaleX="62017" custScaleY="5585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65ED8F2A-A28C-6C44-8EC8-B23BCB4F0C47}" type="pres">
      <dgm:prSet presAssocID="{B6F82D1E-C44C-CB4F-B7F9-2D2C7ECC7368}" presName="textRect" presStyleLbl="revTx" presStyleIdx="0" presStyleCnt="3" custScaleX="62371" custLinFactNeighborY="-26880">
        <dgm:presLayoutVars>
          <dgm:bulletEnabled val="1"/>
        </dgm:presLayoutVars>
      </dgm:prSet>
      <dgm:spPr/>
    </dgm:pt>
    <dgm:pt modelId="{56FB7F50-76AC-0042-84CF-289F17B7DB0D}" type="pres">
      <dgm:prSet presAssocID="{6AB997F2-2D48-934A-A100-BA570FDE43EC}" presName="sibTrans" presStyleLbl="sibTrans2D1" presStyleIdx="0" presStyleCnt="0"/>
      <dgm:spPr/>
    </dgm:pt>
    <dgm:pt modelId="{3A342565-0A61-3B4D-A045-B3F6AB2BDA6E}" type="pres">
      <dgm:prSet presAssocID="{B6814F3A-0CCF-2D4A-8257-47D593AA9F72}" presName="compNode" presStyleCnt="0"/>
      <dgm:spPr/>
    </dgm:pt>
    <dgm:pt modelId="{B3B98A0E-1CDC-5649-AA86-2CB15B1455D4}" type="pres">
      <dgm:prSet presAssocID="{B6814F3A-0CCF-2D4A-8257-47D593AA9F72}" presName="pictRect" presStyleLbl="node1" presStyleIdx="1" presStyleCnt="3" custScaleX="62017" custScaleY="558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513476B9-D954-C049-AF63-05B7E26CED4B}" type="pres">
      <dgm:prSet presAssocID="{B6814F3A-0CCF-2D4A-8257-47D593AA9F72}" presName="textRect" presStyleLbl="revTx" presStyleIdx="1" presStyleCnt="3" custScaleX="62371" custLinFactNeighborY="-26880">
        <dgm:presLayoutVars>
          <dgm:bulletEnabled val="1"/>
        </dgm:presLayoutVars>
      </dgm:prSet>
      <dgm:spPr/>
    </dgm:pt>
    <dgm:pt modelId="{0472717A-608D-C84A-A4B5-848E05267F82}" type="pres">
      <dgm:prSet presAssocID="{9E2C3F16-22F7-2B4B-8DD6-1DFBDEAD70E5}" presName="sibTrans" presStyleLbl="sibTrans2D1" presStyleIdx="0" presStyleCnt="0"/>
      <dgm:spPr/>
    </dgm:pt>
    <dgm:pt modelId="{F910051C-9E74-A640-819D-E29B69F946CB}" type="pres">
      <dgm:prSet presAssocID="{32634E39-FC8A-254A-AAA3-66895475225F}" presName="compNode" presStyleCnt="0"/>
      <dgm:spPr/>
    </dgm:pt>
    <dgm:pt modelId="{4A67A1A5-6013-4248-8674-9FBC06818A82}" type="pres">
      <dgm:prSet presAssocID="{32634E39-FC8A-254A-AAA3-66895475225F}" presName="pictRect" presStyleLbl="node1" presStyleIdx="2" presStyleCnt="3" custScaleX="62017" custScaleY="5585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61352663-76F7-C143-8B35-83F78E825D0D}" type="pres">
      <dgm:prSet presAssocID="{32634E39-FC8A-254A-AAA3-66895475225F}" presName="textRect" presStyleLbl="revTx" presStyleIdx="2" presStyleCnt="3" custScaleX="62371" custLinFactNeighborY="-26880">
        <dgm:presLayoutVars>
          <dgm:bulletEnabled val="1"/>
        </dgm:presLayoutVars>
      </dgm:prSet>
      <dgm:spPr/>
    </dgm:pt>
  </dgm:ptLst>
  <dgm:cxnLst>
    <dgm:cxn modelId="{3879CC29-3A1E-B446-9AE9-54E0BF6C3DF3}" type="presOf" srcId="{9E2C3F16-22F7-2B4B-8DD6-1DFBDEAD70E5}" destId="{0472717A-608D-C84A-A4B5-848E05267F82}" srcOrd="0" destOrd="0" presId="urn:microsoft.com/office/officeart/2005/8/layout/pList1"/>
    <dgm:cxn modelId="{7A9BF03A-B736-F04D-8CF6-A9E5BC3C95B2}" srcId="{B7B4C4B7-7135-1245-B556-370E29C2249A}" destId="{B6F82D1E-C44C-CB4F-B7F9-2D2C7ECC7368}" srcOrd="0" destOrd="0" parTransId="{FB3269F8-9DAF-FE4C-8593-DBCEB60BDA7F}" sibTransId="{6AB997F2-2D48-934A-A100-BA570FDE43EC}"/>
    <dgm:cxn modelId="{E947A096-882D-9A43-82A6-B126FD21F690}" type="presOf" srcId="{B6814F3A-0CCF-2D4A-8257-47D593AA9F72}" destId="{513476B9-D954-C049-AF63-05B7E26CED4B}" srcOrd="0" destOrd="0" presId="urn:microsoft.com/office/officeart/2005/8/layout/pList1"/>
    <dgm:cxn modelId="{EA4D03A6-38EA-7E4C-B4B8-59D067AD65E1}" srcId="{B7B4C4B7-7135-1245-B556-370E29C2249A}" destId="{32634E39-FC8A-254A-AAA3-66895475225F}" srcOrd="2" destOrd="0" parTransId="{319CD96A-1AF7-4C4F-82AB-0519D61E2F51}" sibTransId="{67A1C2A6-25DB-B44B-9D33-023423E1BAB8}"/>
    <dgm:cxn modelId="{13A18EAB-C61F-304E-9488-8DEDCF124FD5}" srcId="{B7B4C4B7-7135-1245-B556-370E29C2249A}" destId="{B6814F3A-0CCF-2D4A-8257-47D593AA9F72}" srcOrd="1" destOrd="0" parTransId="{681C6662-4887-BD45-AE7E-2686A0A19A1A}" sibTransId="{9E2C3F16-22F7-2B4B-8DD6-1DFBDEAD70E5}"/>
    <dgm:cxn modelId="{89E007B7-A0E6-2247-990D-F5EDDD40EEE7}" type="presOf" srcId="{B7B4C4B7-7135-1245-B556-370E29C2249A}" destId="{C5363EF1-8AFA-6340-83F5-637A4F218D86}" srcOrd="0" destOrd="0" presId="urn:microsoft.com/office/officeart/2005/8/layout/pList1"/>
    <dgm:cxn modelId="{90D8F0CF-E462-0546-9EED-27084351CC5F}" type="presOf" srcId="{6AB997F2-2D48-934A-A100-BA570FDE43EC}" destId="{56FB7F50-76AC-0042-84CF-289F17B7DB0D}" srcOrd="0" destOrd="0" presId="urn:microsoft.com/office/officeart/2005/8/layout/pList1"/>
    <dgm:cxn modelId="{FC95C2E1-1B34-1748-B8A9-CB3A972DE1CE}" type="presOf" srcId="{B6F82D1E-C44C-CB4F-B7F9-2D2C7ECC7368}" destId="{65ED8F2A-A28C-6C44-8EC8-B23BCB4F0C47}" srcOrd="0" destOrd="0" presId="urn:microsoft.com/office/officeart/2005/8/layout/pList1"/>
    <dgm:cxn modelId="{627324FD-CE3E-E241-BF8D-47A48332890A}" type="presOf" srcId="{32634E39-FC8A-254A-AAA3-66895475225F}" destId="{61352663-76F7-C143-8B35-83F78E825D0D}" srcOrd="0" destOrd="0" presId="urn:microsoft.com/office/officeart/2005/8/layout/pList1"/>
    <dgm:cxn modelId="{3B2A2687-6F41-6246-B120-0CFB6CAFBCC4}" type="presParOf" srcId="{C5363EF1-8AFA-6340-83F5-637A4F218D86}" destId="{7D6C1CA5-E14F-3C41-B992-BD5D6FFC3399}" srcOrd="0" destOrd="0" presId="urn:microsoft.com/office/officeart/2005/8/layout/pList1"/>
    <dgm:cxn modelId="{F1F88210-CE20-7E41-B58B-22E8561AAFD9}" type="presParOf" srcId="{7D6C1CA5-E14F-3C41-B992-BD5D6FFC3399}" destId="{A7923784-A377-8241-A17C-0D6AC643BDEE}" srcOrd="0" destOrd="0" presId="urn:microsoft.com/office/officeart/2005/8/layout/pList1"/>
    <dgm:cxn modelId="{369E71DA-14A6-3D4F-AF2A-D4D6813091CE}" type="presParOf" srcId="{7D6C1CA5-E14F-3C41-B992-BD5D6FFC3399}" destId="{65ED8F2A-A28C-6C44-8EC8-B23BCB4F0C47}" srcOrd="1" destOrd="0" presId="urn:microsoft.com/office/officeart/2005/8/layout/pList1"/>
    <dgm:cxn modelId="{72B669E2-626C-414B-8F30-F9CDD0769B9A}" type="presParOf" srcId="{C5363EF1-8AFA-6340-83F5-637A4F218D86}" destId="{56FB7F50-76AC-0042-84CF-289F17B7DB0D}" srcOrd="1" destOrd="0" presId="urn:microsoft.com/office/officeart/2005/8/layout/pList1"/>
    <dgm:cxn modelId="{7A6ECE1F-63CC-0746-945E-5DE14458184F}" type="presParOf" srcId="{C5363EF1-8AFA-6340-83F5-637A4F218D86}" destId="{3A342565-0A61-3B4D-A045-B3F6AB2BDA6E}" srcOrd="2" destOrd="0" presId="urn:microsoft.com/office/officeart/2005/8/layout/pList1"/>
    <dgm:cxn modelId="{3677036A-8516-8342-851A-BE17FFA80880}" type="presParOf" srcId="{3A342565-0A61-3B4D-A045-B3F6AB2BDA6E}" destId="{B3B98A0E-1CDC-5649-AA86-2CB15B1455D4}" srcOrd="0" destOrd="0" presId="urn:microsoft.com/office/officeart/2005/8/layout/pList1"/>
    <dgm:cxn modelId="{C40236C3-45DA-CB41-82A4-87A6CE5E9BC4}" type="presParOf" srcId="{3A342565-0A61-3B4D-A045-B3F6AB2BDA6E}" destId="{513476B9-D954-C049-AF63-05B7E26CED4B}" srcOrd="1" destOrd="0" presId="urn:microsoft.com/office/officeart/2005/8/layout/pList1"/>
    <dgm:cxn modelId="{2204AFA5-A080-5841-B4F2-41F3C351C39A}" type="presParOf" srcId="{C5363EF1-8AFA-6340-83F5-637A4F218D86}" destId="{0472717A-608D-C84A-A4B5-848E05267F82}" srcOrd="3" destOrd="0" presId="urn:microsoft.com/office/officeart/2005/8/layout/pList1"/>
    <dgm:cxn modelId="{9101F5E6-4945-BE44-9AFE-15AE2FE00D3F}" type="presParOf" srcId="{C5363EF1-8AFA-6340-83F5-637A4F218D86}" destId="{F910051C-9E74-A640-819D-E29B69F946CB}" srcOrd="4" destOrd="0" presId="urn:microsoft.com/office/officeart/2005/8/layout/pList1"/>
    <dgm:cxn modelId="{F9A1C9CC-ACEC-8641-9695-F9018EF8CEC1}" type="presParOf" srcId="{F910051C-9E74-A640-819D-E29B69F946CB}" destId="{4A67A1A5-6013-4248-8674-9FBC06818A82}" srcOrd="0" destOrd="0" presId="urn:microsoft.com/office/officeart/2005/8/layout/pList1"/>
    <dgm:cxn modelId="{0A87898C-0D1E-3946-BC25-25FAF00815C5}" type="presParOf" srcId="{F910051C-9E74-A640-819D-E29B69F946CB}" destId="{61352663-76F7-C143-8B35-83F78E825D0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854D0A7-5075-4757-ABA6-8E0039E3F2A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7D8044-D16E-4F07-B7C7-19CC0E1DBAC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</a:rPr>
            <a:t> Mike Stramaglio</a:t>
          </a:r>
        </a:p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mike@stramaglioconsulting.com</a:t>
          </a:r>
          <a:r>
            <a:rPr lang="en-US" dirty="0">
              <a:solidFill>
                <a:schemeClr val="bg1"/>
              </a:solidFill>
            </a:rPr>
            <a:t> </a:t>
          </a:r>
        </a:p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</a:rPr>
            <a:t>M: 650.888.9645 </a:t>
          </a:r>
        </a:p>
      </dgm:t>
    </dgm:pt>
    <dgm:pt modelId="{287E2BC3-0B5E-48AD-B9A2-6C2438981C3E}" type="parTrans" cxnId="{EBA6648D-AE6E-48C9-916C-ED0C0DC52EB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7950269-4807-4F62-A893-4F886BA060D3}" type="sibTrans" cxnId="{EBA6648D-AE6E-48C9-916C-ED0C0DC52EB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48BF683-DFEE-4810-A992-1ED2AFCCBE4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</a:rPr>
            <a:t>Hiro Ueda</a:t>
          </a:r>
        </a:p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hiro@stramaglioconsulting.com</a:t>
          </a:r>
          <a:r>
            <a:rPr lang="en-US" dirty="0">
              <a:solidFill>
                <a:schemeClr val="bg1"/>
              </a:solidFill>
            </a:rPr>
            <a:t>  </a:t>
          </a:r>
        </a:p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</a:rPr>
            <a:t>M: 480.819.6515</a:t>
          </a:r>
        </a:p>
      </dgm:t>
    </dgm:pt>
    <dgm:pt modelId="{5824C796-1384-418D-B618-A351FCB6A45C}" type="parTrans" cxnId="{15735726-1935-4C24-8BB6-5AD84067C09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08753A0-D022-4F84-AFD8-9C7BC7ED35A0}" type="sibTrans" cxnId="{15735726-1935-4C24-8BB6-5AD84067C09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48BCC0F-4F4E-402E-83FF-C712733DD03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</a:rPr>
            <a:t>URL: </a:t>
          </a:r>
          <a:r>
            <a:rPr lang="en-US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https://stramaglioconsulting.com/</a:t>
          </a:r>
          <a:endParaRPr lang="en-US" dirty="0">
            <a:solidFill>
              <a:schemeClr val="bg1"/>
            </a:solidFill>
          </a:endParaRPr>
        </a:p>
      </dgm:t>
    </dgm:pt>
    <dgm:pt modelId="{2EA8CB66-A568-4D8B-BDD1-B8D5638CADE3}" type="parTrans" cxnId="{DF2E5927-D65A-4824-A409-6E230C1758A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6573583-4544-40F5-8934-43AB15FA6A7D}" type="sibTrans" cxnId="{DF2E5927-D65A-4824-A409-6E230C1758A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44F2B6F-FB73-4F81-BE9E-E53434B46DAE}" type="pres">
      <dgm:prSet presAssocID="{9854D0A7-5075-4757-ABA6-8E0039E3F2A7}" presName="root" presStyleCnt="0">
        <dgm:presLayoutVars>
          <dgm:dir/>
          <dgm:resizeHandles val="exact"/>
        </dgm:presLayoutVars>
      </dgm:prSet>
      <dgm:spPr/>
    </dgm:pt>
    <dgm:pt modelId="{011F7036-D814-4283-AE50-898708194B5E}" type="pres">
      <dgm:prSet presAssocID="{8F7D8044-D16E-4F07-B7C7-19CC0E1DBACB}" presName="compNode" presStyleCnt="0"/>
      <dgm:spPr/>
    </dgm:pt>
    <dgm:pt modelId="{8C909FCA-4987-410A-A884-5511775BAEF8}" type="pres">
      <dgm:prSet presAssocID="{8F7D8044-D16E-4F07-B7C7-19CC0E1DBACB}" presName="iconRect" presStyleLbl="node1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F032B7F5-112F-4F88-B00E-95CB11CDEB8F}" type="pres">
      <dgm:prSet presAssocID="{8F7D8044-D16E-4F07-B7C7-19CC0E1DBACB}" presName="iconSpace" presStyleCnt="0"/>
      <dgm:spPr/>
    </dgm:pt>
    <dgm:pt modelId="{7AC5222F-D616-46D6-ADCC-834D8C317DF2}" type="pres">
      <dgm:prSet presAssocID="{8F7D8044-D16E-4F07-B7C7-19CC0E1DBACB}" presName="parTx" presStyleLbl="revTx" presStyleIdx="0" presStyleCnt="6">
        <dgm:presLayoutVars>
          <dgm:chMax val="0"/>
          <dgm:chPref val="0"/>
        </dgm:presLayoutVars>
      </dgm:prSet>
      <dgm:spPr/>
    </dgm:pt>
    <dgm:pt modelId="{D00DAB9D-8F91-45F5-B9AC-8CD94293E0E6}" type="pres">
      <dgm:prSet presAssocID="{8F7D8044-D16E-4F07-B7C7-19CC0E1DBACB}" presName="txSpace" presStyleCnt="0"/>
      <dgm:spPr/>
    </dgm:pt>
    <dgm:pt modelId="{24D83551-AD9D-40E6-8431-FB7CB18AAF61}" type="pres">
      <dgm:prSet presAssocID="{8F7D8044-D16E-4F07-B7C7-19CC0E1DBACB}" presName="desTx" presStyleLbl="revTx" presStyleIdx="1" presStyleCnt="6">
        <dgm:presLayoutVars/>
      </dgm:prSet>
      <dgm:spPr/>
    </dgm:pt>
    <dgm:pt modelId="{88F6C222-8894-4136-8639-7744099CCE8A}" type="pres">
      <dgm:prSet presAssocID="{17950269-4807-4F62-A893-4F886BA060D3}" presName="sibTrans" presStyleCnt="0"/>
      <dgm:spPr/>
    </dgm:pt>
    <dgm:pt modelId="{4D751E90-4BB4-EE4A-89B4-6B6193B2F62A}" type="pres">
      <dgm:prSet presAssocID="{948BF683-DFEE-4810-A992-1ED2AFCCBE44}" presName="compNode" presStyleCnt="0"/>
      <dgm:spPr/>
    </dgm:pt>
    <dgm:pt modelId="{BAF38C51-0E83-0B40-A96F-F576BEA7A2A9}" type="pres">
      <dgm:prSet presAssocID="{948BF683-DFEE-4810-A992-1ED2AFCCBE44}" presName="iconRect" presStyleLbl="node1" presStyleIdx="1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EA6CCD6F-84C6-1848-BF4F-2156AF7255B2}" type="pres">
      <dgm:prSet presAssocID="{948BF683-DFEE-4810-A992-1ED2AFCCBE44}" presName="iconSpace" presStyleCnt="0"/>
      <dgm:spPr/>
    </dgm:pt>
    <dgm:pt modelId="{6F3998A7-C369-0D48-8A85-F62DA48C65A8}" type="pres">
      <dgm:prSet presAssocID="{948BF683-DFEE-4810-A992-1ED2AFCCBE44}" presName="parTx" presStyleLbl="revTx" presStyleIdx="2" presStyleCnt="6">
        <dgm:presLayoutVars>
          <dgm:chMax val="0"/>
          <dgm:chPref val="0"/>
        </dgm:presLayoutVars>
      </dgm:prSet>
      <dgm:spPr/>
    </dgm:pt>
    <dgm:pt modelId="{FDDA7B04-22D1-B94A-BC5F-4D479E910919}" type="pres">
      <dgm:prSet presAssocID="{948BF683-DFEE-4810-A992-1ED2AFCCBE44}" presName="txSpace" presStyleCnt="0"/>
      <dgm:spPr/>
    </dgm:pt>
    <dgm:pt modelId="{7A0C18AA-AB56-694E-A719-2C438CC44B6A}" type="pres">
      <dgm:prSet presAssocID="{948BF683-DFEE-4810-A992-1ED2AFCCBE44}" presName="desTx" presStyleLbl="revTx" presStyleIdx="3" presStyleCnt="6">
        <dgm:presLayoutVars/>
      </dgm:prSet>
      <dgm:spPr/>
    </dgm:pt>
    <dgm:pt modelId="{3EAA9340-AD8E-104D-832D-ACC67708868E}" type="pres">
      <dgm:prSet presAssocID="{C08753A0-D022-4F84-AFD8-9C7BC7ED35A0}" presName="sibTrans" presStyleCnt="0"/>
      <dgm:spPr/>
    </dgm:pt>
    <dgm:pt modelId="{8AFBA28A-0380-44B5-ACF6-4C3BFE2D3BD4}" type="pres">
      <dgm:prSet presAssocID="{848BCC0F-4F4E-402E-83FF-C712733DD038}" presName="compNode" presStyleCnt="0"/>
      <dgm:spPr/>
    </dgm:pt>
    <dgm:pt modelId="{002017DA-1B1E-49F9-9D05-96A5D30A4700}" type="pres">
      <dgm:prSet presAssocID="{848BCC0F-4F4E-402E-83FF-C712733DD038}" presName="iconRect" presStyleLbl="node1" presStyleIdx="2" presStyleCnt="3"/>
      <dgm:spPr>
        <a:blipFill>
          <a:blip xmlns:r="http://schemas.openxmlformats.org/officeDocument/2006/relationships" r:embed="rId6"/>
          <a:srcRect/>
          <a:stretch>
            <a:fillRect l="-25000" r="-25000"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Rope in a knot"/>
        </a:ext>
      </dgm:extLst>
    </dgm:pt>
    <dgm:pt modelId="{3A354629-C1B9-4711-BDA2-9123E93C72FF}" type="pres">
      <dgm:prSet presAssocID="{848BCC0F-4F4E-402E-83FF-C712733DD038}" presName="iconSpace" presStyleCnt="0"/>
      <dgm:spPr/>
    </dgm:pt>
    <dgm:pt modelId="{DA341306-29A2-4BFF-A760-A7B9C4FAECEB}" type="pres">
      <dgm:prSet presAssocID="{848BCC0F-4F4E-402E-83FF-C712733DD038}" presName="parTx" presStyleLbl="revTx" presStyleIdx="4" presStyleCnt="6" custLinFactNeighborX="-54" custLinFactNeighborY="7070">
        <dgm:presLayoutVars>
          <dgm:chMax val="0"/>
          <dgm:chPref val="0"/>
        </dgm:presLayoutVars>
      </dgm:prSet>
      <dgm:spPr/>
    </dgm:pt>
    <dgm:pt modelId="{DCD22955-742D-412D-8E69-123E817DD7DB}" type="pres">
      <dgm:prSet presAssocID="{848BCC0F-4F4E-402E-83FF-C712733DD038}" presName="txSpace" presStyleCnt="0"/>
      <dgm:spPr/>
    </dgm:pt>
    <dgm:pt modelId="{543D6023-3BC5-4F74-903A-B6A6449C6BAE}" type="pres">
      <dgm:prSet presAssocID="{848BCC0F-4F4E-402E-83FF-C712733DD038}" presName="desTx" presStyleLbl="revTx" presStyleIdx="5" presStyleCnt="6">
        <dgm:presLayoutVars/>
      </dgm:prSet>
      <dgm:spPr/>
    </dgm:pt>
  </dgm:ptLst>
  <dgm:cxnLst>
    <dgm:cxn modelId="{15735726-1935-4C24-8BB6-5AD84067C09C}" srcId="{9854D0A7-5075-4757-ABA6-8E0039E3F2A7}" destId="{948BF683-DFEE-4810-A992-1ED2AFCCBE44}" srcOrd="1" destOrd="0" parTransId="{5824C796-1384-418D-B618-A351FCB6A45C}" sibTransId="{C08753A0-D022-4F84-AFD8-9C7BC7ED35A0}"/>
    <dgm:cxn modelId="{DF2E5927-D65A-4824-A409-6E230C1758AD}" srcId="{9854D0A7-5075-4757-ABA6-8E0039E3F2A7}" destId="{848BCC0F-4F4E-402E-83FF-C712733DD038}" srcOrd="2" destOrd="0" parTransId="{2EA8CB66-A568-4D8B-BDD1-B8D5638CADE3}" sibTransId="{D6573583-4544-40F5-8934-43AB15FA6A7D}"/>
    <dgm:cxn modelId="{FBDFE971-C998-427B-ACE0-D1A72D298C08}" type="presOf" srcId="{8F7D8044-D16E-4F07-B7C7-19CC0E1DBACB}" destId="{7AC5222F-D616-46D6-ADCC-834D8C317DF2}" srcOrd="0" destOrd="0" presId="urn:microsoft.com/office/officeart/2018/2/layout/IconLabelDescriptionList"/>
    <dgm:cxn modelId="{641F7585-70F2-4BD1-9BEE-412D682C4D36}" type="presOf" srcId="{9854D0A7-5075-4757-ABA6-8E0039E3F2A7}" destId="{A44F2B6F-FB73-4F81-BE9E-E53434B46DAE}" srcOrd="0" destOrd="0" presId="urn:microsoft.com/office/officeart/2018/2/layout/IconLabelDescriptionList"/>
    <dgm:cxn modelId="{EBA6648D-AE6E-48C9-916C-ED0C0DC52EB7}" srcId="{9854D0A7-5075-4757-ABA6-8E0039E3F2A7}" destId="{8F7D8044-D16E-4F07-B7C7-19CC0E1DBACB}" srcOrd="0" destOrd="0" parTransId="{287E2BC3-0B5E-48AD-B9A2-6C2438981C3E}" sibTransId="{17950269-4807-4F62-A893-4F886BA060D3}"/>
    <dgm:cxn modelId="{62FC0F95-EFA9-8D46-BE43-5030A385231B}" type="presOf" srcId="{948BF683-DFEE-4810-A992-1ED2AFCCBE44}" destId="{6F3998A7-C369-0D48-8A85-F62DA48C65A8}" srcOrd="0" destOrd="0" presId="urn:microsoft.com/office/officeart/2018/2/layout/IconLabelDescriptionList"/>
    <dgm:cxn modelId="{0C3766EC-91DA-4B4F-8406-08E868F8FB6A}" type="presOf" srcId="{848BCC0F-4F4E-402E-83FF-C712733DD038}" destId="{DA341306-29A2-4BFF-A760-A7B9C4FAECEB}" srcOrd="0" destOrd="0" presId="urn:microsoft.com/office/officeart/2018/2/layout/IconLabelDescriptionList"/>
    <dgm:cxn modelId="{5DD52BEE-41EE-4FFF-BF3A-6DCC048D1695}" type="presParOf" srcId="{A44F2B6F-FB73-4F81-BE9E-E53434B46DAE}" destId="{011F7036-D814-4283-AE50-898708194B5E}" srcOrd="0" destOrd="0" presId="urn:microsoft.com/office/officeart/2018/2/layout/IconLabelDescriptionList"/>
    <dgm:cxn modelId="{F4B5BB0B-8CC9-4537-A40F-B86CB67187D4}" type="presParOf" srcId="{011F7036-D814-4283-AE50-898708194B5E}" destId="{8C909FCA-4987-410A-A884-5511775BAEF8}" srcOrd="0" destOrd="0" presId="urn:microsoft.com/office/officeart/2018/2/layout/IconLabelDescriptionList"/>
    <dgm:cxn modelId="{D507097B-C9C9-45BB-B449-91C250A2D8F8}" type="presParOf" srcId="{011F7036-D814-4283-AE50-898708194B5E}" destId="{F032B7F5-112F-4F88-B00E-95CB11CDEB8F}" srcOrd="1" destOrd="0" presId="urn:microsoft.com/office/officeart/2018/2/layout/IconLabelDescriptionList"/>
    <dgm:cxn modelId="{D852BF88-42C8-4AA5-B5F9-DCA62BA3FE13}" type="presParOf" srcId="{011F7036-D814-4283-AE50-898708194B5E}" destId="{7AC5222F-D616-46D6-ADCC-834D8C317DF2}" srcOrd="2" destOrd="0" presId="urn:microsoft.com/office/officeart/2018/2/layout/IconLabelDescriptionList"/>
    <dgm:cxn modelId="{AB520180-28EF-4293-99D4-C94E253CA331}" type="presParOf" srcId="{011F7036-D814-4283-AE50-898708194B5E}" destId="{D00DAB9D-8F91-45F5-B9AC-8CD94293E0E6}" srcOrd="3" destOrd="0" presId="urn:microsoft.com/office/officeart/2018/2/layout/IconLabelDescriptionList"/>
    <dgm:cxn modelId="{382367D9-8582-4865-BC18-2466EA381114}" type="presParOf" srcId="{011F7036-D814-4283-AE50-898708194B5E}" destId="{24D83551-AD9D-40E6-8431-FB7CB18AAF61}" srcOrd="4" destOrd="0" presId="urn:microsoft.com/office/officeart/2018/2/layout/IconLabelDescriptionList"/>
    <dgm:cxn modelId="{91BCAFFC-2566-4029-AD20-31DAB154EC36}" type="presParOf" srcId="{A44F2B6F-FB73-4F81-BE9E-E53434B46DAE}" destId="{88F6C222-8894-4136-8639-7744099CCE8A}" srcOrd="1" destOrd="0" presId="urn:microsoft.com/office/officeart/2018/2/layout/IconLabelDescriptionList"/>
    <dgm:cxn modelId="{294E93F2-BD20-3741-9955-AB97FD5C9CCF}" type="presParOf" srcId="{A44F2B6F-FB73-4F81-BE9E-E53434B46DAE}" destId="{4D751E90-4BB4-EE4A-89B4-6B6193B2F62A}" srcOrd="2" destOrd="0" presId="urn:microsoft.com/office/officeart/2018/2/layout/IconLabelDescriptionList"/>
    <dgm:cxn modelId="{1184E7F6-9523-F845-885C-DA1E93234DD9}" type="presParOf" srcId="{4D751E90-4BB4-EE4A-89B4-6B6193B2F62A}" destId="{BAF38C51-0E83-0B40-A96F-F576BEA7A2A9}" srcOrd="0" destOrd="0" presId="urn:microsoft.com/office/officeart/2018/2/layout/IconLabelDescriptionList"/>
    <dgm:cxn modelId="{C7B0515B-FF52-2049-9BF6-F498645F17B4}" type="presParOf" srcId="{4D751E90-4BB4-EE4A-89B4-6B6193B2F62A}" destId="{EA6CCD6F-84C6-1848-BF4F-2156AF7255B2}" srcOrd="1" destOrd="0" presId="urn:microsoft.com/office/officeart/2018/2/layout/IconLabelDescriptionList"/>
    <dgm:cxn modelId="{34FA8BDE-18B9-3048-81DD-AD320F318944}" type="presParOf" srcId="{4D751E90-4BB4-EE4A-89B4-6B6193B2F62A}" destId="{6F3998A7-C369-0D48-8A85-F62DA48C65A8}" srcOrd="2" destOrd="0" presId="urn:microsoft.com/office/officeart/2018/2/layout/IconLabelDescriptionList"/>
    <dgm:cxn modelId="{04855B7F-EE46-CC4F-B171-0F4DD0A13D29}" type="presParOf" srcId="{4D751E90-4BB4-EE4A-89B4-6B6193B2F62A}" destId="{FDDA7B04-22D1-B94A-BC5F-4D479E910919}" srcOrd="3" destOrd="0" presId="urn:microsoft.com/office/officeart/2018/2/layout/IconLabelDescriptionList"/>
    <dgm:cxn modelId="{2557533D-9D7A-8749-8891-336917ADD9D7}" type="presParOf" srcId="{4D751E90-4BB4-EE4A-89B4-6B6193B2F62A}" destId="{7A0C18AA-AB56-694E-A719-2C438CC44B6A}" srcOrd="4" destOrd="0" presId="urn:microsoft.com/office/officeart/2018/2/layout/IconLabelDescriptionList"/>
    <dgm:cxn modelId="{496CC539-4AFB-384A-A137-8719EBC12A78}" type="presParOf" srcId="{A44F2B6F-FB73-4F81-BE9E-E53434B46DAE}" destId="{3EAA9340-AD8E-104D-832D-ACC67708868E}" srcOrd="3" destOrd="0" presId="urn:microsoft.com/office/officeart/2018/2/layout/IconLabelDescriptionList"/>
    <dgm:cxn modelId="{CCCF0C3D-61B6-45E0-AB53-A34382FEC270}" type="presParOf" srcId="{A44F2B6F-FB73-4F81-BE9E-E53434B46DAE}" destId="{8AFBA28A-0380-44B5-ACF6-4C3BFE2D3BD4}" srcOrd="4" destOrd="0" presId="urn:microsoft.com/office/officeart/2018/2/layout/IconLabelDescriptionList"/>
    <dgm:cxn modelId="{AD3AF33B-CA7E-410F-802C-5732B7120425}" type="presParOf" srcId="{8AFBA28A-0380-44B5-ACF6-4C3BFE2D3BD4}" destId="{002017DA-1B1E-49F9-9D05-96A5D30A4700}" srcOrd="0" destOrd="0" presId="urn:microsoft.com/office/officeart/2018/2/layout/IconLabelDescriptionList"/>
    <dgm:cxn modelId="{6E1F2F07-31BC-41FA-90A6-40AB6341C55B}" type="presParOf" srcId="{8AFBA28A-0380-44B5-ACF6-4C3BFE2D3BD4}" destId="{3A354629-C1B9-4711-BDA2-9123E93C72FF}" srcOrd="1" destOrd="0" presId="urn:microsoft.com/office/officeart/2018/2/layout/IconLabelDescriptionList"/>
    <dgm:cxn modelId="{2E9CAA13-FAAC-4F99-A45D-E15CC208A355}" type="presParOf" srcId="{8AFBA28A-0380-44B5-ACF6-4C3BFE2D3BD4}" destId="{DA341306-29A2-4BFF-A760-A7B9C4FAECEB}" srcOrd="2" destOrd="0" presId="urn:microsoft.com/office/officeart/2018/2/layout/IconLabelDescriptionList"/>
    <dgm:cxn modelId="{8E658A6D-4BE5-4B8D-A252-0ED80457A9B6}" type="presParOf" srcId="{8AFBA28A-0380-44B5-ACF6-4C3BFE2D3BD4}" destId="{DCD22955-742D-412D-8E69-123E817DD7DB}" srcOrd="3" destOrd="0" presId="urn:microsoft.com/office/officeart/2018/2/layout/IconLabelDescriptionList"/>
    <dgm:cxn modelId="{4604015A-EA9C-4D05-A48B-FC2C126DC2D7}" type="presParOf" srcId="{8AFBA28A-0380-44B5-ACF6-4C3BFE2D3BD4}" destId="{543D6023-3BC5-4F74-903A-B6A6449C6BA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9034DA-3C34-574A-AD66-562A838DA05A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C2E1AB9-1F99-AE47-ABFB-21631BE61F33}">
      <dgm:prSet/>
      <dgm:spPr/>
      <dgm:t>
        <a:bodyPr/>
        <a:lstStyle/>
        <a:p>
          <a:r>
            <a:rPr lang="en-US" dirty="0"/>
            <a:t>Industry Business (sensing, image IoT solutions, etc.) is the only business segment that is forecasted to make profits (15.5 B JPY), which represents 14% in the total revenue.</a:t>
          </a:r>
        </a:p>
      </dgm:t>
    </dgm:pt>
    <dgm:pt modelId="{335D43A0-19D9-8D42-8B96-15A2E65B1244}" type="parTrans" cxnId="{5212A5DF-7348-604C-9284-2356C094E569}">
      <dgm:prSet/>
      <dgm:spPr/>
      <dgm:t>
        <a:bodyPr/>
        <a:lstStyle/>
        <a:p>
          <a:endParaRPr lang="en-US"/>
        </a:p>
      </dgm:t>
    </dgm:pt>
    <dgm:pt modelId="{1CB685D1-8B7B-564F-86EF-CC49CD7F5D6B}" type="sibTrans" cxnId="{5212A5DF-7348-604C-9284-2356C094E569}">
      <dgm:prSet/>
      <dgm:spPr/>
      <dgm:t>
        <a:bodyPr/>
        <a:lstStyle/>
        <a:p>
          <a:endParaRPr lang="en-US"/>
        </a:p>
      </dgm:t>
    </dgm:pt>
    <dgm:pt modelId="{6E69DD22-563C-5C41-8605-49A796E48031}">
      <dgm:prSet/>
      <dgm:spPr/>
      <dgm:t>
        <a:bodyPr/>
        <a:lstStyle/>
        <a:p>
          <a:r>
            <a:rPr lang="en-US" dirty="0"/>
            <a:t>Stock price is recovered from the bottom in October 2020 (250 </a:t>
          </a:r>
          <a:r>
            <a:rPr lang="en-US" dirty="0">
              <a:sym typeface="Wingdings" pitchFamily="2" charset="2"/>
            </a:rPr>
            <a:t> </a:t>
          </a:r>
          <a:r>
            <a:rPr lang="en-US" dirty="0">
              <a:solidFill>
                <a:schemeClr val="bg1"/>
              </a:solidFill>
              <a:sym typeface="Wingdings" pitchFamily="2" charset="2"/>
            </a:rPr>
            <a:t>558*</a:t>
          </a:r>
          <a:r>
            <a:rPr lang="en-US" dirty="0">
              <a:sym typeface="Wingdings" pitchFamily="2" charset="2"/>
            </a:rPr>
            <a:t>)</a:t>
          </a:r>
          <a:r>
            <a:rPr lang="en-US" dirty="0"/>
            <a:t>.</a:t>
          </a:r>
        </a:p>
      </dgm:t>
    </dgm:pt>
    <dgm:pt modelId="{2475FC74-514B-F049-9873-2AF773D91943}" type="parTrans" cxnId="{046D4DAD-BDCE-3A4C-9019-5F75897C8727}">
      <dgm:prSet/>
      <dgm:spPr/>
      <dgm:t>
        <a:bodyPr/>
        <a:lstStyle/>
        <a:p>
          <a:endParaRPr lang="en-US"/>
        </a:p>
      </dgm:t>
    </dgm:pt>
    <dgm:pt modelId="{3EE2DE96-D13C-BF4F-9375-A5C7B4B15D75}" type="sibTrans" cxnId="{046D4DAD-BDCE-3A4C-9019-5F75897C8727}">
      <dgm:prSet/>
      <dgm:spPr/>
      <dgm:t>
        <a:bodyPr/>
        <a:lstStyle/>
        <a:p>
          <a:endParaRPr lang="en-US"/>
        </a:p>
      </dgm:t>
    </dgm:pt>
    <dgm:pt modelId="{D322EDAC-BDFF-BB45-B93F-EAD40FF9B327}">
      <dgm:prSet/>
      <dgm:spPr/>
      <dgm:t>
        <a:bodyPr/>
        <a:lstStyle/>
        <a:p>
          <a:r>
            <a:rPr lang="en-US" dirty="0"/>
            <a:t>Geographically, North America is the worst in recovery in revenue ... -14% YoY in Q3 compared to +9% (China) and +7% (Japan).</a:t>
          </a:r>
        </a:p>
      </dgm:t>
    </dgm:pt>
    <dgm:pt modelId="{093026D0-F80F-0F41-90D7-8641D43C8DE3}" type="parTrans" cxnId="{E2ADC7FC-4083-B441-AB64-159AF98F8EFF}">
      <dgm:prSet/>
      <dgm:spPr/>
      <dgm:t>
        <a:bodyPr/>
        <a:lstStyle/>
        <a:p>
          <a:endParaRPr lang="en-US"/>
        </a:p>
      </dgm:t>
    </dgm:pt>
    <dgm:pt modelId="{4A5A2F04-3127-0D4F-B0F0-578143E0C176}" type="sibTrans" cxnId="{E2ADC7FC-4083-B441-AB64-159AF98F8EFF}">
      <dgm:prSet/>
      <dgm:spPr/>
      <dgm:t>
        <a:bodyPr/>
        <a:lstStyle/>
        <a:p>
          <a:endParaRPr lang="en-US"/>
        </a:p>
      </dgm:t>
    </dgm:pt>
    <dgm:pt modelId="{118FE41B-39BD-5140-A1BE-98AFEB321508}">
      <dgm:prSet/>
      <dgm:spPr/>
      <dgm:t>
        <a:bodyPr/>
        <a:lstStyle/>
        <a:p>
          <a:r>
            <a:rPr lang="en-US" dirty="0"/>
            <a:t>Started selling some branches in the US</a:t>
          </a:r>
        </a:p>
      </dgm:t>
    </dgm:pt>
    <dgm:pt modelId="{8B1E36CA-AEAE-3D41-8359-11B5C6A90AA5}" type="parTrans" cxnId="{7DE3D015-82E4-6948-AB3C-AE73C824E1C2}">
      <dgm:prSet/>
      <dgm:spPr/>
      <dgm:t>
        <a:bodyPr/>
        <a:lstStyle/>
        <a:p>
          <a:endParaRPr lang="en-US"/>
        </a:p>
      </dgm:t>
    </dgm:pt>
    <dgm:pt modelId="{9DC88683-B7C5-1148-82C3-BFD3CD604509}" type="sibTrans" cxnId="{7DE3D015-82E4-6948-AB3C-AE73C824E1C2}">
      <dgm:prSet/>
      <dgm:spPr/>
      <dgm:t>
        <a:bodyPr/>
        <a:lstStyle/>
        <a:p>
          <a:endParaRPr lang="en-US"/>
        </a:p>
      </dgm:t>
    </dgm:pt>
    <dgm:pt modelId="{82D55986-1E01-EE4E-B8FF-A940DADB3B43}">
      <dgm:prSet/>
      <dgm:spPr/>
      <dgm:t>
        <a:bodyPr/>
        <a:lstStyle/>
        <a:p>
          <a:r>
            <a:rPr lang="en-US" dirty="0"/>
            <a:t>New Leadership </a:t>
          </a:r>
          <a:r>
            <a:rPr lang="en-US"/>
            <a:t>in KMBS USA</a:t>
          </a:r>
          <a:endParaRPr lang="en-US" dirty="0"/>
        </a:p>
      </dgm:t>
    </dgm:pt>
    <dgm:pt modelId="{483E521C-1BB2-F741-8FB7-972E932A5D4F}" type="parTrans" cxnId="{76CF7941-D742-E94E-BC7D-846A58D28063}">
      <dgm:prSet/>
      <dgm:spPr/>
      <dgm:t>
        <a:bodyPr/>
        <a:lstStyle/>
        <a:p>
          <a:endParaRPr lang="en-US"/>
        </a:p>
      </dgm:t>
    </dgm:pt>
    <dgm:pt modelId="{618874C6-2F2B-F04C-BAC3-8C0BABBFD7F4}" type="sibTrans" cxnId="{76CF7941-D742-E94E-BC7D-846A58D28063}">
      <dgm:prSet/>
      <dgm:spPr/>
      <dgm:t>
        <a:bodyPr/>
        <a:lstStyle/>
        <a:p>
          <a:endParaRPr lang="en-US"/>
        </a:p>
      </dgm:t>
    </dgm:pt>
    <dgm:pt modelId="{2775963C-797F-7F4F-B076-4489FED62CE3}" type="pres">
      <dgm:prSet presAssocID="{DE9034DA-3C34-574A-AD66-562A838DA05A}" presName="linear" presStyleCnt="0">
        <dgm:presLayoutVars>
          <dgm:dir/>
          <dgm:resizeHandles val="exact"/>
        </dgm:presLayoutVars>
      </dgm:prSet>
      <dgm:spPr/>
    </dgm:pt>
    <dgm:pt modelId="{921ADA6D-8BA5-B04A-A4DA-E172CA70A653}" type="pres">
      <dgm:prSet presAssocID="{82D55986-1E01-EE4E-B8FF-A940DADB3B43}" presName="comp" presStyleCnt="0"/>
      <dgm:spPr/>
    </dgm:pt>
    <dgm:pt modelId="{9EC28474-5E90-5D4F-9DC3-88EC9A499BBC}" type="pres">
      <dgm:prSet presAssocID="{82D55986-1E01-EE4E-B8FF-A940DADB3B43}" presName="box" presStyleLbl="node1" presStyleIdx="0" presStyleCnt="5"/>
      <dgm:spPr/>
    </dgm:pt>
    <dgm:pt modelId="{9416C5E2-F541-DF44-951A-5FBFC16AA9B6}" type="pres">
      <dgm:prSet presAssocID="{82D55986-1E01-EE4E-B8FF-A940DADB3B43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54000" b="-54000"/>
          </a:stretch>
        </a:blipFill>
      </dgm:spPr>
      <dgm:extLst>
        <a:ext uri="{E40237B7-FDA0-4F09-8148-C483321AD2D9}">
          <dgm14:cNvPr xmlns:dgm14="http://schemas.microsoft.com/office/drawing/2010/diagram" id="0" name="" descr="Address Book with solid fill"/>
        </a:ext>
      </dgm:extLst>
    </dgm:pt>
    <dgm:pt modelId="{1BFCDFEC-0401-B240-B006-CDAE90CD4042}" type="pres">
      <dgm:prSet presAssocID="{82D55986-1E01-EE4E-B8FF-A940DADB3B43}" presName="text" presStyleLbl="node1" presStyleIdx="0" presStyleCnt="5">
        <dgm:presLayoutVars>
          <dgm:bulletEnabled val="1"/>
        </dgm:presLayoutVars>
      </dgm:prSet>
      <dgm:spPr/>
    </dgm:pt>
    <dgm:pt modelId="{72828084-E60D-2044-9F18-A811FF2114E8}" type="pres">
      <dgm:prSet presAssocID="{618874C6-2F2B-F04C-BAC3-8C0BABBFD7F4}" presName="spacer" presStyleCnt="0"/>
      <dgm:spPr/>
    </dgm:pt>
    <dgm:pt modelId="{43B906B2-1414-7442-B46F-C72E905AA56A}" type="pres">
      <dgm:prSet presAssocID="{6C2E1AB9-1F99-AE47-ABFB-21631BE61F33}" presName="comp" presStyleCnt="0"/>
      <dgm:spPr/>
    </dgm:pt>
    <dgm:pt modelId="{E69A8D6E-AA16-3B43-B099-2B898D2EB734}" type="pres">
      <dgm:prSet presAssocID="{6C2E1AB9-1F99-AE47-ABFB-21631BE61F33}" presName="box" presStyleLbl="node1" presStyleIdx="1" presStyleCnt="5"/>
      <dgm:spPr/>
    </dgm:pt>
    <dgm:pt modelId="{D7F49F71-452C-9241-80AF-22729780C345}" type="pres">
      <dgm:prSet presAssocID="{6C2E1AB9-1F99-AE47-ABFB-21631BE61F33}" presName="img" presStyleLbl="fgImgPlac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Priorities with solid fill"/>
        </a:ext>
      </dgm:extLst>
    </dgm:pt>
    <dgm:pt modelId="{395CD240-FE37-B441-B061-318D3823A44F}" type="pres">
      <dgm:prSet presAssocID="{6C2E1AB9-1F99-AE47-ABFB-21631BE61F33}" presName="text" presStyleLbl="node1" presStyleIdx="1" presStyleCnt="5">
        <dgm:presLayoutVars>
          <dgm:bulletEnabled val="1"/>
        </dgm:presLayoutVars>
      </dgm:prSet>
      <dgm:spPr/>
    </dgm:pt>
    <dgm:pt modelId="{9D39EA58-EB93-7844-9A8E-63607F2F3854}" type="pres">
      <dgm:prSet presAssocID="{1CB685D1-8B7B-564F-86EF-CC49CD7F5D6B}" presName="spacer" presStyleCnt="0"/>
      <dgm:spPr/>
    </dgm:pt>
    <dgm:pt modelId="{1A5314F3-FED6-1348-A02C-721FBCAF8676}" type="pres">
      <dgm:prSet presAssocID="{6E69DD22-563C-5C41-8605-49A796E48031}" presName="comp" presStyleCnt="0"/>
      <dgm:spPr/>
    </dgm:pt>
    <dgm:pt modelId="{E2E292C2-A91F-C34D-8373-2EE8AD2C2AE4}" type="pres">
      <dgm:prSet presAssocID="{6E69DD22-563C-5C41-8605-49A796E48031}" presName="box" presStyleLbl="node1" presStyleIdx="2" presStyleCnt="5"/>
      <dgm:spPr/>
    </dgm:pt>
    <dgm:pt modelId="{E7F3FEC7-9B41-F147-AF48-64756952B29D}" type="pres">
      <dgm:prSet presAssocID="{6E69DD22-563C-5C41-8605-49A796E48031}" presName="img" presStyleLbl="f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Upward trend outline"/>
        </a:ext>
      </dgm:extLst>
    </dgm:pt>
    <dgm:pt modelId="{C15B7E56-119C-4242-ABD5-42BC88E91439}" type="pres">
      <dgm:prSet presAssocID="{6E69DD22-563C-5C41-8605-49A796E48031}" presName="text" presStyleLbl="node1" presStyleIdx="2" presStyleCnt="5">
        <dgm:presLayoutVars>
          <dgm:bulletEnabled val="1"/>
        </dgm:presLayoutVars>
      </dgm:prSet>
      <dgm:spPr/>
    </dgm:pt>
    <dgm:pt modelId="{D7C03074-6562-6044-A57A-14412361FFD7}" type="pres">
      <dgm:prSet presAssocID="{3EE2DE96-D13C-BF4F-9375-A5C7B4B15D75}" presName="spacer" presStyleCnt="0"/>
      <dgm:spPr/>
    </dgm:pt>
    <dgm:pt modelId="{5A8882A2-2CAE-0643-88E5-F5E052BEDF53}" type="pres">
      <dgm:prSet presAssocID="{D322EDAC-BDFF-BB45-B93F-EAD40FF9B327}" presName="comp" presStyleCnt="0"/>
      <dgm:spPr/>
    </dgm:pt>
    <dgm:pt modelId="{3A62179E-93E3-AE4B-B036-8C52128D6010}" type="pres">
      <dgm:prSet presAssocID="{D322EDAC-BDFF-BB45-B93F-EAD40FF9B327}" presName="box" presStyleLbl="node1" presStyleIdx="3" presStyleCnt="5"/>
      <dgm:spPr/>
    </dgm:pt>
    <dgm:pt modelId="{AE87021D-7B9E-1941-A54A-538AB978BCD2}" type="pres">
      <dgm:prSet presAssocID="{D322EDAC-BDFF-BB45-B93F-EAD40FF9B327}" presName="img" presStyleLbl="fgImgPlac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Clipboard Mixed outline"/>
        </a:ext>
      </dgm:extLst>
    </dgm:pt>
    <dgm:pt modelId="{718A759B-95F9-E44C-9792-3F61A11D11DB}" type="pres">
      <dgm:prSet presAssocID="{D322EDAC-BDFF-BB45-B93F-EAD40FF9B327}" presName="text" presStyleLbl="node1" presStyleIdx="3" presStyleCnt="5">
        <dgm:presLayoutVars>
          <dgm:bulletEnabled val="1"/>
        </dgm:presLayoutVars>
      </dgm:prSet>
      <dgm:spPr/>
    </dgm:pt>
    <dgm:pt modelId="{570D13B0-F6C5-FB44-9402-556524C87A03}" type="pres">
      <dgm:prSet presAssocID="{4A5A2F04-3127-0D4F-B0F0-578143E0C176}" presName="spacer" presStyleCnt="0"/>
      <dgm:spPr/>
    </dgm:pt>
    <dgm:pt modelId="{45A20F34-568D-6149-AE1F-491371A205CE}" type="pres">
      <dgm:prSet presAssocID="{118FE41B-39BD-5140-A1BE-98AFEB321508}" presName="comp" presStyleCnt="0"/>
      <dgm:spPr/>
    </dgm:pt>
    <dgm:pt modelId="{92373DBB-49A4-F749-BA4E-3AE4F02587E4}" type="pres">
      <dgm:prSet presAssocID="{118FE41B-39BD-5140-A1BE-98AFEB321508}" presName="box" presStyleLbl="node1" presStyleIdx="4" presStyleCnt="5"/>
      <dgm:spPr/>
    </dgm:pt>
    <dgm:pt modelId="{021E6625-D6ED-BD4D-9843-5F8D9A6F2870}" type="pres">
      <dgm:prSet presAssocID="{118FE41B-39BD-5140-A1BE-98AFEB321508}" presName="img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54000" b="-54000"/>
          </a:stretch>
        </a:blipFill>
      </dgm:spPr>
      <dgm:extLst>
        <a:ext uri="{E40237B7-FDA0-4F09-8148-C483321AD2D9}">
          <dgm14:cNvPr xmlns:dgm14="http://schemas.microsoft.com/office/drawing/2010/diagram" id="0" name="" descr="Abacus outline"/>
        </a:ext>
      </dgm:extLst>
    </dgm:pt>
    <dgm:pt modelId="{33BD9C4C-4907-1C4D-91EE-9371C2146F71}" type="pres">
      <dgm:prSet presAssocID="{118FE41B-39BD-5140-A1BE-98AFEB321508}" presName="text" presStyleLbl="node1" presStyleIdx="4" presStyleCnt="5">
        <dgm:presLayoutVars>
          <dgm:bulletEnabled val="1"/>
        </dgm:presLayoutVars>
      </dgm:prSet>
      <dgm:spPr/>
    </dgm:pt>
  </dgm:ptLst>
  <dgm:cxnLst>
    <dgm:cxn modelId="{57A54D0A-1300-304A-963F-92028B83E3CF}" type="presOf" srcId="{118FE41B-39BD-5140-A1BE-98AFEB321508}" destId="{33BD9C4C-4907-1C4D-91EE-9371C2146F71}" srcOrd="1" destOrd="0" presId="urn:microsoft.com/office/officeart/2005/8/layout/vList4"/>
    <dgm:cxn modelId="{7DE3D015-82E4-6948-AB3C-AE73C824E1C2}" srcId="{DE9034DA-3C34-574A-AD66-562A838DA05A}" destId="{118FE41B-39BD-5140-A1BE-98AFEB321508}" srcOrd="4" destOrd="0" parTransId="{8B1E36CA-AEAE-3D41-8359-11B5C6A90AA5}" sibTransId="{9DC88683-B7C5-1148-82C3-BFD3CD604509}"/>
    <dgm:cxn modelId="{16455122-E753-D649-9E66-E3540147EED8}" type="presOf" srcId="{D322EDAC-BDFF-BB45-B93F-EAD40FF9B327}" destId="{718A759B-95F9-E44C-9792-3F61A11D11DB}" srcOrd="1" destOrd="0" presId="urn:microsoft.com/office/officeart/2005/8/layout/vList4"/>
    <dgm:cxn modelId="{6B1E2836-498C-0149-BC1E-DC32729F65D2}" type="presOf" srcId="{82D55986-1E01-EE4E-B8FF-A940DADB3B43}" destId="{1BFCDFEC-0401-B240-B006-CDAE90CD4042}" srcOrd="1" destOrd="0" presId="urn:microsoft.com/office/officeart/2005/8/layout/vList4"/>
    <dgm:cxn modelId="{76CF7941-D742-E94E-BC7D-846A58D28063}" srcId="{DE9034DA-3C34-574A-AD66-562A838DA05A}" destId="{82D55986-1E01-EE4E-B8FF-A940DADB3B43}" srcOrd="0" destOrd="0" parTransId="{483E521C-1BB2-F741-8FB7-972E932A5D4F}" sibTransId="{618874C6-2F2B-F04C-BAC3-8C0BABBFD7F4}"/>
    <dgm:cxn modelId="{1359044D-6529-0C47-9D8B-8C8AD80A9F77}" type="presOf" srcId="{118FE41B-39BD-5140-A1BE-98AFEB321508}" destId="{92373DBB-49A4-F749-BA4E-3AE4F02587E4}" srcOrd="0" destOrd="0" presId="urn:microsoft.com/office/officeart/2005/8/layout/vList4"/>
    <dgm:cxn modelId="{1073E058-3446-A840-9E2C-A48C6948E9BA}" type="presOf" srcId="{6E69DD22-563C-5C41-8605-49A796E48031}" destId="{C15B7E56-119C-4242-ABD5-42BC88E91439}" srcOrd="1" destOrd="0" presId="urn:microsoft.com/office/officeart/2005/8/layout/vList4"/>
    <dgm:cxn modelId="{9F08B264-39F6-D84B-8885-5D3693C5A074}" type="presOf" srcId="{6E69DD22-563C-5C41-8605-49A796E48031}" destId="{E2E292C2-A91F-C34D-8373-2EE8AD2C2AE4}" srcOrd="0" destOrd="0" presId="urn:microsoft.com/office/officeart/2005/8/layout/vList4"/>
    <dgm:cxn modelId="{CD19697F-697E-4F44-B9E4-0C64036A6206}" type="presOf" srcId="{6C2E1AB9-1F99-AE47-ABFB-21631BE61F33}" destId="{395CD240-FE37-B441-B061-318D3823A44F}" srcOrd="1" destOrd="0" presId="urn:microsoft.com/office/officeart/2005/8/layout/vList4"/>
    <dgm:cxn modelId="{B75A3295-08B5-C44D-8EB9-BD80978911F3}" type="presOf" srcId="{DE9034DA-3C34-574A-AD66-562A838DA05A}" destId="{2775963C-797F-7F4F-B076-4489FED62CE3}" srcOrd="0" destOrd="0" presId="urn:microsoft.com/office/officeart/2005/8/layout/vList4"/>
    <dgm:cxn modelId="{DFC882A5-56BF-CD43-B4F8-527999B72815}" type="presOf" srcId="{82D55986-1E01-EE4E-B8FF-A940DADB3B43}" destId="{9EC28474-5E90-5D4F-9DC3-88EC9A499BBC}" srcOrd="0" destOrd="0" presId="urn:microsoft.com/office/officeart/2005/8/layout/vList4"/>
    <dgm:cxn modelId="{DE903AAC-DEFF-9E41-B4A8-7B2E9E121835}" type="presOf" srcId="{D322EDAC-BDFF-BB45-B93F-EAD40FF9B327}" destId="{3A62179E-93E3-AE4B-B036-8C52128D6010}" srcOrd="0" destOrd="0" presId="urn:microsoft.com/office/officeart/2005/8/layout/vList4"/>
    <dgm:cxn modelId="{046D4DAD-BDCE-3A4C-9019-5F75897C8727}" srcId="{DE9034DA-3C34-574A-AD66-562A838DA05A}" destId="{6E69DD22-563C-5C41-8605-49A796E48031}" srcOrd="2" destOrd="0" parTransId="{2475FC74-514B-F049-9873-2AF773D91943}" sibTransId="{3EE2DE96-D13C-BF4F-9375-A5C7B4B15D75}"/>
    <dgm:cxn modelId="{5212A5DF-7348-604C-9284-2356C094E569}" srcId="{DE9034DA-3C34-574A-AD66-562A838DA05A}" destId="{6C2E1AB9-1F99-AE47-ABFB-21631BE61F33}" srcOrd="1" destOrd="0" parTransId="{335D43A0-19D9-8D42-8B96-15A2E65B1244}" sibTransId="{1CB685D1-8B7B-564F-86EF-CC49CD7F5D6B}"/>
    <dgm:cxn modelId="{AF92EAE1-CF8B-B448-AC92-D63A804161BA}" type="presOf" srcId="{6C2E1AB9-1F99-AE47-ABFB-21631BE61F33}" destId="{E69A8D6E-AA16-3B43-B099-2B898D2EB734}" srcOrd="0" destOrd="0" presId="urn:microsoft.com/office/officeart/2005/8/layout/vList4"/>
    <dgm:cxn modelId="{E2ADC7FC-4083-B441-AB64-159AF98F8EFF}" srcId="{DE9034DA-3C34-574A-AD66-562A838DA05A}" destId="{D322EDAC-BDFF-BB45-B93F-EAD40FF9B327}" srcOrd="3" destOrd="0" parTransId="{093026D0-F80F-0F41-90D7-8641D43C8DE3}" sibTransId="{4A5A2F04-3127-0D4F-B0F0-578143E0C176}"/>
    <dgm:cxn modelId="{D5CF94BB-1480-8043-9791-6D16CE3DBBA1}" type="presParOf" srcId="{2775963C-797F-7F4F-B076-4489FED62CE3}" destId="{921ADA6D-8BA5-B04A-A4DA-E172CA70A653}" srcOrd="0" destOrd="0" presId="urn:microsoft.com/office/officeart/2005/8/layout/vList4"/>
    <dgm:cxn modelId="{BC2282B5-809C-0A45-BB87-D643A2884768}" type="presParOf" srcId="{921ADA6D-8BA5-B04A-A4DA-E172CA70A653}" destId="{9EC28474-5E90-5D4F-9DC3-88EC9A499BBC}" srcOrd="0" destOrd="0" presId="urn:microsoft.com/office/officeart/2005/8/layout/vList4"/>
    <dgm:cxn modelId="{9B787EE8-06C6-8B4C-82E5-2A4D514B5DA2}" type="presParOf" srcId="{921ADA6D-8BA5-B04A-A4DA-E172CA70A653}" destId="{9416C5E2-F541-DF44-951A-5FBFC16AA9B6}" srcOrd="1" destOrd="0" presId="urn:microsoft.com/office/officeart/2005/8/layout/vList4"/>
    <dgm:cxn modelId="{A84E3982-3D83-8E49-AAB4-01C4965FF797}" type="presParOf" srcId="{921ADA6D-8BA5-B04A-A4DA-E172CA70A653}" destId="{1BFCDFEC-0401-B240-B006-CDAE90CD4042}" srcOrd="2" destOrd="0" presId="urn:microsoft.com/office/officeart/2005/8/layout/vList4"/>
    <dgm:cxn modelId="{D3D00C3C-71F4-2F46-9672-EB3FC6275CC6}" type="presParOf" srcId="{2775963C-797F-7F4F-B076-4489FED62CE3}" destId="{72828084-E60D-2044-9F18-A811FF2114E8}" srcOrd="1" destOrd="0" presId="urn:microsoft.com/office/officeart/2005/8/layout/vList4"/>
    <dgm:cxn modelId="{A30CC7EA-8ED1-A94A-AB1A-68F5689A635F}" type="presParOf" srcId="{2775963C-797F-7F4F-B076-4489FED62CE3}" destId="{43B906B2-1414-7442-B46F-C72E905AA56A}" srcOrd="2" destOrd="0" presId="urn:microsoft.com/office/officeart/2005/8/layout/vList4"/>
    <dgm:cxn modelId="{88EA0F23-E5B1-EA43-AE08-690FE49BD3A3}" type="presParOf" srcId="{43B906B2-1414-7442-B46F-C72E905AA56A}" destId="{E69A8D6E-AA16-3B43-B099-2B898D2EB734}" srcOrd="0" destOrd="0" presId="urn:microsoft.com/office/officeart/2005/8/layout/vList4"/>
    <dgm:cxn modelId="{B041321C-CEBD-DA49-A4A5-E95AD9B1AFFC}" type="presParOf" srcId="{43B906B2-1414-7442-B46F-C72E905AA56A}" destId="{D7F49F71-452C-9241-80AF-22729780C345}" srcOrd="1" destOrd="0" presId="urn:microsoft.com/office/officeart/2005/8/layout/vList4"/>
    <dgm:cxn modelId="{8959E35B-BFBB-534D-B814-EC65F9F4B03C}" type="presParOf" srcId="{43B906B2-1414-7442-B46F-C72E905AA56A}" destId="{395CD240-FE37-B441-B061-318D3823A44F}" srcOrd="2" destOrd="0" presId="urn:microsoft.com/office/officeart/2005/8/layout/vList4"/>
    <dgm:cxn modelId="{35020DF6-3F0B-494C-830B-E94D05887D98}" type="presParOf" srcId="{2775963C-797F-7F4F-B076-4489FED62CE3}" destId="{9D39EA58-EB93-7844-9A8E-63607F2F3854}" srcOrd="3" destOrd="0" presId="urn:microsoft.com/office/officeart/2005/8/layout/vList4"/>
    <dgm:cxn modelId="{8A8D1D33-9FB9-1F40-A689-9DFF93CA3FC3}" type="presParOf" srcId="{2775963C-797F-7F4F-B076-4489FED62CE3}" destId="{1A5314F3-FED6-1348-A02C-721FBCAF8676}" srcOrd="4" destOrd="0" presId="urn:microsoft.com/office/officeart/2005/8/layout/vList4"/>
    <dgm:cxn modelId="{0985010A-4FC7-2F42-85B7-687D3CCC98BC}" type="presParOf" srcId="{1A5314F3-FED6-1348-A02C-721FBCAF8676}" destId="{E2E292C2-A91F-C34D-8373-2EE8AD2C2AE4}" srcOrd="0" destOrd="0" presId="urn:microsoft.com/office/officeart/2005/8/layout/vList4"/>
    <dgm:cxn modelId="{71169F25-A21B-644F-B41A-5D859B5544F4}" type="presParOf" srcId="{1A5314F3-FED6-1348-A02C-721FBCAF8676}" destId="{E7F3FEC7-9B41-F147-AF48-64756952B29D}" srcOrd="1" destOrd="0" presId="urn:microsoft.com/office/officeart/2005/8/layout/vList4"/>
    <dgm:cxn modelId="{3D4A88EB-40A2-4C43-913B-8BD9EC913952}" type="presParOf" srcId="{1A5314F3-FED6-1348-A02C-721FBCAF8676}" destId="{C15B7E56-119C-4242-ABD5-42BC88E91439}" srcOrd="2" destOrd="0" presId="urn:microsoft.com/office/officeart/2005/8/layout/vList4"/>
    <dgm:cxn modelId="{AAA7FA94-DD4C-1A4A-AE95-67A9735EB660}" type="presParOf" srcId="{2775963C-797F-7F4F-B076-4489FED62CE3}" destId="{D7C03074-6562-6044-A57A-14412361FFD7}" srcOrd="5" destOrd="0" presId="urn:microsoft.com/office/officeart/2005/8/layout/vList4"/>
    <dgm:cxn modelId="{AF51868F-7C59-3445-A96C-548C2285EBCF}" type="presParOf" srcId="{2775963C-797F-7F4F-B076-4489FED62CE3}" destId="{5A8882A2-2CAE-0643-88E5-F5E052BEDF53}" srcOrd="6" destOrd="0" presId="urn:microsoft.com/office/officeart/2005/8/layout/vList4"/>
    <dgm:cxn modelId="{1447F8EE-1D8B-4444-B92B-5A787998A996}" type="presParOf" srcId="{5A8882A2-2CAE-0643-88E5-F5E052BEDF53}" destId="{3A62179E-93E3-AE4B-B036-8C52128D6010}" srcOrd="0" destOrd="0" presId="urn:microsoft.com/office/officeart/2005/8/layout/vList4"/>
    <dgm:cxn modelId="{A8C67E07-3660-4443-A9FD-90CB1E205136}" type="presParOf" srcId="{5A8882A2-2CAE-0643-88E5-F5E052BEDF53}" destId="{AE87021D-7B9E-1941-A54A-538AB978BCD2}" srcOrd="1" destOrd="0" presId="urn:microsoft.com/office/officeart/2005/8/layout/vList4"/>
    <dgm:cxn modelId="{818C6DC9-AFE3-FC49-BE37-35BCCCDC8DBD}" type="presParOf" srcId="{5A8882A2-2CAE-0643-88E5-F5E052BEDF53}" destId="{718A759B-95F9-E44C-9792-3F61A11D11DB}" srcOrd="2" destOrd="0" presId="urn:microsoft.com/office/officeart/2005/8/layout/vList4"/>
    <dgm:cxn modelId="{C235D18E-28A2-8D40-A363-BA50F1BD8C05}" type="presParOf" srcId="{2775963C-797F-7F4F-B076-4489FED62CE3}" destId="{570D13B0-F6C5-FB44-9402-556524C87A03}" srcOrd="7" destOrd="0" presId="urn:microsoft.com/office/officeart/2005/8/layout/vList4"/>
    <dgm:cxn modelId="{7C3A56F4-B669-8642-A3B1-FD84B6328535}" type="presParOf" srcId="{2775963C-797F-7F4F-B076-4489FED62CE3}" destId="{45A20F34-568D-6149-AE1F-491371A205CE}" srcOrd="8" destOrd="0" presId="urn:microsoft.com/office/officeart/2005/8/layout/vList4"/>
    <dgm:cxn modelId="{4C2721A1-0B4E-1D49-859D-1F1AEA60B583}" type="presParOf" srcId="{45A20F34-568D-6149-AE1F-491371A205CE}" destId="{92373DBB-49A4-F749-BA4E-3AE4F02587E4}" srcOrd="0" destOrd="0" presId="urn:microsoft.com/office/officeart/2005/8/layout/vList4"/>
    <dgm:cxn modelId="{8B6268BF-9670-714D-B197-0DFB50E06694}" type="presParOf" srcId="{45A20F34-568D-6149-AE1F-491371A205CE}" destId="{021E6625-D6ED-BD4D-9843-5F8D9A6F2870}" srcOrd="1" destOrd="0" presId="urn:microsoft.com/office/officeart/2005/8/layout/vList4"/>
    <dgm:cxn modelId="{B574F936-DC7C-7449-B39A-0A93B8756CD1}" type="presParOf" srcId="{45A20F34-568D-6149-AE1F-491371A205CE}" destId="{33BD9C4C-4907-1C4D-91EE-9371C2146F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AE49D1-B71F-9948-AB3D-CDD994F76C9C}" type="doc">
      <dgm:prSet loTypeId="urn:microsoft.com/office/officeart/2008/layout/SquareAccen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423BA89-41AE-7F43-8464-6B66DE792363}">
      <dgm:prSet/>
      <dgm:spPr/>
      <dgm:t>
        <a:bodyPr/>
        <a:lstStyle/>
        <a:p>
          <a:r>
            <a:rPr lang="en-US" dirty="0"/>
            <a:t>FY2020 Forecast</a:t>
          </a:r>
        </a:p>
      </dgm:t>
    </dgm:pt>
    <dgm:pt modelId="{B237367B-27BD-EC41-95FA-5F2AC41CC56D}" type="parTrans" cxnId="{11A905F4-C13F-4249-93A8-AF2652D93FF3}">
      <dgm:prSet/>
      <dgm:spPr/>
      <dgm:t>
        <a:bodyPr/>
        <a:lstStyle/>
        <a:p>
          <a:endParaRPr lang="en-US"/>
        </a:p>
      </dgm:t>
    </dgm:pt>
    <dgm:pt modelId="{1399274B-0130-994A-A456-A26302D9A2E9}" type="sibTrans" cxnId="{11A905F4-C13F-4249-93A8-AF2652D93FF3}">
      <dgm:prSet/>
      <dgm:spPr/>
      <dgm:t>
        <a:bodyPr/>
        <a:lstStyle/>
        <a:p>
          <a:endParaRPr lang="en-US"/>
        </a:p>
      </dgm:t>
    </dgm:pt>
    <dgm:pt modelId="{2347760F-2C2B-E241-A52B-FDC8A2911B76}">
      <dgm:prSet/>
      <dgm:spPr/>
      <dgm:t>
        <a:bodyPr/>
        <a:lstStyle/>
        <a:p>
          <a:r>
            <a:rPr lang="en-US" dirty="0"/>
            <a:t>Revenue</a:t>
          </a:r>
        </a:p>
      </dgm:t>
    </dgm:pt>
    <dgm:pt modelId="{99DBA340-1B3E-464D-A571-46A1B53C7804}" type="parTrans" cxnId="{DA46B53C-06C5-0648-8A52-EEA7C3204FA9}">
      <dgm:prSet/>
      <dgm:spPr/>
      <dgm:t>
        <a:bodyPr/>
        <a:lstStyle/>
        <a:p>
          <a:endParaRPr lang="en-US"/>
        </a:p>
      </dgm:t>
    </dgm:pt>
    <dgm:pt modelId="{418EB8D3-A18F-BB4A-8958-6A761BED4F5A}" type="sibTrans" cxnId="{DA46B53C-06C5-0648-8A52-EEA7C3204FA9}">
      <dgm:prSet/>
      <dgm:spPr/>
      <dgm:t>
        <a:bodyPr/>
        <a:lstStyle/>
        <a:p>
          <a:endParaRPr lang="en-US"/>
        </a:p>
      </dgm:t>
    </dgm:pt>
    <dgm:pt modelId="{DA922B69-8616-F347-8A96-566CCC1E3E4D}">
      <dgm:prSet/>
      <dgm:spPr/>
      <dgm:t>
        <a:bodyPr/>
        <a:lstStyle/>
        <a:p>
          <a:r>
            <a:rPr lang="en-US" dirty="0"/>
            <a:t>Net Income</a:t>
          </a:r>
        </a:p>
      </dgm:t>
    </dgm:pt>
    <dgm:pt modelId="{A5E74085-B924-A64E-98AF-A42E28D118E6}" type="parTrans" cxnId="{1921AD1D-5777-8640-BAC8-C3AA737A504E}">
      <dgm:prSet/>
      <dgm:spPr/>
      <dgm:t>
        <a:bodyPr/>
        <a:lstStyle/>
        <a:p>
          <a:endParaRPr lang="en-US"/>
        </a:p>
      </dgm:t>
    </dgm:pt>
    <dgm:pt modelId="{9B635FD3-1996-AD40-81C5-B8ABE025FA17}" type="sibTrans" cxnId="{1921AD1D-5777-8640-BAC8-C3AA737A504E}">
      <dgm:prSet/>
      <dgm:spPr/>
      <dgm:t>
        <a:bodyPr/>
        <a:lstStyle/>
        <a:p>
          <a:endParaRPr lang="en-US"/>
        </a:p>
      </dgm:t>
    </dgm:pt>
    <dgm:pt modelId="{36B0155A-A1C2-AE4E-ABD8-71DFEBFECEEA}" type="pres">
      <dgm:prSet presAssocID="{BCAE49D1-B71F-9948-AB3D-CDD994F76C9C}" presName="layout" presStyleCnt="0">
        <dgm:presLayoutVars>
          <dgm:chMax/>
          <dgm:chPref/>
          <dgm:dir/>
          <dgm:resizeHandles/>
        </dgm:presLayoutVars>
      </dgm:prSet>
      <dgm:spPr/>
    </dgm:pt>
    <dgm:pt modelId="{4C4A4F7D-CEEE-674A-B12C-A747177D131C}" type="pres">
      <dgm:prSet presAssocID="{9423BA89-41AE-7F43-8464-6B66DE792363}" presName="root" presStyleCnt="0">
        <dgm:presLayoutVars>
          <dgm:chMax/>
          <dgm:chPref/>
        </dgm:presLayoutVars>
      </dgm:prSet>
      <dgm:spPr/>
    </dgm:pt>
    <dgm:pt modelId="{FBAA3A35-06BE-C846-9772-742B875F54B9}" type="pres">
      <dgm:prSet presAssocID="{9423BA89-41AE-7F43-8464-6B66DE792363}" presName="rootComposite" presStyleCnt="0">
        <dgm:presLayoutVars/>
      </dgm:prSet>
      <dgm:spPr/>
    </dgm:pt>
    <dgm:pt modelId="{DAA3D25E-FE22-BC42-95C8-D030139659F3}" type="pres">
      <dgm:prSet presAssocID="{9423BA89-41AE-7F43-8464-6B66DE792363}" presName="ParentAccent" presStyleLbl="alignNode1" presStyleIdx="0" presStyleCnt="1"/>
      <dgm:spPr/>
    </dgm:pt>
    <dgm:pt modelId="{6FFA037B-F910-8B4C-A2BB-5881E8765DEB}" type="pres">
      <dgm:prSet presAssocID="{9423BA89-41AE-7F43-8464-6B66DE792363}" presName="ParentSmallAccent" presStyleLbl="fgAcc1" presStyleIdx="0" presStyleCnt="1"/>
      <dgm:spPr/>
    </dgm:pt>
    <dgm:pt modelId="{901CE572-47EF-9844-BD06-9664EB04E25B}" type="pres">
      <dgm:prSet presAssocID="{9423BA89-41AE-7F43-8464-6B66DE792363}" presName="Parent" presStyleLbl="revTx" presStyleIdx="0" presStyleCnt="3">
        <dgm:presLayoutVars>
          <dgm:chMax/>
          <dgm:chPref val="4"/>
          <dgm:bulletEnabled val="1"/>
        </dgm:presLayoutVars>
      </dgm:prSet>
      <dgm:spPr/>
    </dgm:pt>
    <dgm:pt modelId="{B1C1F441-DA0B-8A45-92E0-876B0A92D33D}" type="pres">
      <dgm:prSet presAssocID="{9423BA89-41AE-7F43-8464-6B66DE792363}" presName="childShape" presStyleCnt="0">
        <dgm:presLayoutVars>
          <dgm:chMax val="0"/>
          <dgm:chPref val="0"/>
        </dgm:presLayoutVars>
      </dgm:prSet>
      <dgm:spPr/>
    </dgm:pt>
    <dgm:pt modelId="{C0C769EB-40FA-184F-8679-7CEC4C19FCE7}" type="pres">
      <dgm:prSet presAssocID="{2347760F-2C2B-E241-A52B-FDC8A2911B76}" presName="childComposite" presStyleCnt="0">
        <dgm:presLayoutVars>
          <dgm:chMax val="0"/>
          <dgm:chPref val="0"/>
        </dgm:presLayoutVars>
      </dgm:prSet>
      <dgm:spPr/>
    </dgm:pt>
    <dgm:pt modelId="{BD759646-405F-3C4C-85B4-BB893610F108}" type="pres">
      <dgm:prSet presAssocID="{2347760F-2C2B-E241-A52B-FDC8A2911B76}" presName="ChildAccent" presStyleLbl="solidFgAcc1" presStyleIdx="0" presStyleCnt="2"/>
      <dgm:spPr/>
    </dgm:pt>
    <dgm:pt modelId="{3E17A18E-4C3C-2E4D-9D8C-02DE2124758C}" type="pres">
      <dgm:prSet presAssocID="{2347760F-2C2B-E241-A52B-FDC8A2911B76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F29757-73CC-1041-82E4-7496CF65C971}" type="pres">
      <dgm:prSet presAssocID="{DA922B69-8616-F347-8A96-566CCC1E3E4D}" presName="childComposite" presStyleCnt="0">
        <dgm:presLayoutVars>
          <dgm:chMax val="0"/>
          <dgm:chPref val="0"/>
        </dgm:presLayoutVars>
      </dgm:prSet>
      <dgm:spPr/>
    </dgm:pt>
    <dgm:pt modelId="{377E66F0-DE27-E843-B096-C3066630726A}" type="pres">
      <dgm:prSet presAssocID="{DA922B69-8616-F347-8A96-566CCC1E3E4D}" presName="ChildAccent" presStyleLbl="solidFgAcc1" presStyleIdx="1" presStyleCnt="2"/>
      <dgm:spPr/>
    </dgm:pt>
    <dgm:pt modelId="{61179B6D-CB62-2542-8345-81D2F4A5A793}" type="pres">
      <dgm:prSet presAssocID="{DA922B69-8616-F347-8A96-566CCC1E3E4D}" presName="Child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C18A916-828D-7F4E-9A3F-7B8D578CB797}" type="presOf" srcId="{DA922B69-8616-F347-8A96-566CCC1E3E4D}" destId="{61179B6D-CB62-2542-8345-81D2F4A5A793}" srcOrd="0" destOrd="0" presId="urn:microsoft.com/office/officeart/2008/layout/SquareAccentList"/>
    <dgm:cxn modelId="{1921AD1D-5777-8640-BAC8-C3AA737A504E}" srcId="{9423BA89-41AE-7F43-8464-6B66DE792363}" destId="{DA922B69-8616-F347-8A96-566CCC1E3E4D}" srcOrd="1" destOrd="0" parTransId="{A5E74085-B924-A64E-98AF-A42E28D118E6}" sibTransId="{9B635FD3-1996-AD40-81C5-B8ABE025FA17}"/>
    <dgm:cxn modelId="{DA46B53C-06C5-0648-8A52-EEA7C3204FA9}" srcId="{9423BA89-41AE-7F43-8464-6B66DE792363}" destId="{2347760F-2C2B-E241-A52B-FDC8A2911B76}" srcOrd="0" destOrd="0" parTransId="{99DBA340-1B3E-464D-A571-46A1B53C7804}" sibTransId="{418EB8D3-A18F-BB4A-8958-6A761BED4F5A}"/>
    <dgm:cxn modelId="{87024B3D-D7A8-0F4E-A376-64BE75894A50}" type="presOf" srcId="{BCAE49D1-B71F-9948-AB3D-CDD994F76C9C}" destId="{36B0155A-A1C2-AE4E-ABD8-71DFEBFECEEA}" srcOrd="0" destOrd="0" presId="urn:microsoft.com/office/officeart/2008/layout/SquareAccentList"/>
    <dgm:cxn modelId="{B77D3F7E-A667-AB41-AF39-727F8B7FCF73}" type="presOf" srcId="{9423BA89-41AE-7F43-8464-6B66DE792363}" destId="{901CE572-47EF-9844-BD06-9664EB04E25B}" srcOrd="0" destOrd="0" presId="urn:microsoft.com/office/officeart/2008/layout/SquareAccentList"/>
    <dgm:cxn modelId="{EBE9CDA5-AAD6-D34B-992D-517AAA5029DC}" type="presOf" srcId="{2347760F-2C2B-E241-A52B-FDC8A2911B76}" destId="{3E17A18E-4C3C-2E4D-9D8C-02DE2124758C}" srcOrd="0" destOrd="0" presId="urn:microsoft.com/office/officeart/2008/layout/SquareAccentList"/>
    <dgm:cxn modelId="{11A905F4-C13F-4249-93A8-AF2652D93FF3}" srcId="{BCAE49D1-B71F-9948-AB3D-CDD994F76C9C}" destId="{9423BA89-41AE-7F43-8464-6B66DE792363}" srcOrd="0" destOrd="0" parTransId="{B237367B-27BD-EC41-95FA-5F2AC41CC56D}" sibTransId="{1399274B-0130-994A-A456-A26302D9A2E9}"/>
    <dgm:cxn modelId="{D728B4B1-C44D-B646-A2D0-8A1D3E7B5CEA}" type="presParOf" srcId="{36B0155A-A1C2-AE4E-ABD8-71DFEBFECEEA}" destId="{4C4A4F7D-CEEE-674A-B12C-A747177D131C}" srcOrd="0" destOrd="0" presId="urn:microsoft.com/office/officeart/2008/layout/SquareAccentList"/>
    <dgm:cxn modelId="{4B7E236E-CA10-654F-942B-C3B3B4650D90}" type="presParOf" srcId="{4C4A4F7D-CEEE-674A-B12C-A747177D131C}" destId="{FBAA3A35-06BE-C846-9772-742B875F54B9}" srcOrd="0" destOrd="0" presId="urn:microsoft.com/office/officeart/2008/layout/SquareAccentList"/>
    <dgm:cxn modelId="{E762AD48-4C14-104F-87F0-31797BDE546A}" type="presParOf" srcId="{FBAA3A35-06BE-C846-9772-742B875F54B9}" destId="{DAA3D25E-FE22-BC42-95C8-D030139659F3}" srcOrd="0" destOrd="0" presId="urn:microsoft.com/office/officeart/2008/layout/SquareAccentList"/>
    <dgm:cxn modelId="{9E80FE0F-65B3-D34D-AA18-9594BDD6BF91}" type="presParOf" srcId="{FBAA3A35-06BE-C846-9772-742B875F54B9}" destId="{6FFA037B-F910-8B4C-A2BB-5881E8765DEB}" srcOrd="1" destOrd="0" presId="urn:microsoft.com/office/officeart/2008/layout/SquareAccentList"/>
    <dgm:cxn modelId="{A239A98F-AC97-FE47-9C1F-1A65849247C2}" type="presParOf" srcId="{FBAA3A35-06BE-C846-9772-742B875F54B9}" destId="{901CE572-47EF-9844-BD06-9664EB04E25B}" srcOrd="2" destOrd="0" presId="urn:microsoft.com/office/officeart/2008/layout/SquareAccentList"/>
    <dgm:cxn modelId="{620AEB9F-5282-A44A-A513-434F7FC2A35D}" type="presParOf" srcId="{4C4A4F7D-CEEE-674A-B12C-A747177D131C}" destId="{B1C1F441-DA0B-8A45-92E0-876B0A92D33D}" srcOrd="1" destOrd="0" presId="urn:microsoft.com/office/officeart/2008/layout/SquareAccentList"/>
    <dgm:cxn modelId="{A1F16808-7DE5-5048-9C7E-EFAC40ECB26C}" type="presParOf" srcId="{B1C1F441-DA0B-8A45-92E0-876B0A92D33D}" destId="{C0C769EB-40FA-184F-8679-7CEC4C19FCE7}" srcOrd="0" destOrd="0" presId="urn:microsoft.com/office/officeart/2008/layout/SquareAccentList"/>
    <dgm:cxn modelId="{3BE14204-A26E-094C-A85A-6B4038A06C9B}" type="presParOf" srcId="{C0C769EB-40FA-184F-8679-7CEC4C19FCE7}" destId="{BD759646-405F-3C4C-85B4-BB893610F108}" srcOrd="0" destOrd="0" presId="urn:microsoft.com/office/officeart/2008/layout/SquareAccentList"/>
    <dgm:cxn modelId="{FEB7B375-262E-A449-916F-BFC543BF3E3A}" type="presParOf" srcId="{C0C769EB-40FA-184F-8679-7CEC4C19FCE7}" destId="{3E17A18E-4C3C-2E4D-9D8C-02DE2124758C}" srcOrd="1" destOrd="0" presId="urn:microsoft.com/office/officeart/2008/layout/SquareAccentList"/>
    <dgm:cxn modelId="{C1DA9E7A-0838-4349-B19E-C80C7DAE5538}" type="presParOf" srcId="{B1C1F441-DA0B-8A45-92E0-876B0A92D33D}" destId="{23F29757-73CC-1041-82E4-7496CF65C971}" srcOrd="1" destOrd="0" presId="urn:microsoft.com/office/officeart/2008/layout/SquareAccentList"/>
    <dgm:cxn modelId="{EDA1A63E-1405-9841-A02E-83277553A1B5}" type="presParOf" srcId="{23F29757-73CC-1041-82E4-7496CF65C971}" destId="{377E66F0-DE27-E843-B096-C3066630726A}" srcOrd="0" destOrd="0" presId="urn:microsoft.com/office/officeart/2008/layout/SquareAccentList"/>
    <dgm:cxn modelId="{CAA3AD20-1B7D-FC4F-B977-9170662C7311}" type="presParOf" srcId="{23F29757-73CC-1041-82E4-7496CF65C971}" destId="{61179B6D-CB62-2542-8345-81D2F4A5A79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9034DA-3C34-574A-AD66-562A838DA05A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C2E1AB9-1F99-AE47-ABFB-21631BE61F33}">
      <dgm:prSet/>
      <dgm:spPr/>
      <dgm:t>
        <a:bodyPr/>
        <a:lstStyle/>
        <a:p>
          <a:r>
            <a:rPr lang="en-US" dirty="0"/>
            <a:t>Increase Office Services operating profit to 54% of the company total in FY2025 (43% in FY22)</a:t>
          </a:r>
        </a:p>
      </dgm:t>
    </dgm:pt>
    <dgm:pt modelId="{335D43A0-19D9-8D42-8B96-15A2E65B1244}" type="parTrans" cxnId="{5212A5DF-7348-604C-9284-2356C094E569}">
      <dgm:prSet/>
      <dgm:spPr/>
      <dgm:t>
        <a:bodyPr/>
        <a:lstStyle/>
        <a:p>
          <a:endParaRPr lang="en-US"/>
        </a:p>
      </dgm:t>
    </dgm:pt>
    <dgm:pt modelId="{1CB685D1-8B7B-564F-86EF-CC49CD7F5D6B}" type="sibTrans" cxnId="{5212A5DF-7348-604C-9284-2356C094E569}">
      <dgm:prSet/>
      <dgm:spPr/>
      <dgm:t>
        <a:bodyPr/>
        <a:lstStyle/>
        <a:p>
          <a:endParaRPr lang="en-US"/>
        </a:p>
      </dgm:t>
    </dgm:pt>
    <dgm:pt modelId="{6E69DD22-563C-5C41-8605-49A796E48031}">
      <dgm:prSet/>
      <dgm:spPr/>
      <dgm:t>
        <a:bodyPr/>
        <a:lstStyle/>
        <a:p>
          <a:r>
            <a:rPr lang="en-US" dirty="0"/>
            <a:t>Stock price jumped up 16% after the mid-term management plan announcement on March 3 that includes the plan to buy back their stock as much as 100 Billion JYP (967 </a:t>
          </a:r>
          <a:r>
            <a:rPr lang="en-US" dirty="0">
              <a:sym typeface="Wingdings" pitchFamily="2" charset="2"/>
            </a:rPr>
            <a:t> 1,117</a:t>
          </a:r>
          <a:r>
            <a:rPr lang="en-US" dirty="0">
              <a:solidFill>
                <a:schemeClr val="bg1"/>
              </a:solidFill>
              <a:sym typeface="Wingdings" pitchFamily="2" charset="2"/>
            </a:rPr>
            <a:t>*</a:t>
          </a:r>
          <a:r>
            <a:rPr lang="en-US" dirty="0">
              <a:sym typeface="Wingdings" pitchFamily="2" charset="2"/>
            </a:rPr>
            <a:t>)</a:t>
          </a:r>
          <a:r>
            <a:rPr lang="en-US" dirty="0"/>
            <a:t>.</a:t>
          </a:r>
        </a:p>
      </dgm:t>
    </dgm:pt>
    <dgm:pt modelId="{2475FC74-514B-F049-9873-2AF773D91943}" type="parTrans" cxnId="{046D4DAD-BDCE-3A4C-9019-5F75897C8727}">
      <dgm:prSet/>
      <dgm:spPr/>
      <dgm:t>
        <a:bodyPr/>
        <a:lstStyle/>
        <a:p>
          <a:endParaRPr lang="en-US"/>
        </a:p>
      </dgm:t>
    </dgm:pt>
    <dgm:pt modelId="{3EE2DE96-D13C-BF4F-9375-A5C7B4B15D75}" type="sibTrans" cxnId="{046D4DAD-BDCE-3A4C-9019-5F75897C8727}">
      <dgm:prSet/>
      <dgm:spPr/>
      <dgm:t>
        <a:bodyPr/>
        <a:lstStyle/>
        <a:p>
          <a:endParaRPr lang="en-US"/>
        </a:p>
      </dgm:t>
    </dgm:pt>
    <dgm:pt modelId="{D322EDAC-BDFF-BB45-B93F-EAD40FF9B327}">
      <dgm:prSet/>
      <dgm:spPr/>
      <dgm:t>
        <a:bodyPr/>
        <a:lstStyle/>
        <a:p>
          <a:r>
            <a:rPr lang="en-US" dirty="0"/>
            <a:t>Projected 54 billion JPY expense reduction in Office Printing segment in FY21 and FY22</a:t>
          </a:r>
        </a:p>
      </dgm:t>
    </dgm:pt>
    <dgm:pt modelId="{093026D0-F80F-0F41-90D7-8641D43C8DE3}" type="parTrans" cxnId="{E2ADC7FC-4083-B441-AB64-159AF98F8EFF}">
      <dgm:prSet/>
      <dgm:spPr/>
      <dgm:t>
        <a:bodyPr/>
        <a:lstStyle/>
        <a:p>
          <a:endParaRPr lang="en-US"/>
        </a:p>
      </dgm:t>
    </dgm:pt>
    <dgm:pt modelId="{4A5A2F04-3127-0D4F-B0F0-578143E0C176}" type="sibTrans" cxnId="{E2ADC7FC-4083-B441-AB64-159AF98F8EFF}">
      <dgm:prSet/>
      <dgm:spPr/>
      <dgm:t>
        <a:bodyPr/>
        <a:lstStyle/>
        <a:p>
          <a:endParaRPr lang="en-US"/>
        </a:p>
      </dgm:t>
    </dgm:pt>
    <dgm:pt modelId="{118FE41B-39BD-5140-A1BE-98AFEB321508}">
      <dgm:prSet/>
      <dgm:spPr/>
      <dgm:t>
        <a:bodyPr/>
        <a:lstStyle/>
        <a:p>
          <a:r>
            <a:rPr lang="en-US" dirty="0"/>
            <a:t>North America accounts only 2.4% of the planned increased operating profit from Office Services business in FY21-FY22 (0.5 billion JPY out of total 20.5 billion JPY)</a:t>
          </a:r>
        </a:p>
      </dgm:t>
    </dgm:pt>
    <dgm:pt modelId="{8B1E36CA-AEAE-3D41-8359-11B5C6A90AA5}" type="parTrans" cxnId="{7DE3D015-82E4-6948-AB3C-AE73C824E1C2}">
      <dgm:prSet/>
      <dgm:spPr/>
      <dgm:t>
        <a:bodyPr/>
        <a:lstStyle/>
        <a:p>
          <a:endParaRPr lang="en-US"/>
        </a:p>
      </dgm:t>
    </dgm:pt>
    <dgm:pt modelId="{9DC88683-B7C5-1148-82C3-BFD3CD604509}" type="sibTrans" cxnId="{7DE3D015-82E4-6948-AB3C-AE73C824E1C2}">
      <dgm:prSet/>
      <dgm:spPr/>
      <dgm:t>
        <a:bodyPr/>
        <a:lstStyle/>
        <a:p>
          <a:endParaRPr lang="en-US"/>
        </a:p>
      </dgm:t>
    </dgm:pt>
    <dgm:pt modelId="{82D55986-1E01-EE4E-B8FF-A940DADB3B43}">
      <dgm:prSet custT="1"/>
      <dgm:spPr/>
      <dgm:t>
        <a:bodyPr/>
        <a:lstStyle/>
        <a:p>
          <a:r>
            <a:rPr lang="en-US" sz="2000" dirty="0"/>
            <a:t>Change to Digital Service company focusing on Office Services</a:t>
          </a:r>
        </a:p>
      </dgm:t>
    </dgm:pt>
    <dgm:pt modelId="{483E521C-1BB2-F741-8FB7-972E932A5D4F}" type="parTrans" cxnId="{76CF7941-D742-E94E-BC7D-846A58D28063}">
      <dgm:prSet/>
      <dgm:spPr/>
      <dgm:t>
        <a:bodyPr/>
        <a:lstStyle/>
        <a:p>
          <a:endParaRPr lang="en-US"/>
        </a:p>
      </dgm:t>
    </dgm:pt>
    <dgm:pt modelId="{618874C6-2F2B-F04C-BAC3-8C0BABBFD7F4}" type="sibTrans" cxnId="{76CF7941-D742-E94E-BC7D-846A58D28063}">
      <dgm:prSet/>
      <dgm:spPr/>
      <dgm:t>
        <a:bodyPr/>
        <a:lstStyle/>
        <a:p>
          <a:endParaRPr lang="en-US"/>
        </a:p>
      </dgm:t>
    </dgm:pt>
    <dgm:pt modelId="{C672C14B-E2E2-5D4D-86FD-2CDF28BBBADE}">
      <dgm:prSet/>
      <dgm:spPr/>
      <dgm:t>
        <a:bodyPr/>
        <a:lstStyle/>
        <a:p>
          <a:r>
            <a:rPr lang="en-US" dirty="0"/>
            <a:t>Increase OEM business sales in Office Printing for 100 billion yen by FY25 __ Including A3 Color MFP</a:t>
          </a:r>
        </a:p>
      </dgm:t>
    </dgm:pt>
    <dgm:pt modelId="{97B717A5-1805-EF40-ACC9-2A228CC00E4E}" type="parTrans" cxnId="{AEA01403-6E86-AB4C-8D9E-F8EBC515D181}">
      <dgm:prSet/>
      <dgm:spPr/>
      <dgm:t>
        <a:bodyPr/>
        <a:lstStyle/>
        <a:p>
          <a:endParaRPr lang="en-US"/>
        </a:p>
      </dgm:t>
    </dgm:pt>
    <dgm:pt modelId="{D7E6602D-E825-D142-988A-4F6239009538}" type="sibTrans" cxnId="{AEA01403-6E86-AB4C-8D9E-F8EBC515D181}">
      <dgm:prSet/>
      <dgm:spPr/>
      <dgm:t>
        <a:bodyPr/>
        <a:lstStyle/>
        <a:p>
          <a:endParaRPr lang="en-US"/>
        </a:p>
      </dgm:t>
    </dgm:pt>
    <dgm:pt modelId="{2775963C-797F-7F4F-B076-4489FED62CE3}" type="pres">
      <dgm:prSet presAssocID="{DE9034DA-3C34-574A-AD66-562A838DA05A}" presName="linear" presStyleCnt="0">
        <dgm:presLayoutVars>
          <dgm:dir/>
          <dgm:resizeHandles val="exact"/>
        </dgm:presLayoutVars>
      </dgm:prSet>
      <dgm:spPr/>
    </dgm:pt>
    <dgm:pt modelId="{921ADA6D-8BA5-B04A-A4DA-E172CA70A653}" type="pres">
      <dgm:prSet presAssocID="{82D55986-1E01-EE4E-B8FF-A940DADB3B43}" presName="comp" presStyleCnt="0"/>
      <dgm:spPr/>
    </dgm:pt>
    <dgm:pt modelId="{9EC28474-5E90-5D4F-9DC3-88EC9A499BBC}" type="pres">
      <dgm:prSet presAssocID="{82D55986-1E01-EE4E-B8FF-A940DADB3B43}" presName="box" presStyleLbl="node1" presStyleIdx="0" presStyleCnt="6" custScaleY="131710"/>
      <dgm:spPr/>
    </dgm:pt>
    <dgm:pt modelId="{9416C5E2-F541-DF44-951A-5FBFC16AA9B6}" type="pres">
      <dgm:prSet presAssocID="{82D55986-1E01-EE4E-B8FF-A940DADB3B43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60000" b="-60000"/>
          </a:stretch>
        </a:blipFill>
      </dgm:spPr>
      <dgm:extLst>
        <a:ext uri="{E40237B7-FDA0-4F09-8148-C483321AD2D9}">
          <dgm14:cNvPr xmlns:dgm14="http://schemas.microsoft.com/office/drawing/2010/diagram" id="0" name="" descr="Server outline"/>
        </a:ext>
      </dgm:extLst>
    </dgm:pt>
    <dgm:pt modelId="{1BFCDFEC-0401-B240-B006-CDAE90CD4042}" type="pres">
      <dgm:prSet presAssocID="{82D55986-1E01-EE4E-B8FF-A940DADB3B43}" presName="text" presStyleLbl="node1" presStyleIdx="0" presStyleCnt="6">
        <dgm:presLayoutVars>
          <dgm:bulletEnabled val="1"/>
        </dgm:presLayoutVars>
      </dgm:prSet>
      <dgm:spPr/>
    </dgm:pt>
    <dgm:pt modelId="{72828084-E60D-2044-9F18-A811FF2114E8}" type="pres">
      <dgm:prSet presAssocID="{618874C6-2F2B-F04C-BAC3-8C0BABBFD7F4}" presName="spacer" presStyleCnt="0"/>
      <dgm:spPr/>
    </dgm:pt>
    <dgm:pt modelId="{43B906B2-1414-7442-B46F-C72E905AA56A}" type="pres">
      <dgm:prSet presAssocID="{6C2E1AB9-1F99-AE47-ABFB-21631BE61F33}" presName="comp" presStyleCnt="0"/>
      <dgm:spPr/>
    </dgm:pt>
    <dgm:pt modelId="{E69A8D6E-AA16-3B43-B099-2B898D2EB734}" type="pres">
      <dgm:prSet presAssocID="{6C2E1AB9-1F99-AE47-ABFB-21631BE61F33}" presName="box" presStyleLbl="node1" presStyleIdx="1" presStyleCnt="6"/>
      <dgm:spPr/>
    </dgm:pt>
    <dgm:pt modelId="{D7F49F71-452C-9241-80AF-22729780C345}" type="pres">
      <dgm:prSet presAssocID="{6C2E1AB9-1F99-AE47-ABFB-21631BE61F33}" presName="img" presStyleLbl="fgImgPlac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Priorities with solid fill"/>
        </a:ext>
      </dgm:extLst>
    </dgm:pt>
    <dgm:pt modelId="{395CD240-FE37-B441-B061-318D3823A44F}" type="pres">
      <dgm:prSet presAssocID="{6C2E1AB9-1F99-AE47-ABFB-21631BE61F33}" presName="text" presStyleLbl="node1" presStyleIdx="1" presStyleCnt="6">
        <dgm:presLayoutVars>
          <dgm:bulletEnabled val="1"/>
        </dgm:presLayoutVars>
      </dgm:prSet>
      <dgm:spPr/>
    </dgm:pt>
    <dgm:pt modelId="{9D39EA58-EB93-7844-9A8E-63607F2F3854}" type="pres">
      <dgm:prSet presAssocID="{1CB685D1-8B7B-564F-86EF-CC49CD7F5D6B}" presName="spacer" presStyleCnt="0"/>
      <dgm:spPr/>
    </dgm:pt>
    <dgm:pt modelId="{1A5314F3-FED6-1348-A02C-721FBCAF8676}" type="pres">
      <dgm:prSet presAssocID="{6E69DD22-563C-5C41-8605-49A796E48031}" presName="comp" presStyleCnt="0"/>
      <dgm:spPr/>
    </dgm:pt>
    <dgm:pt modelId="{E2E292C2-A91F-C34D-8373-2EE8AD2C2AE4}" type="pres">
      <dgm:prSet presAssocID="{6E69DD22-563C-5C41-8605-49A796E48031}" presName="box" presStyleLbl="node1" presStyleIdx="2" presStyleCnt="6"/>
      <dgm:spPr/>
    </dgm:pt>
    <dgm:pt modelId="{E7F3FEC7-9B41-F147-AF48-64756952B29D}" type="pres">
      <dgm:prSet presAssocID="{6E69DD22-563C-5C41-8605-49A796E48031}" presName="img" presStyleLbl="fgImgPlac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Upward trend outline"/>
        </a:ext>
      </dgm:extLst>
    </dgm:pt>
    <dgm:pt modelId="{C15B7E56-119C-4242-ABD5-42BC88E91439}" type="pres">
      <dgm:prSet presAssocID="{6E69DD22-563C-5C41-8605-49A796E48031}" presName="text" presStyleLbl="node1" presStyleIdx="2" presStyleCnt="6">
        <dgm:presLayoutVars>
          <dgm:bulletEnabled val="1"/>
        </dgm:presLayoutVars>
      </dgm:prSet>
      <dgm:spPr/>
    </dgm:pt>
    <dgm:pt modelId="{D7C03074-6562-6044-A57A-14412361FFD7}" type="pres">
      <dgm:prSet presAssocID="{3EE2DE96-D13C-BF4F-9375-A5C7B4B15D75}" presName="spacer" presStyleCnt="0"/>
      <dgm:spPr/>
    </dgm:pt>
    <dgm:pt modelId="{5A8882A2-2CAE-0643-88E5-F5E052BEDF53}" type="pres">
      <dgm:prSet presAssocID="{D322EDAC-BDFF-BB45-B93F-EAD40FF9B327}" presName="comp" presStyleCnt="0"/>
      <dgm:spPr/>
    </dgm:pt>
    <dgm:pt modelId="{3A62179E-93E3-AE4B-B036-8C52128D6010}" type="pres">
      <dgm:prSet presAssocID="{D322EDAC-BDFF-BB45-B93F-EAD40FF9B327}" presName="box" presStyleLbl="node1" presStyleIdx="3" presStyleCnt="6"/>
      <dgm:spPr/>
    </dgm:pt>
    <dgm:pt modelId="{AE87021D-7B9E-1941-A54A-538AB978BCD2}" type="pres">
      <dgm:prSet presAssocID="{D322EDAC-BDFF-BB45-B93F-EAD40FF9B327}" presName="img" presStyleLbl="fgImgPlac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Clipboard Mixed outline"/>
        </a:ext>
      </dgm:extLst>
    </dgm:pt>
    <dgm:pt modelId="{718A759B-95F9-E44C-9792-3F61A11D11DB}" type="pres">
      <dgm:prSet presAssocID="{D322EDAC-BDFF-BB45-B93F-EAD40FF9B327}" presName="text" presStyleLbl="node1" presStyleIdx="3" presStyleCnt="6">
        <dgm:presLayoutVars>
          <dgm:bulletEnabled val="1"/>
        </dgm:presLayoutVars>
      </dgm:prSet>
      <dgm:spPr/>
    </dgm:pt>
    <dgm:pt modelId="{570D13B0-F6C5-FB44-9402-556524C87A03}" type="pres">
      <dgm:prSet presAssocID="{4A5A2F04-3127-0D4F-B0F0-578143E0C176}" presName="spacer" presStyleCnt="0"/>
      <dgm:spPr/>
    </dgm:pt>
    <dgm:pt modelId="{45A20F34-568D-6149-AE1F-491371A205CE}" type="pres">
      <dgm:prSet presAssocID="{118FE41B-39BD-5140-A1BE-98AFEB321508}" presName="comp" presStyleCnt="0"/>
      <dgm:spPr/>
    </dgm:pt>
    <dgm:pt modelId="{92373DBB-49A4-F749-BA4E-3AE4F02587E4}" type="pres">
      <dgm:prSet presAssocID="{118FE41B-39BD-5140-A1BE-98AFEB321508}" presName="box" presStyleLbl="node1" presStyleIdx="4" presStyleCnt="6"/>
      <dgm:spPr/>
    </dgm:pt>
    <dgm:pt modelId="{021E6625-D6ED-BD4D-9843-5F8D9A6F2870}" type="pres">
      <dgm:prSet presAssocID="{118FE41B-39BD-5140-A1BE-98AFEB321508}" presName="img" presStyleLbl="fgImgPlac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54000" b="-54000"/>
          </a:stretch>
        </a:blipFill>
      </dgm:spPr>
      <dgm:extLst>
        <a:ext uri="{E40237B7-FDA0-4F09-8148-C483321AD2D9}">
          <dgm14:cNvPr xmlns:dgm14="http://schemas.microsoft.com/office/drawing/2010/diagram" id="0" name="" descr="Abacus outline"/>
        </a:ext>
      </dgm:extLst>
    </dgm:pt>
    <dgm:pt modelId="{33BD9C4C-4907-1C4D-91EE-9371C2146F71}" type="pres">
      <dgm:prSet presAssocID="{118FE41B-39BD-5140-A1BE-98AFEB321508}" presName="text" presStyleLbl="node1" presStyleIdx="4" presStyleCnt="6">
        <dgm:presLayoutVars>
          <dgm:bulletEnabled val="1"/>
        </dgm:presLayoutVars>
      </dgm:prSet>
      <dgm:spPr/>
    </dgm:pt>
    <dgm:pt modelId="{3C733362-D9C3-8944-A512-C633B7495ADE}" type="pres">
      <dgm:prSet presAssocID="{9DC88683-B7C5-1148-82C3-BFD3CD604509}" presName="spacer" presStyleCnt="0"/>
      <dgm:spPr/>
    </dgm:pt>
    <dgm:pt modelId="{32112792-6C43-3E47-835B-BC8E1370C031}" type="pres">
      <dgm:prSet presAssocID="{C672C14B-E2E2-5D4D-86FD-2CDF28BBBADE}" presName="comp" presStyleCnt="0"/>
      <dgm:spPr/>
    </dgm:pt>
    <dgm:pt modelId="{75C5E544-DC44-3546-891D-C935CE1D6D59}" type="pres">
      <dgm:prSet presAssocID="{C672C14B-E2E2-5D4D-86FD-2CDF28BBBADE}" presName="box" presStyleLbl="node1" presStyleIdx="5" presStyleCnt="6"/>
      <dgm:spPr/>
    </dgm:pt>
    <dgm:pt modelId="{46A9467B-BEE7-674B-8B84-BDB3C925604E}" type="pres">
      <dgm:prSet presAssocID="{C672C14B-E2E2-5D4D-86FD-2CDF28BBBADE}" presName="img" presStyleLbl="fgImgPlac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2000" b="-82000"/>
          </a:stretch>
        </a:blipFill>
      </dgm:spPr>
      <dgm:extLst>
        <a:ext uri="{E40237B7-FDA0-4F09-8148-C483321AD2D9}">
          <dgm14:cNvPr xmlns:dgm14="http://schemas.microsoft.com/office/drawing/2010/diagram" id="0" name="" descr="Boardroom outline"/>
        </a:ext>
      </dgm:extLst>
    </dgm:pt>
    <dgm:pt modelId="{ED057921-02E3-E747-BFFD-0AE72BBBBB86}" type="pres">
      <dgm:prSet presAssocID="{C672C14B-E2E2-5D4D-86FD-2CDF28BBBADE}" presName="text" presStyleLbl="node1" presStyleIdx="5" presStyleCnt="6">
        <dgm:presLayoutVars>
          <dgm:bulletEnabled val="1"/>
        </dgm:presLayoutVars>
      </dgm:prSet>
      <dgm:spPr/>
    </dgm:pt>
  </dgm:ptLst>
  <dgm:cxnLst>
    <dgm:cxn modelId="{AEA01403-6E86-AB4C-8D9E-F8EBC515D181}" srcId="{DE9034DA-3C34-574A-AD66-562A838DA05A}" destId="{C672C14B-E2E2-5D4D-86FD-2CDF28BBBADE}" srcOrd="5" destOrd="0" parTransId="{97B717A5-1805-EF40-ACC9-2A228CC00E4E}" sibTransId="{D7E6602D-E825-D142-988A-4F6239009538}"/>
    <dgm:cxn modelId="{57A54D0A-1300-304A-963F-92028B83E3CF}" type="presOf" srcId="{118FE41B-39BD-5140-A1BE-98AFEB321508}" destId="{33BD9C4C-4907-1C4D-91EE-9371C2146F71}" srcOrd="1" destOrd="0" presId="urn:microsoft.com/office/officeart/2005/8/layout/vList4"/>
    <dgm:cxn modelId="{7DE3D015-82E4-6948-AB3C-AE73C824E1C2}" srcId="{DE9034DA-3C34-574A-AD66-562A838DA05A}" destId="{118FE41B-39BD-5140-A1BE-98AFEB321508}" srcOrd="4" destOrd="0" parTransId="{8B1E36CA-AEAE-3D41-8359-11B5C6A90AA5}" sibTransId="{9DC88683-B7C5-1148-82C3-BFD3CD604509}"/>
    <dgm:cxn modelId="{16455122-E753-D649-9E66-E3540147EED8}" type="presOf" srcId="{D322EDAC-BDFF-BB45-B93F-EAD40FF9B327}" destId="{718A759B-95F9-E44C-9792-3F61A11D11DB}" srcOrd="1" destOrd="0" presId="urn:microsoft.com/office/officeart/2005/8/layout/vList4"/>
    <dgm:cxn modelId="{6B1E2836-498C-0149-BC1E-DC32729F65D2}" type="presOf" srcId="{82D55986-1E01-EE4E-B8FF-A940DADB3B43}" destId="{1BFCDFEC-0401-B240-B006-CDAE90CD4042}" srcOrd="1" destOrd="0" presId="urn:microsoft.com/office/officeart/2005/8/layout/vList4"/>
    <dgm:cxn modelId="{E89AE638-AAC4-184D-A906-D546351510F1}" type="presOf" srcId="{C672C14B-E2E2-5D4D-86FD-2CDF28BBBADE}" destId="{75C5E544-DC44-3546-891D-C935CE1D6D59}" srcOrd="0" destOrd="0" presId="urn:microsoft.com/office/officeart/2005/8/layout/vList4"/>
    <dgm:cxn modelId="{76CF7941-D742-E94E-BC7D-846A58D28063}" srcId="{DE9034DA-3C34-574A-AD66-562A838DA05A}" destId="{82D55986-1E01-EE4E-B8FF-A940DADB3B43}" srcOrd="0" destOrd="0" parTransId="{483E521C-1BB2-F741-8FB7-972E932A5D4F}" sibTransId="{618874C6-2F2B-F04C-BAC3-8C0BABBFD7F4}"/>
    <dgm:cxn modelId="{1359044D-6529-0C47-9D8B-8C8AD80A9F77}" type="presOf" srcId="{118FE41B-39BD-5140-A1BE-98AFEB321508}" destId="{92373DBB-49A4-F749-BA4E-3AE4F02587E4}" srcOrd="0" destOrd="0" presId="urn:microsoft.com/office/officeart/2005/8/layout/vList4"/>
    <dgm:cxn modelId="{1073E058-3446-A840-9E2C-A48C6948E9BA}" type="presOf" srcId="{6E69DD22-563C-5C41-8605-49A796E48031}" destId="{C15B7E56-119C-4242-ABD5-42BC88E91439}" srcOrd="1" destOrd="0" presId="urn:microsoft.com/office/officeart/2005/8/layout/vList4"/>
    <dgm:cxn modelId="{9F08B264-39F6-D84B-8885-5D3693C5A074}" type="presOf" srcId="{6E69DD22-563C-5C41-8605-49A796E48031}" destId="{E2E292C2-A91F-C34D-8373-2EE8AD2C2AE4}" srcOrd="0" destOrd="0" presId="urn:microsoft.com/office/officeart/2005/8/layout/vList4"/>
    <dgm:cxn modelId="{CD19697F-697E-4F44-B9E4-0C64036A6206}" type="presOf" srcId="{6C2E1AB9-1F99-AE47-ABFB-21631BE61F33}" destId="{395CD240-FE37-B441-B061-318D3823A44F}" srcOrd="1" destOrd="0" presId="urn:microsoft.com/office/officeart/2005/8/layout/vList4"/>
    <dgm:cxn modelId="{B75A3295-08B5-C44D-8EB9-BD80978911F3}" type="presOf" srcId="{DE9034DA-3C34-574A-AD66-562A838DA05A}" destId="{2775963C-797F-7F4F-B076-4489FED62CE3}" srcOrd="0" destOrd="0" presId="urn:microsoft.com/office/officeart/2005/8/layout/vList4"/>
    <dgm:cxn modelId="{DFC882A5-56BF-CD43-B4F8-527999B72815}" type="presOf" srcId="{82D55986-1E01-EE4E-B8FF-A940DADB3B43}" destId="{9EC28474-5E90-5D4F-9DC3-88EC9A499BBC}" srcOrd="0" destOrd="0" presId="urn:microsoft.com/office/officeart/2005/8/layout/vList4"/>
    <dgm:cxn modelId="{DE903AAC-DEFF-9E41-B4A8-7B2E9E121835}" type="presOf" srcId="{D322EDAC-BDFF-BB45-B93F-EAD40FF9B327}" destId="{3A62179E-93E3-AE4B-B036-8C52128D6010}" srcOrd="0" destOrd="0" presId="urn:microsoft.com/office/officeart/2005/8/layout/vList4"/>
    <dgm:cxn modelId="{046D4DAD-BDCE-3A4C-9019-5F75897C8727}" srcId="{DE9034DA-3C34-574A-AD66-562A838DA05A}" destId="{6E69DD22-563C-5C41-8605-49A796E48031}" srcOrd="2" destOrd="0" parTransId="{2475FC74-514B-F049-9873-2AF773D91943}" sibTransId="{3EE2DE96-D13C-BF4F-9375-A5C7B4B15D75}"/>
    <dgm:cxn modelId="{858CB1B8-2D48-1A42-9C28-2A6CB1A6779F}" type="presOf" srcId="{C672C14B-E2E2-5D4D-86FD-2CDF28BBBADE}" destId="{ED057921-02E3-E747-BFFD-0AE72BBBBB86}" srcOrd="1" destOrd="0" presId="urn:microsoft.com/office/officeart/2005/8/layout/vList4"/>
    <dgm:cxn modelId="{5212A5DF-7348-604C-9284-2356C094E569}" srcId="{DE9034DA-3C34-574A-AD66-562A838DA05A}" destId="{6C2E1AB9-1F99-AE47-ABFB-21631BE61F33}" srcOrd="1" destOrd="0" parTransId="{335D43A0-19D9-8D42-8B96-15A2E65B1244}" sibTransId="{1CB685D1-8B7B-564F-86EF-CC49CD7F5D6B}"/>
    <dgm:cxn modelId="{AF92EAE1-CF8B-B448-AC92-D63A804161BA}" type="presOf" srcId="{6C2E1AB9-1F99-AE47-ABFB-21631BE61F33}" destId="{E69A8D6E-AA16-3B43-B099-2B898D2EB734}" srcOrd="0" destOrd="0" presId="urn:microsoft.com/office/officeart/2005/8/layout/vList4"/>
    <dgm:cxn modelId="{E2ADC7FC-4083-B441-AB64-159AF98F8EFF}" srcId="{DE9034DA-3C34-574A-AD66-562A838DA05A}" destId="{D322EDAC-BDFF-BB45-B93F-EAD40FF9B327}" srcOrd="3" destOrd="0" parTransId="{093026D0-F80F-0F41-90D7-8641D43C8DE3}" sibTransId="{4A5A2F04-3127-0D4F-B0F0-578143E0C176}"/>
    <dgm:cxn modelId="{D5CF94BB-1480-8043-9791-6D16CE3DBBA1}" type="presParOf" srcId="{2775963C-797F-7F4F-B076-4489FED62CE3}" destId="{921ADA6D-8BA5-B04A-A4DA-E172CA70A653}" srcOrd="0" destOrd="0" presId="urn:microsoft.com/office/officeart/2005/8/layout/vList4"/>
    <dgm:cxn modelId="{BC2282B5-809C-0A45-BB87-D643A2884768}" type="presParOf" srcId="{921ADA6D-8BA5-B04A-A4DA-E172CA70A653}" destId="{9EC28474-5E90-5D4F-9DC3-88EC9A499BBC}" srcOrd="0" destOrd="0" presId="urn:microsoft.com/office/officeart/2005/8/layout/vList4"/>
    <dgm:cxn modelId="{9B787EE8-06C6-8B4C-82E5-2A4D514B5DA2}" type="presParOf" srcId="{921ADA6D-8BA5-B04A-A4DA-E172CA70A653}" destId="{9416C5E2-F541-DF44-951A-5FBFC16AA9B6}" srcOrd="1" destOrd="0" presId="urn:microsoft.com/office/officeart/2005/8/layout/vList4"/>
    <dgm:cxn modelId="{A84E3982-3D83-8E49-AAB4-01C4965FF797}" type="presParOf" srcId="{921ADA6D-8BA5-B04A-A4DA-E172CA70A653}" destId="{1BFCDFEC-0401-B240-B006-CDAE90CD4042}" srcOrd="2" destOrd="0" presId="urn:microsoft.com/office/officeart/2005/8/layout/vList4"/>
    <dgm:cxn modelId="{D3D00C3C-71F4-2F46-9672-EB3FC6275CC6}" type="presParOf" srcId="{2775963C-797F-7F4F-B076-4489FED62CE3}" destId="{72828084-E60D-2044-9F18-A811FF2114E8}" srcOrd="1" destOrd="0" presId="urn:microsoft.com/office/officeart/2005/8/layout/vList4"/>
    <dgm:cxn modelId="{A30CC7EA-8ED1-A94A-AB1A-68F5689A635F}" type="presParOf" srcId="{2775963C-797F-7F4F-B076-4489FED62CE3}" destId="{43B906B2-1414-7442-B46F-C72E905AA56A}" srcOrd="2" destOrd="0" presId="urn:microsoft.com/office/officeart/2005/8/layout/vList4"/>
    <dgm:cxn modelId="{88EA0F23-E5B1-EA43-AE08-690FE49BD3A3}" type="presParOf" srcId="{43B906B2-1414-7442-B46F-C72E905AA56A}" destId="{E69A8D6E-AA16-3B43-B099-2B898D2EB734}" srcOrd="0" destOrd="0" presId="urn:microsoft.com/office/officeart/2005/8/layout/vList4"/>
    <dgm:cxn modelId="{B041321C-CEBD-DA49-A4A5-E95AD9B1AFFC}" type="presParOf" srcId="{43B906B2-1414-7442-B46F-C72E905AA56A}" destId="{D7F49F71-452C-9241-80AF-22729780C345}" srcOrd="1" destOrd="0" presId="urn:microsoft.com/office/officeart/2005/8/layout/vList4"/>
    <dgm:cxn modelId="{8959E35B-BFBB-534D-B814-EC65F9F4B03C}" type="presParOf" srcId="{43B906B2-1414-7442-B46F-C72E905AA56A}" destId="{395CD240-FE37-B441-B061-318D3823A44F}" srcOrd="2" destOrd="0" presId="urn:microsoft.com/office/officeart/2005/8/layout/vList4"/>
    <dgm:cxn modelId="{35020DF6-3F0B-494C-830B-E94D05887D98}" type="presParOf" srcId="{2775963C-797F-7F4F-B076-4489FED62CE3}" destId="{9D39EA58-EB93-7844-9A8E-63607F2F3854}" srcOrd="3" destOrd="0" presId="urn:microsoft.com/office/officeart/2005/8/layout/vList4"/>
    <dgm:cxn modelId="{8A8D1D33-9FB9-1F40-A689-9DFF93CA3FC3}" type="presParOf" srcId="{2775963C-797F-7F4F-B076-4489FED62CE3}" destId="{1A5314F3-FED6-1348-A02C-721FBCAF8676}" srcOrd="4" destOrd="0" presId="urn:microsoft.com/office/officeart/2005/8/layout/vList4"/>
    <dgm:cxn modelId="{0985010A-4FC7-2F42-85B7-687D3CCC98BC}" type="presParOf" srcId="{1A5314F3-FED6-1348-A02C-721FBCAF8676}" destId="{E2E292C2-A91F-C34D-8373-2EE8AD2C2AE4}" srcOrd="0" destOrd="0" presId="urn:microsoft.com/office/officeart/2005/8/layout/vList4"/>
    <dgm:cxn modelId="{71169F25-A21B-644F-B41A-5D859B5544F4}" type="presParOf" srcId="{1A5314F3-FED6-1348-A02C-721FBCAF8676}" destId="{E7F3FEC7-9B41-F147-AF48-64756952B29D}" srcOrd="1" destOrd="0" presId="urn:microsoft.com/office/officeart/2005/8/layout/vList4"/>
    <dgm:cxn modelId="{3D4A88EB-40A2-4C43-913B-8BD9EC913952}" type="presParOf" srcId="{1A5314F3-FED6-1348-A02C-721FBCAF8676}" destId="{C15B7E56-119C-4242-ABD5-42BC88E91439}" srcOrd="2" destOrd="0" presId="urn:microsoft.com/office/officeart/2005/8/layout/vList4"/>
    <dgm:cxn modelId="{AAA7FA94-DD4C-1A4A-AE95-67A9735EB660}" type="presParOf" srcId="{2775963C-797F-7F4F-B076-4489FED62CE3}" destId="{D7C03074-6562-6044-A57A-14412361FFD7}" srcOrd="5" destOrd="0" presId="urn:microsoft.com/office/officeart/2005/8/layout/vList4"/>
    <dgm:cxn modelId="{AF51868F-7C59-3445-A96C-548C2285EBCF}" type="presParOf" srcId="{2775963C-797F-7F4F-B076-4489FED62CE3}" destId="{5A8882A2-2CAE-0643-88E5-F5E052BEDF53}" srcOrd="6" destOrd="0" presId="urn:microsoft.com/office/officeart/2005/8/layout/vList4"/>
    <dgm:cxn modelId="{1447F8EE-1D8B-4444-B92B-5A787998A996}" type="presParOf" srcId="{5A8882A2-2CAE-0643-88E5-F5E052BEDF53}" destId="{3A62179E-93E3-AE4B-B036-8C52128D6010}" srcOrd="0" destOrd="0" presId="urn:microsoft.com/office/officeart/2005/8/layout/vList4"/>
    <dgm:cxn modelId="{A8C67E07-3660-4443-A9FD-90CB1E205136}" type="presParOf" srcId="{5A8882A2-2CAE-0643-88E5-F5E052BEDF53}" destId="{AE87021D-7B9E-1941-A54A-538AB978BCD2}" srcOrd="1" destOrd="0" presId="urn:microsoft.com/office/officeart/2005/8/layout/vList4"/>
    <dgm:cxn modelId="{818C6DC9-AFE3-FC49-BE37-35BCCCDC8DBD}" type="presParOf" srcId="{5A8882A2-2CAE-0643-88E5-F5E052BEDF53}" destId="{718A759B-95F9-E44C-9792-3F61A11D11DB}" srcOrd="2" destOrd="0" presId="urn:microsoft.com/office/officeart/2005/8/layout/vList4"/>
    <dgm:cxn modelId="{C235D18E-28A2-8D40-A363-BA50F1BD8C05}" type="presParOf" srcId="{2775963C-797F-7F4F-B076-4489FED62CE3}" destId="{570D13B0-F6C5-FB44-9402-556524C87A03}" srcOrd="7" destOrd="0" presId="urn:microsoft.com/office/officeart/2005/8/layout/vList4"/>
    <dgm:cxn modelId="{7C3A56F4-B669-8642-A3B1-FD84B6328535}" type="presParOf" srcId="{2775963C-797F-7F4F-B076-4489FED62CE3}" destId="{45A20F34-568D-6149-AE1F-491371A205CE}" srcOrd="8" destOrd="0" presId="urn:microsoft.com/office/officeart/2005/8/layout/vList4"/>
    <dgm:cxn modelId="{4C2721A1-0B4E-1D49-859D-1F1AEA60B583}" type="presParOf" srcId="{45A20F34-568D-6149-AE1F-491371A205CE}" destId="{92373DBB-49A4-F749-BA4E-3AE4F02587E4}" srcOrd="0" destOrd="0" presId="urn:microsoft.com/office/officeart/2005/8/layout/vList4"/>
    <dgm:cxn modelId="{8B6268BF-9670-714D-B197-0DFB50E06694}" type="presParOf" srcId="{45A20F34-568D-6149-AE1F-491371A205CE}" destId="{021E6625-D6ED-BD4D-9843-5F8D9A6F2870}" srcOrd="1" destOrd="0" presId="urn:microsoft.com/office/officeart/2005/8/layout/vList4"/>
    <dgm:cxn modelId="{B574F936-DC7C-7449-B39A-0A93B8756CD1}" type="presParOf" srcId="{45A20F34-568D-6149-AE1F-491371A205CE}" destId="{33BD9C4C-4907-1C4D-91EE-9371C2146F71}" srcOrd="2" destOrd="0" presId="urn:microsoft.com/office/officeart/2005/8/layout/vList4"/>
    <dgm:cxn modelId="{B34F9B29-5707-224B-A6DB-BDCFA514DAA3}" type="presParOf" srcId="{2775963C-797F-7F4F-B076-4489FED62CE3}" destId="{3C733362-D9C3-8944-A512-C633B7495ADE}" srcOrd="9" destOrd="0" presId="urn:microsoft.com/office/officeart/2005/8/layout/vList4"/>
    <dgm:cxn modelId="{598A7CA2-1452-DB4C-B33C-6AEDEF267770}" type="presParOf" srcId="{2775963C-797F-7F4F-B076-4489FED62CE3}" destId="{32112792-6C43-3E47-835B-BC8E1370C031}" srcOrd="10" destOrd="0" presId="urn:microsoft.com/office/officeart/2005/8/layout/vList4"/>
    <dgm:cxn modelId="{20110E4F-B8E3-3C41-A6DB-2D126A944FC8}" type="presParOf" srcId="{32112792-6C43-3E47-835B-BC8E1370C031}" destId="{75C5E544-DC44-3546-891D-C935CE1D6D59}" srcOrd="0" destOrd="0" presId="urn:microsoft.com/office/officeart/2005/8/layout/vList4"/>
    <dgm:cxn modelId="{008F8D6B-A321-BD46-B467-CA69FAD906BD}" type="presParOf" srcId="{32112792-6C43-3E47-835B-BC8E1370C031}" destId="{46A9467B-BEE7-674B-8B84-BDB3C925604E}" srcOrd="1" destOrd="0" presId="urn:microsoft.com/office/officeart/2005/8/layout/vList4"/>
    <dgm:cxn modelId="{B73262B6-0845-7A47-9C3E-BB5BBA2EDFD8}" type="presParOf" srcId="{32112792-6C43-3E47-835B-BC8E1370C031}" destId="{ED057921-02E3-E747-BFFD-0AE72BBBBB8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AE49D1-B71F-9948-AB3D-CDD994F76C9C}" type="doc">
      <dgm:prSet loTypeId="urn:microsoft.com/office/officeart/2008/layout/SquareAccen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423BA89-41AE-7F43-8464-6B66DE792363}">
      <dgm:prSet/>
      <dgm:spPr/>
      <dgm:t>
        <a:bodyPr/>
        <a:lstStyle/>
        <a:p>
          <a:r>
            <a:rPr lang="en-US" dirty="0"/>
            <a:t>FY2020 Forecast</a:t>
          </a:r>
        </a:p>
      </dgm:t>
    </dgm:pt>
    <dgm:pt modelId="{B237367B-27BD-EC41-95FA-5F2AC41CC56D}" type="parTrans" cxnId="{11A905F4-C13F-4249-93A8-AF2652D93FF3}">
      <dgm:prSet/>
      <dgm:spPr/>
      <dgm:t>
        <a:bodyPr/>
        <a:lstStyle/>
        <a:p>
          <a:endParaRPr lang="en-US"/>
        </a:p>
      </dgm:t>
    </dgm:pt>
    <dgm:pt modelId="{1399274B-0130-994A-A456-A26302D9A2E9}" type="sibTrans" cxnId="{11A905F4-C13F-4249-93A8-AF2652D93FF3}">
      <dgm:prSet/>
      <dgm:spPr/>
      <dgm:t>
        <a:bodyPr/>
        <a:lstStyle/>
        <a:p>
          <a:endParaRPr lang="en-US"/>
        </a:p>
      </dgm:t>
    </dgm:pt>
    <dgm:pt modelId="{2347760F-2C2B-E241-A52B-FDC8A2911B76}">
      <dgm:prSet/>
      <dgm:spPr/>
      <dgm:t>
        <a:bodyPr/>
        <a:lstStyle/>
        <a:p>
          <a:r>
            <a:rPr lang="en-US" dirty="0"/>
            <a:t>Revenue</a:t>
          </a:r>
        </a:p>
      </dgm:t>
    </dgm:pt>
    <dgm:pt modelId="{99DBA340-1B3E-464D-A571-46A1B53C7804}" type="parTrans" cxnId="{DA46B53C-06C5-0648-8A52-EEA7C3204FA9}">
      <dgm:prSet/>
      <dgm:spPr/>
      <dgm:t>
        <a:bodyPr/>
        <a:lstStyle/>
        <a:p>
          <a:endParaRPr lang="en-US"/>
        </a:p>
      </dgm:t>
    </dgm:pt>
    <dgm:pt modelId="{418EB8D3-A18F-BB4A-8958-6A761BED4F5A}" type="sibTrans" cxnId="{DA46B53C-06C5-0648-8A52-EEA7C3204FA9}">
      <dgm:prSet/>
      <dgm:spPr/>
      <dgm:t>
        <a:bodyPr/>
        <a:lstStyle/>
        <a:p>
          <a:endParaRPr lang="en-US"/>
        </a:p>
      </dgm:t>
    </dgm:pt>
    <dgm:pt modelId="{DA922B69-8616-F347-8A96-566CCC1E3E4D}">
      <dgm:prSet/>
      <dgm:spPr/>
      <dgm:t>
        <a:bodyPr/>
        <a:lstStyle/>
        <a:p>
          <a:r>
            <a:rPr lang="en-US" dirty="0"/>
            <a:t>Net Income</a:t>
          </a:r>
        </a:p>
      </dgm:t>
    </dgm:pt>
    <dgm:pt modelId="{A5E74085-B924-A64E-98AF-A42E28D118E6}" type="parTrans" cxnId="{1921AD1D-5777-8640-BAC8-C3AA737A504E}">
      <dgm:prSet/>
      <dgm:spPr/>
      <dgm:t>
        <a:bodyPr/>
        <a:lstStyle/>
        <a:p>
          <a:endParaRPr lang="en-US"/>
        </a:p>
      </dgm:t>
    </dgm:pt>
    <dgm:pt modelId="{9B635FD3-1996-AD40-81C5-B8ABE025FA17}" type="sibTrans" cxnId="{1921AD1D-5777-8640-BAC8-C3AA737A504E}">
      <dgm:prSet/>
      <dgm:spPr/>
      <dgm:t>
        <a:bodyPr/>
        <a:lstStyle/>
        <a:p>
          <a:endParaRPr lang="en-US"/>
        </a:p>
      </dgm:t>
    </dgm:pt>
    <dgm:pt modelId="{36B0155A-A1C2-AE4E-ABD8-71DFEBFECEEA}" type="pres">
      <dgm:prSet presAssocID="{BCAE49D1-B71F-9948-AB3D-CDD994F76C9C}" presName="layout" presStyleCnt="0">
        <dgm:presLayoutVars>
          <dgm:chMax/>
          <dgm:chPref/>
          <dgm:dir/>
          <dgm:resizeHandles/>
        </dgm:presLayoutVars>
      </dgm:prSet>
      <dgm:spPr/>
    </dgm:pt>
    <dgm:pt modelId="{4C4A4F7D-CEEE-674A-B12C-A747177D131C}" type="pres">
      <dgm:prSet presAssocID="{9423BA89-41AE-7F43-8464-6B66DE792363}" presName="root" presStyleCnt="0">
        <dgm:presLayoutVars>
          <dgm:chMax/>
          <dgm:chPref/>
        </dgm:presLayoutVars>
      </dgm:prSet>
      <dgm:spPr/>
    </dgm:pt>
    <dgm:pt modelId="{FBAA3A35-06BE-C846-9772-742B875F54B9}" type="pres">
      <dgm:prSet presAssocID="{9423BA89-41AE-7F43-8464-6B66DE792363}" presName="rootComposite" presStyleCnt="0">
        <dgm:presLayoutVars/>
      </dgm:prSet>
      <dgm:spPr/>
    </dgm:pt>
    <dgm:pt modelId="{DAA3D25E-FE22-BC42-95C8-D030139659F3}" type="pres">
      <dgm:prSet presAssocID="{9423BA89-41AE-7F43-8464-6B66DE792363}" presName="ParentAccent" presStyleLbl="alignNode1" presStyleIdx="0" presStyleCnt="1"/>
      <dgm:spPr/>
    </dgm:pt>
    <dgm:pt modelId="{6FFA037B-F910-8B4C-A2BB-5881E8765DEB}" type="pres">
      <dgm:prSet presAssocID="{9423BA89-41AE-7F43-8464-6B66DE792363}" presName="ParentSmallAccent" presStyleLbl="fgAcc1" presStyleIdx="0" presStyleCnt="1"/>
      <dgm:spPr/>
    </dgm:pt>
    <dgm:pt modelId="{901CE572-47EF-9844-BD06-9664EB04E25B}" type="pres">
      <dgm:prSet presAssocID="{9423BA89-41AE-7F43-8464-6B66DE792363}" presName="Parent" presStyleLbl="revTx" presStyleIdx="0" presStyleCnt="3">
        <dgm:presLayoutVars>
          <dgm:chMax/>
          <dgm:chPref val="4"/>
          <dgm:bulletEnabled val="1"/>
        </dgm:presLayoutVars>
      </dgm:prSet>
      <dgm:spPr/>
    </dgm:pt>
    <dgm:pt modelId="{B1C1F441-DA0B-8A45-92E0-876B0A92D33D}" type="pres">
      <dgm:prSet presAssocID="{9423BA89-41AE-7F43-8464-6B66DE792363}" presName="childShape" presStyleCnt="0">
        <dgm:presLayoutVars>
          <dgm:chMax val="0"/>
          <dgm:chPref val="0"/>
        </dgm:presLayoutVars>
      </dgm:prSet>
      <dgm:spPr/>
    </dgm:pt>
    <dgm:pt modelId="{C0C769EB-40FA-184F-8679-7CEC4C19FCE7}" type="pres">
      <dgm:prSet presAssocID="{2347760F-2C2B-E241-A52B-FDC8A2911B76}" presName="childComposite" presStyleCnt="0">
        <dgm:presLayoutVars>
          <dgm:chMax val="0"/>
          <dgm:chPref val="0"/>
        </dgm:presLayoutVars>
      </dgm:prSet>
      <dgm:spPr/>
    </dgm:pt>
    <dgm:pt modelId="{BD759646-405F-3C4C-85B4-BB893610F108}" type="pres">
      <dgm:prSet presAssocID="{2347760F-2C2B-E241-A52B-FDC8A2911B76}" presName="ChildAccent" presStyleLbl="solidFgAcc1" presStyleIdx="0" presStyleCnt="2"/>
      <dgm:spPr/>
    </dgm:pt>
    <dgm:pt modelId="{3E17A18E-4C3C-2E4D-9D8C-02DE2124758C}" type="pres">
      <dgm:prSet presAssocID="{2347760F-2C2B-E241-A52B-FDC8A2911B76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F29757-73CC-1041-82E4-7496CF65C971}" type="pres">
      <dgm:prSet presAssocID="{DA922B69-8616-F347-8A96-566CCC1E3E4D}" presName="childComposite" presStyleCnt="0">
        <dgm:presLayoutVars>
          <dgm:chMax val="0"/>
          <dgm:chPref val="0"/>
        </dgm:presLayoutVars>
      </dgm:prSet>
      <dgm:spPr/>
    </dgm:pt>
    <dgm:pt modelId="{377E66F0-DE27-E843-B096-C3066630726A}" type="pres">
      <dgm:prSet presAssocID="{DA922B69-8616-F347-8A96-566CCC1E3E4D}" presName="ChildAccent" presStyleLbl="solidFgAcc1" presStyleIdx="1" presStyleCnt="2"/>
      <dgm:spPr/>
    </dgm:pt>
    <dgm:pt modelId="{61179B6D-CB62-2542-8345-81D2F4A5A793}" type="pres">
      <dgm:prSet presAssocID="{DA922B69-8616-F347-8A96-566CCC1E3E4D}" presName="Child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C18A916-828D-7F4E-9A3F-7B8D578CB797}" type="presOf" srcId="{DA922B69-8616-F347-8A96-566CCC1E3E4D}" destId="{61179B6D-CB62-2542-8345-81D2F4A5A793}" srcOrd="0" destOrd="0" presId="urn:microsoft.com/office/officeart/2008/layout/SquareAccentList"/>
    <dgm:cxn modelId="{1921AD1D-5777-8640-BAC8-C3AA737A504E}" srcId="{9423BA89-41AE-7F43-8464-6B66DE792363}" destId="{DA922B69-8616-F347-8A96-566CCC1E3E4D}" srcOrd="1" destOrd="0" parTransId="{A5E74085-B924-A64E-98AF-A42E28D118E6}" sibTransId="{9B635FD3-1996-AD40-81C5-B8ABE025FA17}"/>
    <dgm:cxn modelId="{DA46B53C-06C5-0648-8A52-EEA7C3204FA9}" srcId="{9423BA89-41AE-7F43-8464-6B66DE792363}" destId="{2347760F-2C2B-E241-A52B-FDC8A2911B76}" srcOrd="0" destOrd="0" parTransId="{99DBA340-1B3E-464D-A571-46A1B53C7804}" sibTransId="{418EB8D3-A18F-BB4A-8958-6A761BED4F5A}"/>
    <dgm:cxn modelId="{87024B3D-D7A8-0F4E-A376-64BE75894A50}" type="presOf" srcId="{BCAE49D1-B71F-9948-AB3D-CDD994F76C9C}" destId="{36B0155A-A1C2-AE4E-ABD8-71DFEBFECEEA}" srcOrd="0" destOrd="0" presId="urn:microsoft.com/office/officeart/2008/layout/SquareAccentList"/>
    <dgm:cxn modelId="{B77D3F7E-A667-AB41-AF39-727F8B7FCF73}" type="presOf" srcId="{9423BA89-41AE-7F43-8464-6B66DE792363}" destId="{901CE572-47EF-9844-BD06-9664EB04E25B}" srcOrd="0" destOrd="0" presId="urn:microsoft.com/office/officeart/2008/layout/SquareAccentList"/>
    <dgm:cxn modelId="{EBE9CDA5-AAD6-D34B-992D-517AAA5029DC}" type="presOf" srcId="{2347760F-2C2B-E241-A52B-FDC8A2911B76}" destId="{3E17A18E-4C3C-2E4D-9D8C-02DE2124758C}" srcOrd="0" destOrd="0" presId="urn:microsoft.com/office/officeart/2008/layout/SquareAccentList"/>
    <dgm:cxn modelId="{11A905F4-C13F-4249-93A8-AF2652D93FF3}" srcId="{BCAE49D1-B71F-9948-AB3D-CDD994F76C9C}" destId="{9423BA89-41AE-7F43-8464-6B66DE792363}" srcOrd="0" destOrd="0" parTransId="{B237367B-27BD-EC41-95FA-5F2AC41CC56D}" sibTransId="{1399274B-0130-994A-A456-A26302D9A2E9}"/>
    <dgm:cxn modelId="{D728B4B1-C44D-B646-A2D0-8A1D3E7B5CEA}" type="presParOf" srcId="{36B0155A-A1C2-AE4E-ABD8-71DFEBFECEEA}" destId="{4C4A4F7D-CEEE-674A-B12C-A747177D131C}" srcOrd="0" destOrd="0" presId="urn:microsoft.com/office/officeart/2008/layout/SquareAccentList"/>
    <dgm:cxn modelId="{4B7E236E-CA10-654F-942B-C3B3B4650D90}" type="presParOf" srcId="{4C4A4F7D-CEEE-674A-B12C-A747177D131C}" destId="{FBAA3A35-06BE-C846-9772-742B875F54B9}" srcOrd="0" destOrd="0" presId="urn:microsoft.com/office/officeart/2008/layout/SquareAccentList"/>
    <dgm:cxn modelId="{E762AD48-4C14-104F-87F0-31797BDE546A}" type="presParOf" srcId="{FBAA3A35-06BE-C846-9772-742B875F54B9}" destId="{DAA3D25E-FE22-BC42-95C8-D030139659F3}" srcOrd="0" destOrd="0" presId="urn:microsoft.com/office/officeart/2008/layout/SquareAccentList"/>
    <dgm:cxn modelId="{9E80FE0F-65B3-D34D-AA18-9594BDD6BF91}" type="presParOf" srcId="{FBAA3A35-06BE-C846-9772-742B875F54B9}" destId="{6FFA037B-F910-8B4C-A2BB-5881E8765DEB}" srcOrd="1" destOrd="0" presId="urn:microsoft.com/office/officeart/2008/layout/SquareAccentList"/>
    <dgm:cxn modelId="{A239A98F-AC97-FE47-9C1F-1A65849247C2}" type="presParOf" srcId="{FBAA3A35-06BE-C846-9772-742B875F54B9}" destId="{901CE572-47EF-9844-BD06-9664EB04E25B}" srcOrd="2" destOrd="0" presId="urn:microsoft.com/office/officeart/2008/layout/SquareAccentList"/>
    <dgm:cxn modelId="{620AEB9F-5282-A44A-A513-434F7FC2A35D}" type="presParOf" srcId="{4C4A4F7D-CEEE-674A-B12C-A747177D131C}" destId="{B1C1F441-DA0B-8A45-92E0-876B0A92D33D}" srcOrd="1" destOrd="0" presId="urn:microsoft.com/office/officeart/2008/layout/SquareAccentList"/>
    <dgm:cxn modelId="{A1F16808-7DE5-5048-9C7E-EFAC40ECB26C}" type="presParOf" srcId="{B1C1F441-DA0B-8A45-92E0-876B0A92D33D}" destId="{C0C769EB-40FA-184F-8679-7CEC4C19FCE7}" srcOrd="0" destOrd="0" presId="urn:microsoft.com/office/officeart/2008/layout/SquareAccentList"/>
    <dgm:cxn modelId="{3BE14204-A26E-094C-A85A-6B4038A06C9B}" type="presParOf" srcId="{C0C769EB-40FA-184F-8679-7CEC4C19FCE7}" destId="{BD759646-405F-3C4C-85B4-BB893610F108}" srcOrd="0" destOrd="0" presId="urn:microsoft.com/office/officeart/2008/layout/SquareAccentList"/>
    <dgm:cxn modelId="{FEB7B375-262E-A449-916F-BFC543BF3E3A}" type="presParOf" srcId="{C0C769EB-40FA-184F-8679-7CEC4C19FCE7}" destId="{3E17A18E-4C3C-2E4D-9D8C-02DE2124758C}" srcOrd="1" destOrd="0" presId="urn:microsoft.com/office/officeart/2008/layout/SquareAccentList"/>
    <dgm:cxn modelId="{C1DA9E7A-0838-4349-B19E-C80C7DAE5538}" type="presParOf" srcId="{B1C1F441-DA0B-8A45-92E0-876B0A92D33D}" destId="{23F29757-73CC-1041-82E4-7496CF65C971}" srcOrd="1" destOrd="0" presId="urn:microsoft.com/office/officeart/2008/layout/SquareAccentList"/>
    <dgm:cxn modelId="{EDA1A63E-1405-9841-A02E-83277553A1B5}" type="presParOf" srcId="{23F29757-73CC-1041-82E4-7496CF65C971}" destId="{377E66F0-DE27-E843-B096-C3066630726A}" srcOrd="0" destOrd="0" presId="urn:microsoft.com/office/officeart/2008/layout/SquareAccentList"/>
    <dgm:cxn modelId="{CAA3AD20-1B7D-FC4F-B977-9170662C7311}" type="presParOf" srcId="{23F29757-73CC-1041-82E4-7496CF65C971}" destId="{61179B6D-CB62-2542-8345-81D2F4A5A79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9034DA-3C34-574A-AD66-562A838DA05A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C2E1AB9-1F99-AE47-ABFB-21631BE61F33}">
      <dgm:prSet custT="1"/>
      <dgm:spPr/>
      <dgm:t>
        <a:bodyPr/>
        <a:lstStyle/>
        <a:p>
          <a:r>
            <a:rPr lang="en-US" sz="2400" dirty="0"/>
            <a:t>FY2020 annual net Income revised upwards to a </a:t>
          </a:r>
          <a:r>
            <a:rPr lang="en-US" sz="2400" dirty="0">
              <a:solidFill>
                <a:schemeClr val="accent4">
                  <a:lumMod val="20000"/>
                  <a:lumOff val="80000"/>
                </a:schemeClr>
              </a:solidFill>
            </a:rPr>
            <a:t>RECORD HIGH </a:t>
          </a:r>
          <a:r>
            <a:rPr lang="en-US" sz="2400" dirty="0"/>
            <a:t>of 160 Billion JPY (up 35 Billion JPY)</a:t>
          </a:r>
        </a:p>
      </dgm:t>
    </dgm:pt>
    <dgm:pt modelId="{335D43A0-19D9-8D42-8B96-15A2E65B1244}" type="parTrans" cxnId="{5212A5DF-7348-604C-9284-2356C094E569}">
      <dgm:prSet/>
      <dgm:spPr/>
      <dgm:t>
        <a:bodyPr/>
        <a:lstStyle/>
        <a:p>
          <a:endParaRPr lang="en-US" sz="2000"/>
        </a:p>
      </dgm:t>
    </dgm:pt>
    <dgm:pt modelId="{1CB685D1-8B7B-564F-86EF-CC49CD7F5D6B}" type="sibTrans" cxnId="{5212A5DF-7348-604C-9284-2356C094E569}">
      <dgm:prSet/>
      <dgm:spPr/>
      <dgm:t>
        <a:bodyPr/>
        <a:lstStyle/>
        <a:p>
          <a:endParaRPr lang="en-US" sz="2000"/>
        </a:p>
      </dgm:t>
    </dgm:pt>
    <dgm:pt modelId="{6E69DD22-563C-5C41-8605-49A796E48031}">
      <dgm:prSet custT="1"/>
      <dgm:spPr/>
      <dgm:t>
        <a:bodyPr/>
        <a:lstStyle/>
        <a:p>
          <a:r>
            <a:rPr lang="en-US" sz="2000" dirty="0"/>
            <a:t>Document Solutions business suffered by COVID for the YoY revenue decrease of 14.3% while operating margin ratio recovered steadily (Q1: 6.8%, Q2: 7.0%, Q3: 8.6%)</a:t>
          </a:r>
        </a:p>
      </dgm:t>
    </dgm:pt>
    <dgm:pt modelId="{2475FC74-514B-F049-9873-2AF773D91943}" type="parTrans" cxnId="{046D4DAD-BDCE-3A4C-9019-5F75897C8727}">
      <dgm:prSet/>
      <dgm:spPr/>
      <dgm:t>
        <a:bodyPr/>
        <a:lstStyle/>
        <a:p>
          <a:endParaRPr lang="en-US" sz="2000"/>
        </a:p>
      </dgm:t>
    </dgm:pt>
    <dgm:pt modelId="{3EE2DE96-D13C-BF4F-9375-A5C7B4B15D75}" type="sibTrans" cxnId="{046D4DAD-BDCE-3A4C-9019-5F75897C8727}">
      <dgm:prSet/>
      <dgm:spPr/>
      <dgm:t>
        <a:bodyPr/>
        <a:lstStyle/>
        <a:p>
          <a:endParaRPr lang="en-US" sz="2000"/>
        </a:p>
      </dgm:t>
    </dgm:pt>
    <dgm:pt modelId="{D322EDAC-BDFF-BB45-B93F-EAD40FF9B327}">
      <dgm:prSet custT="1"/>
      <dgm:spPr/>
      <dgm:t>
        <a:bodyPr/>
        <a:lstStyle/>
        <a:p>
          <a:r>
            <a:rPr lang="en-US" sz="2000" dirty="0"/>
            <a:t>Watch their Mid-term Management Plan “Vision 2023” which is schedule to be announced in mid-April 2021 </a:t>
          </a:r>
        </a:p>
      </dgm:t>
    </dgm:pt>
    <dgm:pt modelId="{093026D0-F80F-0F41-90D7-8641D43C8DE3}" type="parTrans" cxnId="{E2ADC7FC-4083-B441-AB64-159AF98F8EFF}">
      <dgm:prSet/>
      <dgm:spPr/>
      <dgm:t>
        <a:bodyPr/>
        <a:lstStyle/>
        <a:p>
          <a:endParaRPr lang="en-US" sz="2000"/>
        </a:p>
      </dgm:t>
    </dgm:pt>
    <dgm:pt modelId="{4A5A2F04-3127-0D4F-B0F0-578143E0C176}" type="sibTrans" cxnId="{E2ADC7FC-4083-B441-AB64-159AF98F8EFF}">
      <dgm:prSet/>
      <dgm:spPr/>
      <dgm:t>
        <a:bodyPr/>
        <a:lstStyle/>
        <a:p>
          <a:endParaRPr lang="en-US" sz="2000"/>
        </a:p>
      </dgm:t>
    </dgm:pt>
    <dgm:pt modelId="{2775963C-797F-7F4F-B076-4489FED62CE3}" type="pres">
      <dgm:prSet presAssocID="{DE9034DA-3C34-574A-AD66-562A838DA05A}" presName="linear" presStyleCnt="0">
        <dgm:presLayoutVars>
          <dgm:dir/>
          <dgm:resizeHandles val="exact"/>
        </dgm:presLayoutVars>
      </dgm:prSet>
      <dgm:spPr/>
    </dgm:pt>
    <dgm:pt modelId="{43B906B2-1414-7442-B46F-C72E905AA56A}" type="pres">
      <dgm:prSet presAssocID="{6C2E1AB9-1F99-AE47-ABFB-21631BE61F33}" presName="comp" presStyleCnt="0"/>
      <dgm:spPr/>
    </dgm:pt>
    <dgm:pt modelId="{E69A8D6E-AA16-3B43-B099-2B898D2EB734}" type="pres">
      <dgm:prSet presAssocID="{6C2E1AB9-1F99-AE47-ABFB-21631BE61F33}" presName="box" presStyleLbl="node1" presStyleIdx="0" presStyleCnt="3" custLinFactNeighborX="2048" custLinFactNeighborY="2065"/>
      <dgm:spPr/>
    </dgm:pt>
    <dgm:pt modelId="{D7F49F71-452C-9241-80AF-22729780C345}" type="pres">
      <dgm:prSet presAssocID="{6C2E1AB9-1F99-AE47-ABFB-21631BE61F3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395CD240-FE37-B441-B061-318D3823A44F}" type="pres">
      <dgm:prSet presAssocID="{6C2E1AB9-1F99-AE47-ABFB-21631BE61F33}" presName="text" presStyleLbl="node1" presStyleIdx="0" presStyleCnt="3">
        <dgm:presLayoutVars>
          <dgm:bulletEnabled val="1"/>
        </dgm:presLayoutVars>
      </dgm:prSet>
      <dgm:spPr/>
    </dgm:pt>
    <dgm:pt modelId="{9D39EA58-EB93-7844-9A8E-63607F2F3854}" type="pres">
      <dgm:prSet presAssocID="{1CB685D1-8B7B-564F-86EF-CC49CD7F5D6B}" presName="spacer" presStyleCnt="0"/>
      <dgm:spPr/>
    </dgm:pt>
    <dgm:pt modelId="{1A5314F3-FED6-1348-A02C-721FBCAF8676}" type="pres">
      <dgm:prSet presAssocID="{6E69DD22-563C-5C41-8605-49A796E48031}" presName="comp" presStyleCnt="0"/>
      <dgm:spPr/>
    </dgm:pt>
    <dgm:pt modelId="{E2E292C2-A91F-C34D-8373-2EE8AD2C2AE4}" type="pres">
      <dgm:prSet presAssocID="{6E69DD22-563C-5C41-8605-49A796E48031}" presName="box" presStyleLbl="node1" presStyleIdx="1" presStyleCnt="3"/>
      <dgm:spPr/>
    </dgm:pt>
    <dgm:pt modelId="{E7F3FEC7-9B41-F147-AF48-64756952B29D}" type="pres">
      <dgm:prSet presAssocID="{6E69DD22-563C-5C41-8605-49A796E48031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 outline"/>
        </a:ext>
      </dgm:extLst>
    </dgm:pt>
    <dgm:pt modelId="{C15B7E56-119C-4242-ABD5-42BC88E91439}" type="pres">
      <dgm:prSet presAssocID="{6E69DD22-563C-5C41-8605-49A796E48031}" presName="text" presStyleLbl="node1" presStyleIdx="1" presStyleCnt="3">
        <dgm:presLayoutVars>
          <dgm:bulletEnabled val="1"/>
        </dgm:presLayoutVars>
      </dgm:prSet>
      <dgm:spPr/>
    </dgm:pt>
    <dgm:pt modelId="{D7C03074-6562-6044-A57A-14412361FFD7}" type="pres">
      <dgm:prSet presAssocID="{3EE2DE96-D13C-BF4F-9375-A5C7B4B15D75}" presName="spacer" presStyleCnt="0"/>
      <dgm:spPr/>
    </dgm:pt>
    <dgm:pt modelId="{5A8882A2-2CAE-0643-88E5-F5E052BEDF53}" type="pres">
      <dgm:prSet presAssocID="{D322EDAC-BDFF-BB45-B93F-EAD40FF9B327}" presName="comp" presStyleCnt="0"/>
      <dgm:spPr/>
    </dgm:pt>
    <dgm:pt modelId="{3A62179E-93E3-AE4B-B036-8C52128D6010}" type="pres">
      <dgm:prSet presAssocID="{D322EDAC-BDFF-BB45-B93F-EAD40FF9B327}" presName="box" presStyleLbl="node1" presStyleIdx="2" presStyleCnt="3"/>
      <dgm:spPr/>
    </dgm:pt>
    <dgm:pt modelId="{AE87021D-7B9E-1941-A54A-538AB978BCD2}" type="pres">
      <dgm:prSet presAssocID="{D322EDAC-BDFF-BB45-B93F-EAD40FF9B327}" presName="img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Lightbulb and pencil with solid fill"/>
        </a:ext>
      </dgm:extLst>
    </dgm:pt>
    <dgm:pt modelId="{718A759B-95F9-E44C-9792-3F61A11D11DB}" type="pres">
      <dgm:prSet presAssocID="{D322EDAC-BDFF-BB45-B93F-EAD40FF9B327}" presName="text" presStyleLbl="node1" presStyleIdx="2" presStyleCnt="3">
        <dgm:presLayoutVars>
          <dgm:bulletEnabled val="1"/>
        </dgm:presLayoutVars>
      </dgm:prSet>
      <dgm:spPr/>
    </dgm:pt>
  </dgm:ptLst>
  <dgm:cxnLst>
    <dgm:cxn modelId="{16455122-E753-D649-9E66-E3540147EED8}" type="presOf" srcId="{D322EDAC-BDFF-BB45-B93F-EAD40FF9B327}" destId="{718A759B-95F9-E44C-9792-3F61A11D11DB}" srcOrd="1" destOrd="0" presId="urn:microsoft.com/office/officeart/2005/8/layout/vList4"/>
    <dgm:cxn modelId="{1073E058-3446-A840-9E2C-A48C6948E9BA}" type="presOf" srcId="{6E69DD22-563C-5C41-8605-49A796E48031}" destId="{C15B7E56-119C-4242-ABD5-42BC88E91439}" srcOrd="1" destOrd="0" presId="urn:microsoft.com/office/officeart/2005/8/layout/vList4"/>
    <dgm:cxn modelId="{9F08B264-39F6-D84B-8885-5D3693C5A074}" type="presOf" srcId="{6E69DD22-563C-5C41-8605-49A796E48031}" destId="{E2E292C2-A91F-C34D-8373-2EE8AD2C2AE4}" srcOrd="0" destOrd="0" presId="urn:microsoft.com/office/officeart/2005/8/layout/vList4"/>
    <dgm:cxn modelId="{CD19697F-697E-4F44-B9E4-0C64036A6206}" type="presOf" srcId="{6C2E1AB9-1F99-AE47-ABFB-21631BE61F33}" destId="{395CD240-FE37-B441-B061-318D3823A44F}" srcOrd="1" destOrd="0" presId="urn:microsoft.com/office/officeart/2005/8/layout/vList4"/>
    <dgm:cxn modelId="{B75A3295-08B5-C44D-8EB9-BD80978911F3}" type="presOf" srcId="{DE9034DA-3C34-574A-AD66-562A838DA05A}" destId="{2775963C-797F-7F4F-B076-4489FED62CE3}" srcOrd="0" destOrd="0" presId="urn:microsoft.com/office/officeart/2005/8/layout/vList4"/>
    <dgm:cxn modelId="{DE903AAC-DEFF-9E41-B4A8-7B2E9E121835}" type="presOf" srcId="{D322EDAC-BDFF-BB45-B93F-EAD40FF9B327}" destId="{3A62179E-93E3-AE4B-B036-8C52128D6010}" srcOrd="0" destOrd="0" presId="urn:microsoft.com/office/officeart/2005/8/layout/vList4"/>
    <dgm:cxn modelId="{046D4DAD-BDCE-3A4C-9019-5F75897C8727}" srcId="{DE9034DA-3C34-574A-AD66-562A838DA05A}" destId="{6E69DD22-563C-5C41-8605-49A796E48031}" srcOrd="1" destOrd="0" parTransId="{2475FC74-514B-F049-9873-2AF773D91943}" sibTransId="{3EE2DE96-D13C-BF4F-9375-A5C7B4B15D75}"/>
    <dgm:cxn modelId="{5212A5DF-7348-604C-9284-2356C094E569}" srcId="{DE9034DA-3C34-574A-AD66-562A838DA05A}" destId="{6C2E1AB9-1F99-AE47-ABFB-21631BE61F33}" srcOrd="0" destOrd="0" parTransId="{335D43A0-19D9-8D42-8B96-15A2E65B1244}" sibTransId="{1CB685D1-8B7B-564F-86EF-CC49CD7F5D6B}"/>
    <dgm:cxn modelId="{AF92EAE1-CF8B-B448-AC92-D63A804161BA}" type="presOf" srcId="{6C2E1AB9-1F99-AE47-ABFB-21631BE61F33}" destId="{E69A8D6E-AA16-3B43-B099-2B898D2EB734}" srcOrd="0" destOrd="0" presId="urn:microsoft.com/office/officeart/2005/8/layout/vList4"/>
    <dgm:cxn modelId="{E2ADC7FC-4083-B441-AB64-159AF98F8EFF}" srcId="{DE9034DA-3C34-574A-AD66-562A838DA05A}" destId="{D322EDAC-BDFF-BB45-B93F-EAD40FF9B327}" srcOrd="2" destOrd="0" parTransId="{093026D0-F80F-0F41-90D7-8641D43C8DE3}" sibTransId="{4A5A2F04-3127-0D4F-B0F0-578143E0C176}"/>
    <dgm:cxn modelId="{A30CC7EA-8ED1-A94A-AB1A-68F5689A635F}" type="presParOf" srcId="{2775963C-797F-7F4F-B076-4489FED62CE3}" destId="{43B906B2-1414-7442-B46F-C72E905AA56A}" srcOrd="0" destOrd="0" presId="urn:microsoft.com/office/officeart/2005/8/layout/vList4"/>
    <dgm:cxn modelId="{88EA0F23-E5B1-EA43-AE08-690FE49BD3A3}" type="presParOf" srcId="{43B906B2-1414-7442-B46F-C72E905AA56A}" destId="{E69A8D6E-AA16-3B43-B099-2B898D2EB734}" srcOrd="0" destOrd="0" presId="urn:microsoft.com/office/officeart/2005/8/layout/vList4"/>
    <dgm:cxn modelId="{B041321C-CEBD-DA49-A4A5-E95AD9B1AFFC}" type="presParOf" srcId="{43B906B2-1414-7442-B46F-C72E905AA56A}" destId="{D7F49F71-452C-9241-80AF-22729780C345}" srcOrd="1" destOrd="0" presId="urn:microsoft.com/office/officeart/2005/8/layout/vList4"/>
    <dgm:cxn modelId="{8959E35B-BFBB-534D-B814-EC65F9F4B03C}" type="presParOf" srcId="{43B906B2-1414-7442-B46F-C72E905AA56A}" destId="{395CD240-FE37-B441-B061-318D3823A44F}" srcOrd="2" destOrd="0" presId="urn:microsoft.com/office/officeart/2005/8/layout/vList4"/>
    <dgm:cxn modelId="{35020DF6-3F0B-494C-830B-E94D05887D98}" type="presParOf" srcId="{2775963C-797F-7F4F-B076-4489FED62CE3}" destId="{9D39EA58-EB93-7844-9A8E-63607F2F3854}" srcOrd="1" destOrd="0" presId="urn:microsoft.com/office/officeart/2005/8/layout/vList4"/>
    <dgm:cxn modelId="{8A8D1D33-9FB9-1F40-A689-9DFF93CA3FC3}" type="presParOf" srcId="{2775963C-797F-7F4F-B076-4489FED62CE3}" destId="{1A5314F3-FED6-1348-A02C-721FBCAF8676}" srcOrd="2" destOrd="0" presId="urn:microsoft.com/office/officeart/2005/8/layout/vList4"/>
    <dgm:cxn modelId="{0985010A-4FC7-2F42-85B7-687D3CCC98BC}" type="presParOf" srcId="{1A5314F3-FED6-1348-A02C-721FBCAF8676}" destId="{E2E292C2-A91F-C34D-8373-2EE8AD2C2AE4}" srcOrd="0" destOrd="0" presId="urn:microsoft.com/office/officeart/2005/8/layout/vList4"/>
    <dgm:cxn modelId="{71169F25-A21B-644F-B41A-5D859B5544F4}" type="presParOf" srcId="{1A5314F3-FED6-1348-A02C-721FBCAF8676}" destId="{E7F3FEC7-9B41-F147-AF48-64756952B29D}" srcOrd="1" destOrd="0" presId="urn:microsoft.com/office/officeart/2005/8/layout/vList4"/>
    <dgm:cxn modelId="{3D4A88EB-40A2-4C43-913B-8BD9EC913952}" type="presParOf" srcId="{1A5314F3-FED6-1348-A02C-721FBCAF8676}" destId="{C15B7E56-119C-4242-ABD5-42BC88E91439}" srcOrd="2" destOrd="0" presId="urn:microsoft.com/office/officeart/2005/8/layout/vList4"/>
    <dgm:cxn modelId="{AAA7FA94-DD4C-1A4A-AE95-67A9735EB660}" type="presParOf" srcId="{2775963C-797F-7F4F-B076-4489FED62CE3}" destId="{D7C03074-6562-6044-A57A-14412361FFD7}" srcOrd="3" destOrd="0" presId="urn:microsoft.com/office/officeart/2005/8/layout/vList4"/>
    <dgm:cxn modelId="{AF51868F-7C59-3445-A96C-548C2285EBCF}" type="presParOf" srcId="{2775963C-797F-7F4F-B076-4489FED62CE3}" destId="{5A8882A2-2CAE-0643-88E5-F5E052BEDF53}" srcOrd="4" destOrd="0" presId="urn:microsoft.com/office/officeart/2005/8/layout/vList4"/>
    <dgm:cxn modelId="{1447F8EE-1D8B-4444-B92B-5A787998A996}" type="presParOf" srcId="{5A8882A2-2CAE-0643-88E5-F5E052BEDF53}" destId="{3A62179E-93E3-AE4B-B036-8C52128D6010}" srcOrd="0" destOrd="0" presId="urn:microsoft.com/office/officeart/2005/8/layout/vList4"/>
    <dgm:cxn modelId="{A8C67E07-3660-4443-A9FD-90CB1E205136}" type="presParOf" srcId="{5A8882A2-2CAE-0643-88E5-F5E052BEDF53}" destId="{AE87021D-7B9E-1941-A54A-538AB978BCD2}" srcOrd="1" destOrd="0" presId="urn:microsoft.com/office/officeart/2005/8/layout/vList4"/>
    <dgm:cxn modelId="{818C6DC9-AFE3-FC49-BE37-35BCCCDC8DBD}" type="presParOf" srcId="{5A8882A2-2CAE-0643-88E5-F5E052BEDF53}" destId="{718A759B-95F9-E44C-9792-3F61A11D11D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AE49D1-B71F-9948-AB3D-CDD994F76C9C}" type="doc">
      <dgm:prSet loTypeId="urn:microsoft.com/office/officeart/2008/layout/SquareAccen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423BA89-41AE-7F43-8464-6B66DE792363}">
      <dgm:prSet/>
      <dgm:spPr/>
      <dgm:t>
        <a:bodyPr/>
        <a:lstStyle/>
        <a:p>
          <a:r>
            <a:rPr lang="en-US" dirty="0"/>
            <a:t>FY2020 Forecast</a:t>
          </a:r>
        </a:p>
      </dgm:t>
    </dgm:pt>
    <dgm:pt modelId="{B237367B-27BD-EC41-95FA-5F2AC41CC56D}" type="parTrans" cxnId="{11A905F4-C13F-4249-93A8-AF2652D93FF3}">
      <dgm:prSet/>
      <dgm:spPr/>
      <dgm:t>
        <a:bodyPr/>
        <a:lstStyle/>
        <a:p>
          <a:endParaRPr lang="en-US"/>
        </a:p>
      </dgm:t>
    </dgm:pt>
    <dgm:pt modelId="{1399274B-0130-994A-A456-A26302D9A2E9}" type="sibTrans" cxnId="{11A905F4-C13F-4249-93A8-AF2652D93FF3}">
      <dgm:prSet/>
      <dgm:spPr/>
      <dgm:t>
        <a:bodyPr/>
        <a:lstStyle/>
        <a:p>
          <a:endParaRPr lang="en-US"/>
        </a:p>
      </dgm:t>
    </dgm:pt>
    <dgm:pt modelId="{2347760F-2C2B-E241-A52B-FDC8A2911B76}">
      <dgm:prSet/>
      <dgm:spPr/>
      <dgm:t>
        <a:bodyPr/>
        <a:lstStyle/>
        <a:p>
          <a:r>
            <a:rPr lang="en-US" dirty="0"/>
            <a:t>Revenue</a:t>
          </a:r>
        </a:p>
      </dgm:t>
    </dgm:pt>
    <dgm:pt modelId="{99DBA340-1B3E-464D-A571-46A1B53C7804}" type="parTrans" cxnId="{DA46B53C-06C5-0648-8A52-EEA7C3204FA9}">
      <dgm:prSet/>
      <dgm:spPr/>
      <dgm:t>
        <a:bodyPr/>
        <a:lstStyle/>
        <a:p>
          <a:endParaRPr lang="en-US"/>
        </a:p>
      </dgm:t>
    </dgm:pt>
    <dgm:pt modelId="{418EB8D3-A18F-BB4A-8958-6A761BED4F5A}" type="sibTrans" cxnId="{DA46B53C-06C5-0648-8A52-EEA7C3204FA9}">
      <dgm:prSet/>
      <dgm:spPr/>
      <dgm:t>
        <a:bodyPr/>
        <a:lstStyle/>
        <a:p>
          <a:endParaRPr lang="en-US"/>
        </a:p>
      </dgm:t>
    </dgm:pt>
    <dgm:pt modelId="{DA922B69-8616-F347-8A96-566CCC1E3E4D}">
      <dgm:prSet/>
      <dgm:spPr/>
      <dgm:t>
        <a:bodyPr/>
        <a:lstStyle/>
        <a:p>
          <a:r>
            <a:rPr lang="en-US" dirty="0"/>
            <a:t>Net Income</a:t>
          </a:r>
        </a:p>
      </dgm:t>
    </dgm:pt>
    <dgm:pt modelId="{A5E74085-B924-A64E-98AF-A42E28D118E6}" type="parTrans" cxnId="{1921AD1D-5777-8640-BAC8-C3AA737A504E}">
      <dgm:prSet/>
      <dgm:spPr/>
      <dgm:t>
        <a:bodyPr/>
        <a:lstStyle/>
        <a:p>
          <a:endParaRPr lang="en-US"/>
        </a:p>
      </dgm:t>
    </dgm:pt>
    <dgm:pt modelId="{9B635FD3-1996-AD40-81C5-B8ABE025FA17}" type="sibTrans" cxnId="{1921AD1D-5777-8640-BAC8-C3AA737A504E}">
      <dgm:prSet/>
      <dgm:spPr/>
      <dgm:t>
        <a:bodyPr/>
        <a:lstStyle/>
        <a:p>
          <a:endParaRPr lang="en-US"/>
        </a:p>
      </dgm:t>
    </dgm:pt>
    <dgm:pt modelId="{36B0155A-A1C2-AE4E-ABD8-71DFEBFECEEA}" type="pres">
      <dgm:prSet presAssocID="{BCAE49D1-B71F-9948-AB3D-CDD994F76C9C}" presName="layout" presStyleCnt="0">
        <dgm:presLayoutVars>
          <dgm:chMax/>
          <dgm:chPref/>
          <dgm:dir/>
          <dgm:resizeHandles/>
        </dgm:presLayoutVars>
      </dgm:prSet>
      <dgm:spPr/>
    </dgm:pt>
    <dgm:pt modelId="{4C4A4F7D-CEEE-674A-B12C-A747177D131C}" type="pres">
      <dgm:prSet presAssocID="{9423BA89-41AE-7F43-8464-6B66DE792363}" presName="root" presStyleCnt="0">
        <dgm:presLayoutVars>
          <dgm:chMax/>
          <dgm:chPref/>
        </dgm:presLayoutVars>
      </dgm:prSet>
      <dgm:spPr/>
    </dgm:pt>
    <dgm:pt modelId="{FBAA3A35-06BE-C846-9772-742B875F54B9}" type="pres">
      <dgm:prSet presAssocID="{9423BA89-41AE-7F43-8464-6B66DE792363}" presName="rootComposite" presStyleCnt="0">
        <dgm:presLayoutVars/>
      </dgm:prSet>
      <dgm:spPr/>
    </dgm:pt>
    <dgm:pt modelId="{DAA3D25E-FE22-BC42-95C8-D030139659F3}" type="pres">
      <dgm:prSet presAssocID="{9423BA89-41AE-7F43-8464-6B66DE792363}" presName="ParentAccent" presStyleLbl="alignNode1" presStyleIdx="0" presStyleCnt="1"/>
      <dgm:spPr/>
    </dgm:pt>
    <dgm:pt modelId="{6FFA037B-F910-8B4C-A2BB-5881E8765DEB}" type="pres">
      <dgm:prSet presAssocID="{9423BA89-41AE-7F43-8464-6B66DE792363}" presName="ParentSmallAccent" presStyleLbl="fgAcc1" presStyleIdx="0" presStyleCnt="1"/>
      <dgm:spPr/>
    </dgm:pt>
    <dgm:pt modelId="{901CE572-47EF-9844-BD06-9664EB04E25B}" type="pres">
      <dgm:prSet presAssocID="{9423BA89-41AE-7F43-8464-6B66DE792363}" presName="Parent" presStyleLbl="revTx" presStyleIdx="0" presStyleCnt="3">
        <dgm:presLayoutVars>
          <dgm:chMax/>
          <dgm:chPref val="4"/>
          <dgm:bulletEnabled val="1"/>
        </dgm:presLayoutVars>
      </dgm:prSet>
      <dgm:spPr/>
    </dgm:pt>
    <dgm:pt modelId="{B1C1F441-DA0B-8A45-92E0-876B0A92D33D}" type="pres">
      <dgm:prSet presAssocID="{9423BA89-41AE-7F43-8464-6B66DE792363}" presName="childShape" presStyleCnt="0">
        <dgm:presLayoutVars>
          <dgm:chMax val="0"/>
          <dgm:chPref val="0"/>
        </dgm:presLayoutVars>
      </dgm:prSet>
      <dgm:spPr/>
    </dgm:pt>
    <dgm:pt modelId="{C0C769EB-40FA-184F-8679-7CEC4C19FCE7}" type="pres">
      <dgm:prSet presAssocID="{2347760F-2C2B-E241-A52B-FDC8A2911B76}" presName="childComposite" presStyleCnt="0">
        <dgm:presLayoutVars>
          <dgm:chMax val="0"/>
          <dgm:chPref val="0"/>
        </dgm:presLayoutVars>
      </dgm:prSet>
      <dgm:spPr/>
    </dgm:pt>
    <dgm:pt modelId="{BD759646-405F-3C4C-85B4-BB893610F108}" type="pres">
      <dgm:prSet presAssocID="{2347760F-2C2B-E241-A52B-FDC8A2911B76}" presName="ChildAccent" presStyleLbl="solidFgAcc1" presStyleIdx="0" presStyleCnt="2"/>
      <dgm:spPr/>
    </dgm:pt>
    <dgm:pt modelId="{3E17A18E-4C3C-2E4D-9D8C-02DE2124758C}" type="pres">
      <dgm:prSet presAssocID="{2347760F-2C2B-E241-A52B-FDC8A2911B76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F29757-73CC-1041-82E4-7496CF65C971}" type="pres">
      <dgm:prSet presAssocID="{DA922B69-8616-F347-8A96-566CCC1E3E4D}" presName="childComposite" presStyleCnt="0">
        <dgm:presLayoutVars>
          <dgm:chMax val="0"/>
          <dgm:chPref val="0"/>
        </dgm:presLayoutVars>
      </dgm:prSet>
      <dgm:spPr/>
    </dgm:pt>
    <dgm:pt modelId="{377E66F0-DE27-E843-B096-C3066630726A}" type="pres">
      <dgm:prSet presAssocID="{DA922B69-8616-F347-8A96-566CCC1E3E4D}" presName="ChildAccent" presStyleLbl="solidFgAcc1" presStyleIdx="1" presStyleCnt="2"/>
      <dgm:spPr/>
    </dgm:pt>
    <dgm:pt modelId="{61179B6D-CB62-2542-8345-81D2F4A5A793}" type="pres">
      <dgm:prSet presAssocID="{DA922B69-8616-F347-8A96-566CCC1E3E4D}" presName="Child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C18A916-828D-7F4E-9A3F-7B8D578CB797}" type="presOf" srcId="{DA922B69-8616-F347-8A96-566CCC1E3E4D}" destId="{61179B6D-CB62-2542-8345-81D2F4A5A793}" srcOrd="0" destOrd="0" presId="urn:microsoft.com/office/officeart/2008/layout/SquareAccentList"/>
    <dgm:cxn modelId="{1921AD1D-5777-8640-BAC8-C3AA737A504E}" srcId="{9423BA89-41AE-7F43-8464-6B66DE792363}" destId="{DA922B69-8616-F347-8A96-566CCC1E3E4D}" srcOrd="1" destOrd="0" parTransId="{A5E74085-B924-A64E-98AF-A42E28D118E6}" sibTransId="{9B635FD3-1996-AD40-81C5-B8ABE025FA17}"/>
    <dgm:cxn modelId="{DA46B53C-06C5-0648-8A52-EEA7C3204FA9}" srcId="{9423BA89-41AE-7F43-8464-6B66DE792363}" destId="{2347760F-2C2B-E241-A52B-FDC8A2911B76}" srcOrd="0" destOrd="0" parTransId="{99DBA340-1B3E-464D-A571-46A1B53C7804}" sibTransId="{418EB8D3-A18F-BB4A-8958-6A761BED4F5A}"/>
    <dgm:cxn modelId="{87024B3D-D7A8-0F4E-A376-64BE75894A50}" type="presOf" srcId="{BCAE49D1-B71F-9948-AB3D-CDD994F76C9C}" destId="{36B0155A-A1C2-AE4E-ABD8-71DFEBFECEEA}" srcOrd="0" destOrd="0" presId="urn:microsoft.com/office/officeart/2008/layout/SquareAccentList"/>
    <dgm:cxn modelId="{B77D3F7E-A667-AB41-AF39-727F8B7FCF73}" type="presOf" srcId="{9423BA89-41AE-7F43-8464-6B66DE792363}" destId="{901CE572-47EF-9844-BD06-9664EB04E25B}" srcOrd="0" destOrd="0" presId="urn:microsoft.com/office/officeart/2008/layout/SquareAccentList"/>
    <dgm:cxn modelId="{EBE9CDA5-AAD6-D34B-992D-517AAA5029DC}" type="presOf" srcId="{2347760F-2C2B-E241-A52B-FDC8A2911B76}" destId="{3E17A18E-4C3C-2E4D-9D8C-02DE2124758C}" srcOrd="0" destOrd="0" presId="urn:microsoft.com/office/officeart/2008/layout/SquareAccentList"/>
    <dgm:cxn modelId="{11A905F4-C13F-4249-93A8-AF2652D93FF3}" srcId="{BCAE49D1-B71F-9948-AB3D-CDD994F76C9C}" destId="{9423BA89-41AE-7F43-8464-6B66DE792363}" srcOrd="0" destOrd="0" parTransId="{B237367B-27BD-EC41-95FA-5F2AC41CC56D}" sibTransId="{1399274B-0130-994A-A456-A26302D9A2E9}"/>
    <dgm:cxn modelId="{D728B4B1-C44D-B646-A2D0-8A1D3E7B5CEA}" type="presParOf" srcId="{36B0155A-A1C2-AE4E-ABD8-71DFEBFECEEA}" destId="{4C4A4F7D-CEEE-674A-B12C-A747177D131C}" srcOrd="0" destOrd="0" presId="urn:microsoft.com/office/officeart/2008/layout/SquareAccentList"/>
    <dgm:cxn modelId="{4B7E236E-CA10-654F-942B-C3B3B4650D90}" type="presParOf" srcId="{4C4A4F7D-CEEE-674A-B12C-A747177D131C}" destId="{FBAA3A35-06BE-C846-9772-742B875F54B9}" srcOrd="0" destOrd="0" presId="urn:microsoft.com/office/officeart/2008/layout/SquareAccentList"/>
    <dgm:cxn modelId="{E762AD48-4C14-104F-87F0-31797BDE546A}" type="presParOf" srcId="{FBAA3A35-06BE-C846-9772-742B875F54B9}" destId="{DAA3D25E-FE22-BC42-95C8-D030139659F3}" srcOrd="0" destOrd="0" presId="urn:microsoft.com/office/officeart/2008/layout/SquareAccentList"/>
    <dgm:cxn modelId="{9E80FE0F-65B3-D34D-AA18-9594BDD6BF91}" type="presParOf" srcId="{FBAA3A35-06BE-C846-9772-742B875F54B9}" destId="{6FFA037B-F910-8B4C-A2BB-5881E8765DEB}" srcOrd="1" destOrd="0" presId="urn:microsoft.com/office/officeart/2008/layout/SquareAccentList"/>
    <dgm:cxn modelId="{A239A98F-AC97-FE47-9C1F-1A65849247C2}" type="presParOf" srcId="{FBAA3A35-06BE-C846-9772-742B875F54B9}" destId="{901CE572-47EF-9844-BD06-9664EB04E25B}" srcOrd="2" destOrd="0" presId="urn:microsoft.com/office/officeart/2008/layout/SquareAccentList"/>
    <dgm:cxn modelId="{620AEB9F-5282-A44A-A513-434F7FC2A35D}" type="presParOf" srcId="{4C4A4F7D-CEEE-674A-B12C-A747177D131C}" destId="{B1C1F441-DA0B-8A45-92E0-876B0A92D33D}" srcOrd="1" destOrd="0" presId="urn:microsoft.com/office/officeart/2008/layout/SquareAccentList"/>
    <dgm:cxn modelId="{A1F16808-7DE5-5048-9C7E-EFAC40ECB26C}" type="presParOf" srcId="{B1C1F441-DA0B-8A45-92E0-876B0A92D33D}" destId="{C0C769EB-40FA-184F-8679-7CEC4C19FCE7}" srcOrd="0" destOrd="0" presId="urn:microsoft.com/office/officeart/2008/layout/SquareAccentList"/>
    <dgm:cxn modelId="{3BE14204-A26E-094C-A85A-6B4038A06C9B}" type="presParOf" srcId="{C0C769EB-40FA-184F-8679-7CEC4C19FCE7}" destId="{BD759646-405F-3C4C-85B4-BB893610F108}" srcOrd="0" destOrd="0" presId="urn:microsoft.com/office/officeart/2008/layout/SquareAccentList"/>
    <dgm:cxn modelId="{FEB7B375-262E-A449-916F-BFC543BF3E3A}" type="presParOf" srcId="{C0C769EB-40FA-184F-8679-7CEC4C19FCE7}" destId="{3E17A18E-4C3C-2E4D-9D8C-02DE2124758C}" srcOrd="1" destOrd="0" presId="urn:microsoft.com/office/officeart/2008/layout/SquareAccentList"/>
    <dgm:cxn modelId="{C1DA9E7A-0838-4349-B19E-C80C7DAE5538}" type="presParOf" srcId="{B1C1F441-DA0B-8A45-92E0-876B0A92D33D}" destId="{23F29757-73CC-1041-82E4-7496CF65C971}" srcOrd="1" destOrd="0" presId="urn:microsoft.com/office/officeart/2008/layout/SquareAccentList"/>
    <dgm:cxn modelId="{EDA1A63E-1405-9841-A02E-83277553A1B5}" type="presParOf" srcId="{23F29757-73CC-1041-82E4-7496CF65C971}" destId="{377E66F0-DE27-E843-B096-C3066630726A}" srcOrd="0" destOrd="0" presId="urn:microsoft.com/office/officeart/2008/layout/SquareAccentList"/>
    <dgm:cxn modelId="{CAA3AD20-1B7D-FC4F-B977-9170662C7311}" type="presParOf" srcId="{23F29757-73CC-1041-82E4-7496CF65C971}" destId="{61179B6D-CB62-2542-8345-81D2F4A5A79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9034DA-3C34-574A-AD66-562A838DA05A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C2E1AB9-1F99-AE47-ABFB-21631BE61F33}">
      <dgm:prSet/>
      <dgm:spPr/>
      <dgm:t>
        <a:bodyPr/>
        <a:lstStyle/>
        <a:p>
          <a:r>
            <a:rPr lang="en-US" dirty="0"/>
            <a:t>Q3 (Oct-Dec) operating profit increased for 13.5 Billion JPY YoY thanks to: </a:t>
          </a:r>
        </a:p>
        <a:p>
          <a:r>
            <a:rPr lang="en-US" dirty="0"/>
            <a:t>- Expansion of strategic products</a:t>
          </a:r>
        </a:p>
        <a:p>
          <a:r>
            <a:rPr lang="en-US" dirty="0"/>
            <a:t>- </a:t>
          </a:r>
          <a:r>
            <a:rPr lang="en-US" dirty="0">
              <a:solidFill>
                <a:schemeClr val="accent4">
                  <a:lumMod val="20000"/>
                  <a:lumOff val="80000"/>
                </a:schemeClr>
              </a:solidFill>
            </a:rPr>
            <a:t>Increased ink sales with continued demand WFH prints</a:t>
          </a:r>
        </a:p>
        <a:p>
          <a:r>
            <a:rPr lang="en-US" dirty="0"/>
            <a:t>- Maintained selling price</a:t>
          </a:r>
        </a:p>
        <a:p>
          <a:r>
            <a:rPr lang="en-US" dirty="0"/>
            <a:t>- Thorough expense control</a:t>
          </a:r>
        </a:p>
      </dgm:t>
    </dgm:pt>
    <dgm:pt modelId="{335D43A0-19D9-8D42-8B96-15A2E65B1244}" type="parTrans" cxnId="{5212A5DF-7348-604C-9284-2356C094E569}">
      <dgm:prSet/>
      <dgm:spPr/>
      <dgm:t>
        <a:bodyPr/>
        <a:lstStyle/>
        <a:p>
          <a:endParaRPr lang="en-US"/>
        </a:p>
      </dgm:t>
    </dgm:pt>
    <dgm:pt modelId="{1CB685D1-8B7B-564F-86EF-CC49CD7F5D6B}" type="sibTrans" cxnId="{5212A5DF-7348-604C-9284-2356C094E569}">
      <dgm:prSet/>
      <dgm:spPr/>
      <dgm:t>
        <a:bodyPr/>
        <a:lstStyle/>
        <a:p>
          <a:endParaRPr lang="en-US"/>
        </a:p>
      </dgm:t>
    </dgm:pt>
    <dgm:pt modelId="{D322EDAC-BDFF-BB45-B93F-EAD40FF9B327}">
      <dgm:prSet/>
      <dgm:spPr/>
      <dgm:t>
        <a:bodyPr/>
        <a:lstStyle/>
        <a:p>
          <a:r>
            <a:rPr lang="en-US" dirty="0"/>
            <a:t>Operating profit for total of Wearable Products and Visual Communication business segments is forecasted 1 Billion JPY compared to 100 Billion JPY for Printing Solutions business Segments.</a:t>
          </a:r>
        </a:p>
      </dgm:t>
    </dgm:pt>
    <dgm:pt modelId="{093026D0-F80F-0F41-90D7-8641D43C8DE3}" type="parTrans" cxnId="{E2ADC7FC-4083-B441-AB64-159AF98F8EFF}">
      <dgm:prSet/>
      <dgm:spPr/>
      <dgm:t>
        <a:bodyPr/>
        <a:lstStyle/>
        <a:p>
          <a:endParaRPr lang="en-US"/>
        </a:p>
      </dgm:t>
    </dgm:pt>
    <dgm:pt modelId="{4A5A2F04-3127-0D4F-B0F0-578143E0C176}" type="sibTrans" cxnId="{E2ADC7FC-4083-B441-AB64-159AF98F8EFF}">
      <dgm:prSet/>
      <dgm:spPr/>
      <dgm:t>
        <a:bodyPr/>
        <a:lstStyle/>
        <a:p>
          <a:endParaRPr lang="en-US"/>
        </a:p>
      </dgm:t>
    </dgm:pt>
    <dgm:pt modelId="{2775963C-797F-7F4F-B076-4489FED62CE3}" type="pres">
      <dgm:prSet presAssocID="{DE9034DA-3C34-574A-AD66-562A838DA05A}" presName="linear" presStyleCnt="0">
        <dgm:presLayoutVars>
          <dgm:dir/>
          <dgm:resizeHandles val="exact"/>
        </dgm:presLayoutVars>
      </dgm:prSet>
      <dgm:spPr/>
    </dgm:pt>
    <dgm:pt modelId="{43B906B2-1414-7442-B46F-C72E905AA56A}" type="pres">
      <dgm:prSet presAssocID="{6C2E1AB9-1F99-AE47-ABFB-21631BE61F33}" presName="comp" presStyleCnt="0"/>
      <dgm:spPr/>
    </dgm:pt>
    <dgm:pt modelId="{E69A8D6E-AA16-3B43-B099-2B898D2EB734}" type="pres">
      <dgm:prSet presAssocID="{6C2E1AB9-1F99-AE47-ABFB-21631BE61F33}" presName="box" presStyleLbl="node1" presStyleIdx="0" presStyleCnt="2"/>
      <dgm:spPr/>
    </dgm:pt>
    <dgm:pt modelId="{D7F49F71-452C-9241-80AF-22729780C345}" type="pres">
      <dgm:prSet presAssocID="{6C2E1AB9-1F99-AE47-ABFB-21631BE61F33}" presName="img" presStyleLbl="fgImgPlace1" presStyleIdx="0" presStyleCnt="2" custScaleX="84008" custScaleY="6762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395CD240-FE37-B441-B061-318D3823A44F}" type="pres">
      <dgm:prSet presAssocID="{6C2E1AB9-1F99-AE47-ABFB-21631BE61F33}" presName="text" presStyleLbl="node1" presStyleIdx="0" presStyleCnt="2">
        <dgm:presLayoutVars>
          <dgm:bulletEnabled val="1"/>
        </dgm:presLayoutVars>
      </dgm:prSet>
      <dgm:spPr/>
    </dgm:pt>
    <dgm:pt modelId="{9D39EA58-EB93-7844-9A8E-63607F2F3854}" type="pres">
      <dgm:prSet presAssocID="{1CB685D1-8B7B-564F-86EF-CC49CD7F5D6B}" presName="spacer" presStyleCnt="0"/>
      <dgm:spPr/>
    </dgm:pt>
    <dgm:pt modelId="{5A8882A2-2CAE-0643-88E5-F5E052BEDF53}" type="pres">
      <dgm:prSet presAssocID="{D322EDAC-BDFF-BB45-B93F-EAD40FF9B327}" presName="comp" presStyleCnt="0"/>
      <dgm:spPr/>
    </dgm:pt>
    <dgm:pt modelId="{3A62179E-93E3-AE4B-B036-8C52128D6010}" type="pres">
      <dgm:prSet presAssocID="{D322EDAC-BDFF-BB45-B93F-EAD40FF9B327}" presName="box" presStyleLbl="node1" presStyleIdx="1" presStyleCnt="2" custScaleY="59426"/>
      <dgm:spPr/>
    </dgm:pt>
    <dgm:pt modelId="{AE87021D-7B9E-1941-A54A-538AB978BCD2}" type="pres">
      <dgm:prSet presAssocID="{D322EDAC-BDFF-BB45-B93F-EAD40FF9B327}" presName="img" presStyleLbl="fgImgPlace1" presStyleIdx="1" presStyleCnt="2" custScaleX="88204" custScaleY="6105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6000" b="-6000"/>
          </a:stretch>
        </a:blipFill>
      </dgm:spPr>
      <dgm:extLst>
        <a:ext uri="{E40237B7-FDA0-4F09-8148-C483321AD2D9}">
          <dgm14:cNvPr xmlns:dgm14="http://schemas.microsoft.com/office/drawing/2010/diagram" id="0" name="" descr="Harvey Balls 10% outline"/>
        </a:ext>
      </dgm:extLst>
    </dgm:pt>
    <dgm:pt modelId="{718A759B-95F9-E44C-9792-3F61A11D11DB}" type="pres">
      <dgm:prSet presAssocID="{D322EDAC-BDFF-BB45-B93F-EAD40FF9B327}" presName="text" presStyleLbl="node1" presStyleIdx="1" presStyleCnt="2">
        <dgm:presLayoutVars>
          <dgm:bulletEnabled val="1"/>
        </dgm:presLayoutVars>
      </dgm:prSet>
      <dgm:spPr/>
    </dgm:pt>
  </dgm:ptLst>
  <dgm:cxnLst>
    <dgm:cxn modelId="{16455122-E753-D649-9E66-E3540147EED8}" type="presOf" srcId="{D322EDAC-BDFF-BB45-B93F-EAD40FF9B327}" destId="{718A759B-95F9-E44C-9792-3F61A11D11DB}" srcOrd="1" destOrd="0" presId="urn:microsoft.com/office/officeart/2005/8/layout/vList4"/>
    <dgm:cxn modelId="{CD19697F-697E-4F44-B9E4-0C64036A6206}" type="presOf" srcId="{6C2E1AB9-1F99-AE47-ABFB-21631BE61F33}" destId="{395CD240-FE37-B441-B061-318D3823A44F}" srcOrd="1" destOrd="0" presId="urn:microsoft.com/office/officeart/2005/8/layout/vList4"/>
    <dgm:cxn modelId="{B75A3295-08B5-C44D-8EB9-BD80978911F3}" type="presOf" srcId="{DE9034DA-3C34-574A-AD66-562A838DA05A}" destId="{2775963C-797F-7F4F-B076-4489FED62CE3}" srcOrd="0" destOrd="0" presId="urn:microsoft.com/office/officeart/2005/8/layout/vList4"/>
    <dgm:cxn modelId="{DE903AAC-DEFF-9E41-B4A8-7B2E9E121835}" type="presOf" srcId="{D322EDAC-BDFF-BB45-B93F-EAD40FF9B327}" destId="{3A62179E-93E3-AE4B-B036-8C52128D6010}" srcOrd="0" destOrd="0" presId="urn:microsoft.com/office/officeart/2005/8/layout/vList4"/>
    <dgm:cxn modelId="{5212A5DF-7348-604C-9284-2356C094E569}" srcId="{DE9034DA-3C34-574A-AD66-562A838DA05A}" destId="{6C2E1AB9-1F99-AE47-ABFB-21631BE61F33}" srcOrd="0" destOrd="0" parTransId="{335D43A0-19D9-8D42-8B96-15A2E65B1244}" sibTransId="{1CB685D1-8B7B-564F-86EF-CC49CD7F5D6B}"/>
    <dgm:cxn modelId="{AF92EAE1-CF8B-B448-AC92-D63A804161BA}" type="presOf" srcId="{6C2E1AB9-1F99-AE47-ABFB-21631BE61F33}" destId="{E69A8D6E-AA16-3B43-B099-2B898D2EB734}" srcOrd="0" destOrd="0" presId="urn:microsoft.com/office/officeart/2005/8/layout/vList4"/>
    <dgm:cxn modelId="{E2ADC7FC-4083-B441-AB64-159AF98F8EFF}" srcId="{DE9034DA-3C34-574A-AD66-562A838DA05A}" destId="{D322EDAC-BDFF-BB45-B93F-EAD40FF9B327}" srcOrd="1" destOrd="0" parTransId="{093026D0-F80F-0F41-90D7-8641D43C8DE3}" sibTransId="{4A5A2F04-3127-0D4F-B0F0-578143E0C176}"/>
    <dgm:cxn modelId="{A30CC7EA-8ED1-A94A-AB1A-68F5689A635F}" type="presParOf" srcId="{2775963C-797F-7F4F-B076-4489FED62CE3}" destId="{43B906B2-1414-7442-B46F-C72E905AA56A}" srcOrd="0" destOrd="0" presId="urn:microsoft.com/office/officeart/2005/8/layout/vList4"/>
    <dgm:cxn modelId="{88EA0F23-E5B1-EA43-AE08-690FE49BD3A3}" type="presParOf" srcId="{43B906B2-1414-7442-B46F-C72E905AA56A}" destId="{E69A8D6E-AA16-3B43-B099-2B898D2EB734}" srcOrd="0" destOrd="0" presId="urn:microsoft.com/office/officeart/2005/8/layout/vList4"/>
    <dgm:cxn modelId="{B041321C-CEBD-DA49-A4A5-E95AD9B1AFFC}" type="presParOf" srcId="{43B906B2-1414-7442-B46F-C72E905AA56A}" destId="{D7F49F71-452C-9241-80AF-22729780C345}" srcOrd="1" destOrd="0" presId="urn:microsoft.com/office/officeart/2005/8/layout/vList4"/>
    <dgm:cxn modelId="{8959E35B-BFBB-534D-B814-EC65F9F4B03C}" type="presParOf" srcId="{43B906B2-1414-7442-B46F-C72E905AA56A}" destId="{395CD240-FE37-B441-B061-318D3823A44F}" srcOrd="2" destOrd="0" presId="urn:microsoft.com/office/officeart/2005/8/layout/vList4"/>
    <dgm:cxn modelId="{35020DF6-3F0B-494C-830B-E94D05887D98}" type="presParOf" srcId="{2775963C-797F-7F4F-B076-4489FED62CE3}" destId="{9D39EA58-EB93-7844-9A8E-63607F2F3854}" srcOrd="1" destOrd="0" presId="urn:microsoft.com/office/officeart/2005/8/layout/vList4"/>
    <dgm:cxn modelId="{AF51868F-7C59-3445-A96C-548C2285EBCF}" type="presParOf" srcId="{2775963C-797F-7F4F-B076-4489FED62CE3}" destId="{5A8882A2-2CAE-0643-88E5-F5E052BEDF53}" srcOrd="2" destOrd="0" presId="urn:microsoft.com/office/officeart/2005/8/layout/vList4"/>
    <dgm:cxn modelId="{1447F8EE-1D8B-4444-B92B-5A787998A996}" type="presParOf" srcId="{5A8882A2-2CAE-0643-88E5-F5E052BEDF53}" destId="{3A62179E-93E3-AE4B-B036-8C52128D6010}" srcOrd="0" destOrd="0" presId="urn:microsoft.com/office/officeart/2005/8/layout/vList4"/>
    <dgm:cxn modelId="{A8C67E07-3660-4443-A9FD-90CB1E205136}" type="presParOf" srcId="{5A8882A2-2CAE-0643-88E5-F5E052BEDF53}" destId="{AE87021D-7B9E-1941-A54A-538AB978BCD2}" srcOrd="1" destOrd="0" presId="urn:microsoft.com/office/officeart/2005/8/layout/vList4"/>
    <dgm:cxn modelId="{818C6DC9-AFE3-FC49-BE37-35BCCCDC8DBD}" type="presParOf" srcId="{5A8882A2-2CAE-0643-88E5-F5E052BEDF53}" destId="{718A759B-95F9-E44C-9792-3F61A11D11D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CAE49D1-B71F-9948-AB3D-CDD994F76C9C}" type="doc">
      <dgm:prSet loTypeId="urn:microsoft.com/office/officeart/2008/layout/SquareAccen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423BA89-41AE-7F43-8464-6B66DE792363}">
      <dgm:prSet/>
      <dgm:spPr/>
      <dgm:t>
        <a:bodyPr/>
        <a:lstStyle/>
        <a:p>
          <a:r>
            <a:rPr lang="en-US" dirty="0"/>
            <a:t>FY2020 Forecast</a:t>
          </a:r>
        </a:p>
      </dgm:t>
    </dgm:pt>
    <dgm:pt modelId="{B237367B-27BD-EC41-95FA-5F2AC41CC56D}" type="parTrans" cxnId="{11A905F4-C13F-4249-93A8-AF2652D93FF3}">
      <dgm:prSet/>
      <dgm:spPr/>
      <dgm:t>
        <a:bodyPr/>
        <a:lstStyle/>
        <a:p>
          <a:endParaRPr lang="en-US"/>
        </a:p>
      </dgm:t>
    </dgm:pt>
    <dgm:pt modelId="{1399274B-0130-994A-A456-A26302D9A2E9}" type="sibTrans" cxnId="{11A905F4-C13F-4249-93A8-AF2652D93FF3}">
      <dgm:prSet/>
      <dgm:spPr/>
      <dgm:t>
        <a:bodyPr/>
        <a:lstStyle/>
        <a:p>
          <a:endParaRPr lang="en-US"/>
        </a:p>
      </dgm:t>
    </dgm:pt>
    <dgm:pt modelId="{2347760F-2C2B-E241-A52B-FDC8A2911B76}">
      <dgm:prSet/>
      <dgm:spPr/>
      <dgm:t>
        <a:bodyPr/>
        <a:lstStyle/>
        <a:p>
          <a:r>
            <a:rPr lang="en-US" dirty="0"/>
            <a:t>Revenue</a:t>
          </a:r>
        </a:p>
      </dgm:t>
    </dgm:pt>
    <dgm:pt modelId="{99DBA340-1B3E-464D-A571-46A1B53C7804}" type="parTrans" cxnId="{DA46B53C-06C5-0648-8A52-EEA7C3204FA9}">
      <dgm:prSet/>
      <dgm:spPr/>
      <dgm:t>
        <a:bodyPr/>
        <a:lstStyle/>
        <a:p>
          <a:endParaRPr lang="en-US"/>
        </a:p>
      </dgm:t>
    </dgm:pt>
    <dgm:pt modelId="{418EB8D3-A18F-BB4A-8958-6A761BED4F5A}" type="sibTrans" cxnId="{DA46B53C-06C5-0648-8A52-EEA7C3204FA9}">
      <dgm:prSet/>
      <dgm:spPr/>
      <dgm:t>
        <a:bodyPr/>
        <a:lstStyle/>
        <a:p>
          <a:endParaRPr lang="en-US"/>
        </a:p>
      </dgm:t>
    </dgm:pt>
    <dgm:pt modelId="{DA922B69-8616-F347-8A96-566CCC1E3E4D}">
      <dgm:prSet/>
      <dgm:spPr/>
      <dgm:t>
        <a:bodyPr/>
        <a:lstStyle/>
        <a:p>
          <a:r>
            <a:rPr lang="en-US" dirty="0"/>
            <a:t>Net Income</a:t>
          </a:r>
        </a:p>
      </dgm:t>
    </dgm:pt>
    <dgm:pt modelId="{A5E74085-B924-A64E-98AF-A42E28D118E6}" type="parTrans" cxnId="{1921AD1D-5777-8640-BAC8-C3AA737A504E}">
      <dgm:prSet/>
      <dgm:spPr/>
      <dgm:t>
        <a:bodyPr/>
        <a:lstStyle/>
        <a:p>
          <a:endParaRPr lang="en-US"/>
        </a:p>
      </dgm:t>
    </dgm:pt>
    <dgm:pt modelId="{9B635FD3-1996-AD40-81C5-B8ABE025FA17}" type="sibTrans" cxnId="{1921AD1D-5777-8640-BAC8-C3AA737A504E}">
      <dgm:prSet/>
      <dgm:spPr/>
      <dgm:t>
        <a:bodyPr/>
        <a:lstStyle/>
        <a:p>
          <a:endParaRPr lang="en-US"/>
        </a:p>
      </dgm:t>
    </dgm:pt>
    <dgm:pt modelId="{36B0155A-A1C2-AE4E-ABD8-71DFEBFECEEA}" type="pres">
      <dgm:prSet presAssocID="{BCAE49D1-B71F-9948-AB3D-CDD994F76C9C}" presName="layout" presStyleCnt="0">
        <dgm:presLayoutVars>
          <dgm:chMax/>
          <dgm:chPref/>
          <dgm:dir/>
          <dgm:resizeHandles/>
        </dgm:presLayoutVars>
      </dgm:prSet>
      <dgm:spPr/>
    </dgm:pt>
    <dgm:pt modelId="{4C4A4F7D-CEEE-674A-B12C-A747177D131C}" type="pres">
      <dgm:prSet presAssocID="{9423BA89-41AE-7F43-8464-6B66DE792363}" presName="root" presStyleCnt="0">
        <dgm:presLayoutVars>
          <dgm:chMax/>
          <dgm:chPref/>
        </dgm:presLayoutVars>
      </dgm:prSet>
      <dgm:spPr/>
    </dgm:pt>
    <dgm:pt modelId="{FBAA3A35-06BE-C846-9772-742B875F54B9}" type="pres">
      <dgm:prSet presAssocID="{9423BA89-41AE-7F43-8464-6B66DE792363}" presName="rootComposite" presStyleCnt="0">
        <dgm:presLayoutVars/>
      </dgm:prSet>
      <dgm:spPr/>
    </dgm:pt>
    <dgm:pt modelId="{DAA3D25E-FE22-BC42-95C8-D030139659F3}" type="pres">
      <dgm:prSet presAssocID="{9423BA89-41AE-7F43-8464-6B66DE792363}" presName="ParentAccent" presStyleLbl="alignNode1" presStyleIdx="0" presStyleCnt="1"/>
      <dgm:spPr/>
    </dgm:pt>
    <dgm:pt modelId="{6FFA037B-F910-8B4C-A2BB-5881E8765DEB}" type="pres">
      <dgm:prSet presAssocID="{9423BA89-41AE-7F43-8464-6B66DE792363}" presName="ParentSmallAccent" presStyleLbl="fgAcc1" presStyleIdx="0" presStyleCnt="1"/>
      <dgm:spPr/>
    </dgm:pt>
    <dgm:pt modelId="{901CE572-47EF-9844-BD06-9664EB04E25B}" type="pres">
      <dgm:prSet presAssocID="{9423BA89-41AE-7F43-8464-6B66DE792363}" presName="Parent" presStyleLbl="revTx" presStyleIdx="0" presStyleCnt="3">
        <dgm:presLayoutVars>
          <dgm:chMax/>
          <dgm:chPref val="4"/>
          <dgm:bulletEnabled val="1"/>
        </dgm:presLayoutVars>
      </dgm:prSet>
      <dgm:spPr/>
    </dgm:pt>
    <dgm:pt modelId="{B1C1F441-DA0B-8A45-92E0-876B0A92D33D}" type="pres">
      <dgm:prSet presAssocID="{9423BA89-41AE-7F43-8464-6B66DE792363}" presName="childShape" presStyleCnt="0">
        <dgm:presLayoutVars>
          <dgm:chMax val="0"/>
          <dgm:chPref val="0"/>
        </dgm:presLayoutVars>
      </dgm:prSet>
      <dgm:spPr/>
    </dgm:pt>
    <dgm:pt modelId="{C0C769EB-40FA-184F-8679-7CEC4C19FCE7}" type="pres">
      <dgm:prSet presAssocID="{2347760F-2C2B-E241-A52B-FDC8A2911B76}" presName="childComposite" presStyleCnt="0">
        <dgm:presLayoutVars>
          <dgm:chMax val="0"/>
          <dgm:chPref val="0"/>
        </dgm:presLayoutVars>
      </dgm:prSet>
      <dgm:spPr/>
    </dgm:pt>
    <dgm:pt modelId="{BD759646-405F-3C4C-85B4-BB893610F108}" type="pres">
      <dgm:prSet presAssocID="{2347760F-2C2B-E241-A52B-FDC8A2911B76}" presName="ChildAccent" presStyleLbl="solidFgAcc1" presStyleIdx="0" presStyleCnt="2"/>
      <dgm:spPr/>
    </dgm:pt>
    <dgm:pt modelId="{3E17A18E-4C3C-2E4D-9D8C-02DE2124758C}" type="pres">
      <dgm:prSet presAssocID="{2347760F-2C2B-E241-A52B-FDC8A2911B76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F29757-73CC-1041-82E4-7496CF65C971}" type="pres">
      <dgm:prSet presAssocID="{DA922B69-8616-F347-8A96-566CCC1E3E4D}" presName="childComposite" presStyleCnt="0">
        <dgm:presLayoutVars>
          <dgm:chMax val="0"/>
          <dgm:chPref val="0"/>
        </dgm:presLayoutVars>
      </dgm:prSet>
      <dgm:spPr/>
    </dgm:pt>
    <dgm:pt modelId="{377E66F0-DE27-E843-B096-C3066630726A}" type="pres">
      <dgm:prSet presAssocID="{DA922B69-8616-F347-8A96-566CCC1E3E4D}" presName="ChildAccent" presStyleLbl="solidFgAcc1" presStyleIdx="1" presStyleCnt="2"/>
      <dgm:spPr/>
    </dgm:pt>
    <dgm:pt modelId="{61179B6D-CB62-2542-8345-81D2F4A5A793}" type="pres">
      <dgm:prSet presAssocID="{DA922B69-8616-F347-8A96-566CCC1E3E4D}" presName="Child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C18A916-828D-7F4E-9A3F-7B8D578CB797}" type="presOf" srcId="{DA922B69-8616-F347-8A96-566CCC1E3E4D}" destId="{61179B6D-CB62-2542-8345-81D2F4A5A793}" srcOrd="0" destOrd="0" presId="urn:microsoft.com/office/officeart/2008/layout/SquareAccentList"/>
    <dgm:cxn modelId="{1921AD1D-5777-8640-BAC8-C3AA737A504E}" srcId="{9423BA89-41AE-7F43-8464-6B66DE792363}" destId="{DA922B69-8616-F347-8A96-566CCC1E3E4D}" srcOrd="1" destOrd="0" parTransId="{A5E74085-B924-A64E-98AF-A42E28D118E6}" sibTransId="{9B635FD3-1996-AD40-81C5-B8ABE025FA17}"/>
    <dgm:cxn modelId="{DA46B53C-06C5-0648-8A52-EEA7C3204FA9}" srcId="{9423BA89-41AE-7F43-8464-6B66DE792363}" destId="{2347760F-2C2B-E241-A52B-FDC8A2911B76}" srcOrd="0" destOrd="0" parTransId="{99DBA340-1B3E-464D-A571-46A1B53C7804}" sibTransId="{418EB8D3-A18F-BB4A-8958-6A761BED4F5A}"/>
    <dgm:cxn modelId="{87024B3D-D7A8-0F4E-A376-64BE75894A50}" type="presOf" srcId="{BCAE49D1-B71F-9948-AB3D-CDD994F76C9C}" destId="{36B0155A-A1C2-AE4E-ABD8-71DFEBFECEEA}" srcOrd="0" destOrd="0" presId="urn:microsoft.com/office/officeart/2008/layout/SquareAccentList"/>
    <dgm:cxn modelId="{B77D3F7E-A667-AB41-AF39-727F8B7FCF73}" type="presOf" srcId="{9423BA89-41AE-7F43-8464-6B66DE792363}" destId="{901CE572-47EF-9844-BD06-9664EB04E25B}" srcOrd="0" destOrd="0" presId="urn:microsoft.com/office/officeart/2008/layout/SquareAccentList"/>
    <dgm:cxn modelId="{EBE9CDA5-AAD6-D34B-992D-517AAA5029DC}" type="presOf" srcId="{2347760F-2C2B-E241-A52B-FDC8A2911B76}" destId="{3E17A18E-4C3C-2E4D-9D8C-02DE2124758C}" srcOrd="0" destOrd="0" presId="urn:microsoft.com/office/officeart/2008/layout/SquareAccentList"/>
    <dgm:cxn modelId="{11A905F4-C13F-4249-93A8-AF2652D93FF3}" srcId="{BCAE49D1-B71F-9948-AB3D-CDD994F76C9C}" destId="{9423BA89-41AE-7F43-8464-6B66DE792363}" srcOrd="0" destOrd="0" parTransId="{B237367B-27BD-EC41-95FA-5F2AC41CC56D}" sibTransId="{1399274B-0130-994A-A456-A26302D9A2E9}"/>
    <dgm:cxn modelId="{D728B4B1-C44D-B646-A2D0-8A1D3E7B5CEA}" type="presParOf" srcId="{36B0155A-A1C2-AE4E-ABD8-71DFEBFECEEA}" destId="{4C4A4F7D-CEEE-674A-B12C-A747177D131C}" srcOrd="0" destOrd="0" presId="urn:microsoft.com/office/officeart/2008/layout/SquareAccentList"/>
    <dgm:cxn modelId="{4B7E236E-CA10-654F-942B-C3B3B4650D90}" type="presParOf" srcId="{4C4A4F7D-CEEE-674A-B12C-A747177D131C}" destId="{FBAA3A35-06BE-C846-9772-742B875F54B9}" srcOrd="0" destOrd="0" presId="urn:microsoft.com/office/officeart/2008/layout/SquareAccentList"/>
    <dgm:cxn modelId="{E762AD48-4C14-104F-87F0-31797BDE546A}" type="presParOf" srcId="{FBAA3A35-06BE-C846-9772-742B875F54B9}" destId="{DAA3D25E-FE22-BC42-95C8-D030139659F3}" srcOrd="0" destOrd="0" presId="urn:microsoft.com/office/officeart/2008/layout/SquareAccentList"/>
    <dgm:cxn modelId="{9E80FE0F-65B3-D34D-AA18-9594BDD6BF91}" type="presParOf" srcId="{FBAA3A35-06BE-C846-9772-742B875F54B9}" destId="{6FFA037B-F910-8B4C-A2BB-5881E8765DEB}" srcOrd="1" destOrd="0" presId="urn:microsoft.com/office/officeart/2008/layout/SquareAccentList"/>
    <dgm:cxn modelId="{A239A98F-AC97-FE47-9C1F-1A65849247C2}" type="presParOf" srcId="{FBAA3A35-06BE-C846-9772-742B875F54B9}" destId="{901CE572-47EF-9844-BD06-9664EB04E25B}" srcOrd="2" destOrd="0" presId="urn:microsoft.com/office/officeart/2008/layout/SquareAccentList"/>
    <dgm:cxn modelId="{620AEB9F-5282-A44A-A513-434F7FC2A35D}" type="presParOf" srcId="{4C4A4F7D-CEEE-674A-B12C-A747177D131C}" destId="{B1C1F441-DA0B-8A45-92E0-876B0A92D33D}" srcOrd="1" destOrd="0" presId="urn:microsoft.com/office/officeart/2008/layout/SquareAccentList"/>
    <dgm:cxn modelId="{A1F16808-7DE5-5048-9C7E-EFAC40ECB26C}" type="presParOf" srcId="{B1C1F441-DA0B-8A45-92E0-876B0A92D33D}" destId="{C0C769EB-40FA-184F-8679-7CEC4C19FCE7}" srcOrd="0" destOrd="0" presId="urn:microsoft.com/office/officeart/2008/layout/SquareAccentList"/>
    <dgm:cxn modelId="{3BE14204-A26E-094C-A85A-6B4038A06C9B}" type="presParOf" srcId="{C0C769EB-40FA-184F-8679-7CEC4C19FCE7}" destId="{BD759646-405F-3C4C-85B4-BB893610F108}" srcOrd="0" destOrd="0" presId="urn:microsoft.com/office/officeart/2008/layout/SquareAccentList"/>
    <dgm:cxn modelId="{FEB7B375-262E-A449-916F-BFC543BF3E3A}" type="presParOf" srcId="{C0C769EB-40FA-184F-8679-7CEC4C19FCE7}" destId="{3E17A18E-4C3C-2E4D-9D8C-02DE2124758C}" srcOrd="1" destOrd="0" presId="urn:microsoft.com/office/officeart/2008/layout/SquareAccentList"/>
    <dgm:cxn modelId="{C1DA9E7A-0838-4349-B19E-C80C7DAE5538}" type="presParOf" srcId="{B1C1F441-DA0B-8A45-92E0-876B0A92D33D}" destId="{23F29757-73CC-1041-82E4-7496CF65C971}" srcOrd="1" destOrd="0" presId="urn:microsoft.com/office/officeart/2008/layout/SquareAccentList"/>
    <dgm:cxn modelId="{EDA1A63E-1405-9841-A02E-83277553A1B5}" type="presParOf" srcId="{23F29757-73CC-1041-82E4-7496CF65C971}" destId="{377E66F0-DE27-E843-B096-C3066630726A}" srcOrd="0" destOrd="0" presId="urn:microsoft.com/office/officeart/2008/layout/SquareAccentList"/>
    <dgm:cxn modelId="{CAA3AD20-1B7D-FC4F-B977-9170662C7311}" type="presParOf" srcId="{23F29757-73CC-1041-82E4-7496CF65C971}" destId="{61179B6D-CB62-2542-8345-81D2F4A5A79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22780-12C9-B442-A927-F267DA29A1BB}">
      <dsp:nvSpPr>
        <dsp:cNvPr id="0" name=""/>
        <dsp:cNvSpPr/>
      </dsp:nvSpPr>
      <dsp:spPr>
        <a:xfrm>
          <a:off x="0" y="0"/>
          <a:ext cx="516045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FAD63-380D-AF40-9A91-0CC4EFC6EEF9}">
      <dsp:nvSpPr>
        <dsp:cNvPr id="0" name=""/>
        <dsp:cNvSpPr/>
      </dsp:nvSpPr>
      <dsp:spPr>
        <a:xfrm>
          <a:off x="0" y="0"/>
          <a:ext cx="1032091" cy="2036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 dirty="0"/>
            <a:t>Overview and update for the current state of the Imaging Channel</a:t>
          </a:r>
          <a:endParaRPr lang="en-US" sz="1500" kern="1200" dirty="0"/>
        </a:p>
      </dsp:txBody>
      <dsp:txXfrm>
        <a:off x="0" y="0"/>
        <a:ext cx="1032091" cy="2036742"/>
      </dsp:txXfrm>
    </dsp:sp>
    <dsp:sp modelId="{02EC38CF-6A14-1E48-9921-366BD2F71EB8}">
      <dsp:nvSpPr>
        <dsp:cNvPr id="0" name=""/>
        <dsp:cNvSpPr/>
      </dsp:nvSpPr>
      <dsp:spPr>
        <a:xfrm>
          <a:off x="1109498" y="47338"/>
          <a:ext cx="4050958" cy="946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i="1" kern="1200"/>
            <a:t>OEM’s </a:t>
          </a:r>
          <a:endParaRPr lang="en-US" sz="2600" kern="1200"/>
        </a:p>
      </dsp:txBody>
      <dsp:txXfrm>
        <a:off x="1109498" y="47338"/>
        <a:ext cx="4050958" cy="946766"/>
      </dsp:txXfrm>
    </dsp:sp>
    <dsp:sp modelId="{3F65110E-5C99-0149-97F9-28E244E09E56}">
      <dsp:nvSpPr>
        <dsp:cNvPr id="0" name=""/>
        <dsp:cNvSpPr/>
      </dsp:nvSpPr>
      <dsp:spPr>
        <a:xfrm>
          <a:off x="1032091" y="994105"/>
          <a:ext cx="412836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046B0-817F-F542-B1BA-9F24E65FB3EB}">
      <dsp:nvSpPr>
        <dsp:cNvPr id="0" name=""/>
        <dsp:cNvSpPr/>
      </dsp:nvSpPr>
      <dsp:spPr>
        <a:xfrm>
          <a:off x="1109498" y="1041443"/>
          <a:ext cx="4050958" cy="946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i="1" kern="1200"/>
            <a:t>Private Equity and dealer activity </a:t>
          </a:r>
          <a:endParaRPr lang="en-US" sz="2600" kern="1200"/>
        </a:p>
      </dsp:txBody>
      <dsp:txXfrm>
        <a:off x="1109498" y="1041443"/>
        <a:ext cx="4050958" cy="946766"/>
      </dsp:txXfrm>
    </dsp:sp>
    <dsp:sp modelId="{4083B4E7-22DF-EC4F-9898-98A64EF7DBC4}">
      <dsp:nvSpPr>
        <dsp:cNvPr id="0" name=""/>
        <dsp:cNvSpPr/>
      </dsp:nvSpPr>
      <dsp:spPr>
        <a:xfrm>
          <a:off x="1032091" y="1988210"/>
          <a:ext cx="412836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A8D6E-AA16-3B43-B099-2B898D2EB734}">
      <dsp:nvSpPr>
        <dsp:cNvPr id="0" name=""/>
        <dsp:cNvSpPr/>
      </dsp:nvSpPr>
      <dsp:spPr>
        <a:xfrm>
          <a:off x="0" y="0"/>
          <a:ext cx="6753981" cy="1163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Retail Solution business generated operating profit of 8.5 Billion JPY in the 9 months of FY2020</a:t>
          </a:r>
        </a:p>
      </dsp:txBody>
      <dsp:txXfrm>
        <a:off x="1467140" y="0"/>
        <a:ext cx="5286840" cy="1163443"/>
      </dsp:txXfrm>
    </dsp:sp>
    <dsp:sp modelId="{D7F49F71-452C-9241-80AF-22729780C345}">
      <dsp:nvSpPr>
        <dsp:cNvPr id="0" name=""/>
        <dsp:cNvSpPr/>
      </dsp:nvSpPr>
      <dsp:spPr>
        <a:xfrm>
          <a:off x="116344" y="116344"/>
          <a:ext cx="1350796" cy="930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292C2-A91F-C34D-8373-2EE8AD2C2AE4}">
      <dsp:nvSpPr>
        <dsp:cNvPr id="0" name=""/>
        <dsp:cNvSpPr/>
      </dsp:nvSpPr>
      <dsp:spPr>
        <a:xfrm>
          <a:off x="0" y="1279788"/>
          <a:ext cx="6753981" cy="1163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Printing Solution business posted operating loss of 5.3 Billion JPY in the 9 months of FY2020 </a:t>
          </a:r>
        </a:p>
      </dsp:txBody>
      <dsp:txXfrm>
        <a:off x="1467140" y="1279788"/>
        <a:ext cx="5286840" cy="1163443"/>
      </dsp:txXfrm>
    </dsp:sp>
    <dsp:sp modelId="{E7F3FEC7-9B41-F147-AF48-64756952B29D}">
      <dsp:nvSpPr>
        <dsp:cNvPr id="0" name=""/>
        <dsp:cNvSpPr/>
      </dsp:nvSpPr>
      <dsp:spPr>
        <a:xfrm>
          <a:off x="116344" y="1396132"/>
          <a:ext cx="1350796" cy="930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2179E-93E3-AE4B-B036-8C52128D6010}">
      <dsp:nvSpPr>
        <dsp:cNvPr id="0" name=""/>
        <dsp:cNvSpPr/>
      </dsp:nvSpPr>
      <dsp:spPr>
        <a:xfrm>
          <a:off x="0" y="2559576"/>
          <a:ext cx="6753981" cy="1163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Toshiba Corporation still positions TTEC as a key subsidiary to keep.</a:t>
          </a:r>
        </a:p>
      </dsp:txBody>
      <dsp:txXfrm>
        <a:off x="1467140" y="2559576"/>
        <a:ext cx="5286840" cy="1163443"/>
      </dsp:txXfrm>
    </dsp:sp>
    <dsp:sp modelId="{AE87021D-7B9E-1941-A54A-538AB978BCD2}">
      <dsp:nvSpPr>
        <dsp:cNvPr id="0" name=""/>
        <dsp:cNvSpPr/>
      </dsp:nvSpPr>
      <dsp:spPr>
        <a:xfrm>
          <a:off x="116344" y="2675920"/>
          <a:ext cx="1350796" cy="930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3D25E-FE22-BC42-95C8-D030139659F3}">
      <dsp:nvSpPr>
        <dsp:cNvPr id="0" name=""/>
        <dsp:cNvSpPr/>
      </dsp:nvSpPr>
      <dsp:spPr>
        <a:xfrm>
          <a:off x="617" y="581597"/>
          <a:ext cx="2751905" cy="3237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A037B-F910-8B4C-A2BB-5881E8765DEB}">
      <dsp:nvSpPr>
        <dsp:cNvPr id="0" name=""/>
        <dsp:cNvSpPr/>
      </dsp:nvSpPr>
      <dsp:spPr>
        <a:xfrm>
          <a:off x="617" y="703186"/>
          <a:ext cx="202164" cy="202164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CE572-47EF-9844-BD06-9664EB04E25B}">
      <dsp:nvSpPr>
        <dsp:cNvPr id="0" name=""/>
        <dsp:cNvSpPr/>
      </dsp:nvSpPr>
      <dsp:spPr>
        <a:xfrm>
          <a:off x="617" y="0"/>
          <a:ext cx="2751905" cy="58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FY2020 Forecast</a:t>
          </a:r>
        </a:p>
      </dsp:txBody>
      <dsp:txXfrm>
        <a:off x="617" y="0"/>
        <a:ext cx="2751905" cy="581597"/>
      </dsp:txXfrm>
    </dsp:sp>
    <dsp:sp modelId="{BD759646-405F-3C4C-85B4-BB893610F108}">
      <dsp:nvSpPr>
        <dsp:cNvPr id="0" name=""/>
        <dsp:cNvSpPr/>
      </dsp:nvSpPr>
      <dsp:spPr>
        <a:xfrm>
          <a:off x="617" y="1174426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7A18E-4C3C-2E4D-9D8C-02DE2124758C}">
      <dsp:nvSpPr>
        <dsp:cNvPr id="0" name=""/>
        <dsp:cNvSpPr/>
      </dsp:nvSpPr>
      <dsp:spPr>
        <a:xfrm>
          <a:off x="193250" y="1039889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Revenue</a:t>
          </a:r>
        </a:p>
      </dsp:txBody>
      <dsp:txXfrm>
        <a:off x="193250" y="1039889"/>
        <a:ext cx="2559272" cy="471235"/>
      </dsp:txXfrm>
    </dsp:sp>
    <dsp:sp modelId="{377E66F0-DE27-E843-B096-C3066630726A}">
      <dsp:nvSpPr>
        <dsp:cNvPr id="0" name=""/>
        <dsp:cNvSpPr/>
      </dsp:nvSpPr>
      <dsp:spPr>
        <a:xfrm>
          <a:off x="617" y="1645662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79B6D-CB62-2542-8345-81D2F4A5A793}">
      <dsp:nvSpPr>
        <dsp:cNvPr id="0" name=""/>
        <dsp:cNvSpPr/>
      </dsp:nvSpPr>
      <dsp:spPr>
        <a:xfrm>
          <a:off x="193250" y="1511124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Net Income</a:t>
          </a:r>
        </a:p>
      </dsp:txBody>
      <dsp:txXfrm>
        <a:off x="193250" y="1511124"/>
        <a:ext cx="2559272" cy="47123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A8D6E-AA16-3B43-B099-2B898D2EB734}">
      <dsp:nvSpPr>
        <dsp:cNvPr id="0" name=""/>
        <dsp:cNvSpPr/>
      </dsp:nvSpPr>
      <dsp:spPr>
        <a:xfrm>
          <a:off x="0" y="0"/>
          <a:ext cx="6753981" cy="1163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Forecasted decreased revenue and operating profit in most of their diversified business segments. </a:t>
          </a:r>
        </a:p>
      </dsp:txBody>
      <dsp:txXfrm>
        <a:off x="1467140" y="0"/>
        <a:ext cx="5286840" cy="1163443"/>
      </dsp:txXfrm>
    </dsp:sp>
    <dsp:sp modelId="{D7F49F71-452C-9241-80AF-22729780C345}">
      <dsp:nvSpPr>
        <dsp:cNvPr id="0" name=""/>
        <dsp:cNvSpPr/>
      </dsp:nvSpPr>
      <dsp:spPr>
        <a:xfrm>
          <a:off x="116344" y="116344"/>
          <a:ext cx="1350796" cy="930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292C2-A91F-C34D-8373-2EE8AD2C2AE4}">
      <dsp:nvSpPr>
        <dsp:cNvPr id="0" name=""/>
        <dsp:cNvSpPr/>
      </dsp:nvSpPr>
      <dsp:spPr>
        <a:xfrm>
          <a:off x="0" y="1279788"/>
          <a:ext cx="6753981" cy="1163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Document</a:t>
          </a:r>
          <a:r>
            <a:rPr lang="en-US" sz="1800" kern="1200" baseline="0" dirty="0"/>
            <a:t> Solution business’s contribution stays almost the same as FY2019 in percentage while the company forecasts 4.5 Billion JPY YoY decrease in its operating profit. </a:t>
          </a:r>
          <a:endParaRPr lang="en-US" sz="1800" kern="1200" dirty="0"/>
        </a:p>
      </dsp:txBody>
      <dsp:txXfrm>
        <a:off x="1467140" y="1279788"/>
        <a:ext cx="5286840" cy="1163443"/>
      </dsp:txXfrm>
    </dsp:sp>
    <dsp:sp modelId="{E7F3FEC7-9B41-F147-AF48-64756952B29D}">
      <dsp:nvSpPr>
        <dsp:cNvPr id="0" name=""/>
        <dsp:cNvSpPr/>
      </dsp:nvSpPr>
      <dsp:spPr>
        <a:xfrm>
          <a:off x="116344" y="1396132"/>
          <a:ext cx="1350796" cy="930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2179E-93E3-AE4B-B036-8C52128D6010}">
      <dsp:nvSpPr>
        <dsp:cNvPr id="0" name=""/>
        <dsp:cNvSpPr/>
      </dsp:nvSpPr>
      <dsp:spPr>
        <a:xfrm>
          <a:off x="0" y="2559576"/>
          <a:ext cx="6753981" cy="1163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Will reorganize the current 16 primary businesses and subsidiaries to 3 business segments in April 2021: Core Components, Electronic Parts and Solutions which includes Kyocera Document Systems.</a:t>
          </a:r>
        </a:p>
      </dsp:txBody>
      <dsp:txXfrm>
        <a:off x="1467140" y="2559576"/>
        <a:ext cx="5286840" cy="1163443"/>
      </dsp:txXfrm>
    </dsp:sp>
    <dsp:sp modelId="{AE87021D-7B9E-1941-A54A-538AB978BCD2}">
      <dsp:nvSpPr>
        <dsp:cNvPr id="0" name=""/>
        <dsp:cNvSpPr/>
      </dsp:nvSpPr>
      <dsp:spPr>
        <a:xfrm>
          <a:off x="116344" y="2675920"/>
          <a:ext cx="1350796" cy="930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3D25E-FE22-BC42-95C8-D030139659F3}">
      <dsp:nvSpPr>
        <dsp:cNvPr id="0" name=""/>
        <dsp:cNvSpPr/>
      </dsp:nvSpPr>
      <dsp:spPr>
        <a:xfrm>
          <a:off x="617" y="581597"/>
          <a:ext cx="2751905" cy="3237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A037B-F910-8B4C-A2BB-5881E8765DEB}">
      <dsp:nvSpPr>
        <dsp:cNvPr id="0" name=""/>
        <dsp:cNvSpPr/>
      </dsp:nvSpPr>
      <dsp:spPr>
        <a:xfrm>
          <a:off x="617" y="703186"/>
          <a:ext cx="202164" cy="202164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CE572-47EF-9844-BD06-9664EB04E25B}">
      <dsp:nvSpPr>
        <dsp:cNvPr id="0" name=""/>
        <dsp:cNvSpPr/>
      </dsp:nvSpPr>
      <dsp:spPr>
        <a:xfrm>
          <a:off x="617" y="0"/>
          <a:ext cx="2751905" cy="58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FY2020 Forecast</a:t>
          </a:r>
        </a:p>
      </dsp:txBody>
      <dsp:txXfrm>
        <a:off x="617" y="0"/>
        <a:ext cx="2751905" cy="581597"/>
      </dsp:txXfrm>
    </dsp:sp>
    <dsp:sp modelId="{BD759646-405F-3C4C-85B4-BB893610F108}">
      <dsp:nvSpPr>
        <dsp:cNvPr id="0" name=""/>
        <dsp:cNvSpPr/>
      </dsp:nvSpPr>
      <dsp:spPr>
        <a:xfrm>
          <a:off x="617" y="1174426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7A18E-4C3C-2E4D-9D8C-02DE2124758C}">
      <dsp:nvSpPr>
        <dsp:cNvPr id="0" name=""/>
        <dsp:cNvSpPr/>
      </dsp:nvSpPr>
      <dsp:spPr>
        <a:xfrm>
          <a:off x="193250" y="1039889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Revenue</a:t>
          </a:r>
        </a:p>
      </dsp:txBody>
      <dsp:txXfrm>
        <a:off x="193250" y="1039889"/>
        <a:ext cx="2559272" cy="471235"/>
      </dsp:txXfrm>
    </dsp:sp>
    <dsp:sp modelId="{377E66F0-DE27-E843-B096-C3066630726A}">
      <dsp:nvSpPr>
        <dsp:cNvPr id="0" name=""/>
        <dsp:cNvSpPr/>
      </dsp:nvSpPr>
      <dsp:spPr>
        <a:xfrm>
          <a:off x="617" y="1645662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79B6D-CB62-2542-8345-81D2F4A5A793}">
      <dsp:nvSpPr>
        <dsp:cNvPr id="0" name=""/>
        <dsp:cNvSpPr/>
      </dsp:nvSpPr>
      <dsp:spPr>
        <a:xfrm>
          <a:off x="193250" y="1511124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Net Income</a:t>
          </a:r>
        </a:p>
      </dsp:txBody>
      <dsp:txXfrm>
        <a:off x="193250" y="1511124"/>
        <a:ext cx="2559272" cy="4712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EA00B-980A-AD42-AC46-B45B640924D1}">
      <dsp:nvSpPr>
        <dsp:cNvPr id="0" name=""/>
        <dsp:cNvSpPr/>
      </dsp:nvSpPr>
      <dsp:spPr>
        <a:xfrm>
          <a:off x="316597" y="1951"/>
          <a:ext cx="3397065" cy="339706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6952" tIns="38100" rIns="186952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Will not invest and will go away or join a fire sale</a:t>
          </a:r>
        </a:p>
      </dsp:txBody>
      <dsp:txXfrm>
        <a:off x="814086" y="499440"/>
        <a:ext cx="2402087" cy="2402087"/>
      </dsp:txXfrm>
    </dsp:sp>
    <dsp:sp modelId="{27D4CE56-653E-8149-B9F3-58E461831EE1}">
      <dsp:nvSpPr>
        <dsp:cNvPr id="0" name=""/>
        <dsp:cNvSpPr/>
      </dsp:nvSpPr>
      <dsp:spPr>
        <a:xfrm>
          <a:off x="3034249" y="1951"/>
          <a:ext cx="3397065" cy="3397065"/>
        </a:xfrm>
        <a:prstGeom prst="ellipse">
          <a:avLst/>
        </a:prstGeom>
        <a:solidFill>
          <a:schemeClr val="accent6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6952" tIns="38100" rIns="186952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Independent and will continue to invest and grow </a:t>
          </a:r>
        </a:p>
      </dsp:txBody>
      <dsp:txXfrm>
        <a:off x="3531738" y="499440"/>
        <a:ext cx="2402087" cy="2402087"/>
      </dsp:txXfrm>
    </dsp:sp>
    <dsp:sp modelId="{06188DFA-6D41-AA49-A368-61AA995042E7}">
      <dsp:nvSpPr>
        <dsp:cNvPr id="0" name=""/>
        <dsp:cNvSpPr/>
      </dsp:nvSpPr>
      <dsp:spPr>
        <a:xfrm>
          <a:off x="5751901" y="1951"/>
          <a:ext cx="3397065" cy="3397065"/>
        </a:xfrm>
        <a:prstGeom prst="ellipse">
          <a:avLst/>
        </a:prstGeom>
        <a:solidFill>
          <a:schemeClr val="accent5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86952" tIns="38100" rIns="186952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Successful Dealer who seeks to sell  </a:t>
          </a:r>
        </a:p>
      </dsp:txBody>
      <dsp:txXfrm>
        <a:off x="6249390" y="499440"/>
        <a:ext cx="2402087" cy="240208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23784-A377-8241-A17C-0D6AC643BDEE}">
      <dsp:nvSpPr>
        <dsp:cNvPr id="0" name=""/>
        <dsp:cNvSpPr/>
      </dsp:nvSpPr>
      <dsp:spPr>
        <a:xfrm>
          <a:off x="897325" y="1598"/>
          <a:ext cx="2716016" cy="168524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D8F2A-A28C-6C44-8EC8-B23BCB4F0C47}">
      <dsp:nvSpPr>
        <dsp:cNvPr id="0" name=""/>
        <dsp:cNvSpPr/>
      </dsp:nvSpPr>
      <dsp:spPr>
        <a:xfrm>
          <a:off x="889574" y="1916208"/>
          <a:ext cx="2731519" cy="1624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Technology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 products, new technologies, IT and security, data, AI and business intelligence</a:t>
          </a:r>
        </a:p>
      </dsp:txBody>
      <dsp:txXfrm>
        <a:off x="889574" y="1916208"/>
        <a:ext cx="2731519" cy="1624783"/>
      </dsp:txXfrm>
    </dsp:sp>
    <dsp:sp modelId="{B3B98A0E-1CDC-5649-AA86-2CB15B1455D4}">
      <dsp:nvSpPr>
        <dsp:cNvPr id="0" name=""/>
        <dsp:cNvSpPr/>
      </dsp:nvSpPr>
      <dsp:spPr>
        <a:xfrm>
          <a:off x="4066976" y="1598"/>
          <a:ext cx="2716016" cy="1685248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476B9-D954-C049-AF63-05B7E26CED4B}">
      <dsp:nvSpPr>
        <dsp:cNvPr id="0" name=""/>
        <dsp:cNvSpPr/>
      </dsp:nvSpPr>
      <dsp:spPr>
        <a:xfrm>
          <a:off x="4059225" y="1916208"/>
          <a:ext cx="2731519" cy="1624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Innovation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Partner expansion and new or expanded distribution strategies</a:t>
          </a:r>
        </a:p>
      </dsp:txBody>
      <dsp:txXfrm>
        <a:off x="4059225" y="1916208"/>
        <a:ext cx="2731519" cy="1624783"/>
      </dsp:txXfrm>
    </dsp:sp>
    <dsp:sp modelId="{4A67A1A5-6013-4248-8674-9FBC06818A82}">
      <dsp:nvSpPr>
        <dsp:cNvPr id="0" name=""/>
        <dsp:cNvSpPr/>
      </dsp:nvSpPr>
      <dsp:spPr>
        <a:xfrm>
          <a:off x="7236627" y="1598"/>
          <a:ext cx="2716016" cy="1685248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52663-76F7-C143-8B35-83F78E825D0D}">
      <dsp:nvSpPr>
        <dsp:cNvPr id="0" name=""/>
        <dsp:cNvSpPr/>
      </dsp:nvSpPr>
      <dsp:spPr>
        <a:xfrm>
          <a:off x="7228876" y="1916208"/>
          <a:ext cx="2731519" cy="1624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Professional Services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Business consulting, acquisition services, education</a:t>
          </a:r>
        </a:p>
      </dsp:txBody>
      <dsp:txXfrm>
        <a:off x="7228876" y="1916208"/>
        <a:ext cx="2731519" cy="16247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09FCA-4987-410A-A884-5511775BAEF8}">
      <dsp:nvSpPr>
        <dsp:cNvPr id="0" name=""/>
        <dsp:cNvSpPr/>
      </dsp:nvSpPr>
      <dsp:spPr>
        <a:xfrm>
          <a:off x="8949" y="0"/>
          <a:ext cx="929325" cy="9293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5222F-D616-46D6-ADCC-834D8C317DF2}">
      <dsp:nvSpPr>
        <dsp:cNvPr id="0" name=""/>
        <dsp:cNvSpPr/>
      </dsp:nvSpPr>
      <dsp:spPr>
        <a:xfrm>
          <a:off x="8949" y="1029699"/>
          <a:ext cx="2655216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solidFill>
                <a:schemeClr val="bg1"/>
              </a:solidFill>
            </a:rPr>
            <a:t> Mike Stramaglio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mike@stramaglioconsulting.com</a:t>
          </a:r>
          <a:r>
            <a:rPr lang="en-US" sz="1400" kern="1200" dirty="0">
              <a:solidFill>
                <a:schemeClr val="bg1"/>
              </a:solidFill>
            </a:rPr>
            <a:t>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solidFill>
                <a:schemeClr val="bg1"/>
              </a:solidFill>
            </a:rPr>
            <a:t>M: 650.888.9645 </a:t>
          </a:r>
        </a:p>
      </dsp:txBody>
      <dsp:txXfrm>
        <a:off x="8949" y="1029699"/>
        <a:ext cx="2655216" cy="810000"/>
      </dsp:txXfrm>
    </dsp:sp>
    <dsp:sp modelId="{24D83551-AD9D-40E6-8431-FB7CB18AAF61}">
      <dsp:nvSpPr>
        <dsp:cNvPr id="0" name=""/>
        <dsp:cNvSpPr/>
      </dsp:nvSpPr>
      <dsp:spPr>
        <a:xfrm>
          <a:off x="8949" y="1886385"/>
          <a:ext cx="2655216" cy="447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38C51-0E83-0B40-A96F-F576BEA7A2A9}">
      <dsp:nvSpPr>
        <dsp:cNvPr id="0" name=""/>
        <dsp:cNvSpPr/>
      </dsp:nvSpPr>
      <dsp:spPr>
        <a:xfrm>
          <a:off x="3128829" y="0"/>
          <a:ext cx="929325" cy="9293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998A7-C369-0D48-8A85-F62DA48C65A8}">
      <dsp:nvSpPr>
        <dsp:cNvPr id="0" name=""/>
        <dsp:cNvSpPr/>
      </dsp:nvSpPr>
      <dsp:spPr>
        <a:xfrm>
          <a:off x="3128829" y="1029699"/>
          <a:ext cx="2655216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solidFill>
                <a:schemeClr val="bg1"/>
              </a:solidFill>
            </a:rPr>
            <a:t>Hiro Ueda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hiro@stramaglioconsulting.com</a:t>
          </a:r>
          <a:r>
            <a:rPr lang="en-US" sz="1400" kern="1200" dirty="0">
              <a:solidFill>
                <a:schemeClr val="bg1"/>
              </a:solidFill>
            </a:rPr>
            <a:t> 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solidFill>
                <a:schemeClr val="bg1"/>
              </a:solidFill>
            </a:rPr>
            <a:t>M: 480.819.6515</a:t>
          </a:r>
        </a:p>
      </dsp:txBody>
      <dsp:txXfrm>
        <a:off x="3128829" y="1029699"/>
        <a:ext cx="2655216" cy="810000"/>
      </dsp:txXfrm>
    </dsp:sp>
    <dsp:sp modelId="{7A0C18AA-AB56-694E-A719-2C438CC44B6A}">
      <dsp:nvSpPr>
        <dsp:cNvPr id="0" name=""/>
        <dsp:cNvSpPr/>
      </dsp:nvSpPr>
      <dsp:spPr>
        <a:xfrm>
          <a:off x="3128829" y="1886385"/>
          <a:ext cx="2655216" cy="447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017DA-1B1E-49F9-9D05-96A5D30A4700}">
      <dsp:nvSpPr>
        <dsp:cNvPr id="0" name=""/>
        <dsp:cNvSpPr/>
      </dsp:nvSpPr>
      <dsp:spPr>
        <a:xfrm>
          <a:off x="6248708" y="0"/>
          <a:ext cx="929325" cy="929325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25000" r="-25000"/>
          </a:stretch>
        </a:blip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41306-29A2-4BFF-A760-A7B9C4FAECEB}">
      <dsp:nvSpPr>
        <dsp:cNvPr id="0" name=""/>
        <dsp:cNvSpPr/>
      </dsp:nvSpPr>
      <dsp:spPr>
        <a:xfrm>
          <a:off x="6247275" y="1086966"/>
          <a:ext cx="2655216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solidFill>
                <a:schemeClr val="bg1"/>
              </a:solidFill>
            </a:rPr>
            <a:t>URL: </a:t>
          </a:r>
          <a:r>
            <a:rPr lang="en-US" sz="1400" kern="120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https://stramaglioconsulting.com/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6247275" y="1086966"/>
        <a:ext cx="2655216" cy="810000"/>
      </dsp:txXfrm>
    </dsp:sp>
    <dsp:sp modelId="{543D6023-3BC5-4F74-903A-B6A6449C6BAE}">
      <dsp:nvSpPr>
        <dsp:cNvPr id="0" name=""/>
        <dsp:cNvSpPr/>
      </dsp:nvSpPr>
      <dsp:spPr>
        <a:xfrm>
          <a:off x="6248708" y="1886385"/>
          <a:ext cx="2655216" cy="447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28474-5E90-5D4F-9DC3-88EC9A499BBC}">
      <dsp:nvSpPr>
        <dsp:cNvPr id="0" name=""/>
        <dsp:cNvSpPr/>
      </dsp:nvSpPr>
      <dsp:spPr>
        <a:xfrm>
          <a:off x="0" y="0"/>
          <a:ext cx="6803040" cy="8162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New Leadership </a:t>
          </a:r>
          <a:r>
            <a:rPr lang="en-US" sz="1600" kern="1200"/>
            <a:t>in KMBS USA</a:t>
          </a:r>
          <a:endParaRPr lang="en-US" sz="1600" kern="1200" dirty="0"/>
        </a:p>
      </dsp:txBody>
      <dsp:txXfrm>
        <a:off x="1442229" y="0"/>
        <a:ext cx="5360810" cy="816210"/>
      </dsp:txXfrm>
    </dsp:sp>
    <dsp:sp modelId="{9416C5E2-F541-DF44-951A-5FBFC16AA9B6}">
      <dsp:nvSpPr>
        <dsp:cNvPr id="0" name=""/>
        <dsp:cNvSpPr/>
      </dsp:nvSpPr>
      <dsp:spPr>
        <a:xfrm>
          <a:off x="81621" y="81621"/>
          <a:ext cx="1360608" cy="6529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54000" b="-54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A8D6E-AA16-3B43-B099-2B898D2EB734}">
      <dsp:nvSpPr>
        <dsp:cNvPr id="0" name=""/>
        <dsp:cNvSpPr/>
      </dsp:nvSpPr>
      <dsp:spPr>
        <a:xfrm>
          <a:off x="0" y="897831"/>
          <a:ext cx="6803040" cy="8162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Industry Business (sensing, image IoT solutions, etc.) is the only business segment that is forecasted to make profits (15.5 B JPY), which represents 14% in the total revenue.</a:t>
          </a:r>
        </a:p>
      </dsp:txBody>
      <dsp:txXfrm>
        <a:off x="1442229" y="897831"/>
        <a:ext cx="5360810" cy="816210"/>
      </dsp:txXfrm>
    </dsp:sp>
    <dsp:sp modelId="{D7F49F71-452C-9241-80AF-22729780C345}">
      <dsp:nvSpPr>
        <dsp:cNvPr id="0" name=""/>
        <dsp:cNvSpPr/>
      </dsp:nvSpPr>
      <dsp:spPr>
        <a:xfrm>
          <a:off x="81621" y="979452"/>
          <a:ext cx="1360608" cy="6529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292C2-A91F-C34D-8373-2EE8AD2C2AE4}">
      <dsp:nvSpPr>
        <dsp:cNvPr id="0" name=""/>
        <dsp:cNvSpPr/>
      </dsp:nvSpPr>
      <dsp:spPr>
        <a:xfrm>
          <a:off x="0" y="1795663"/>
          <a:ext cx="6803040" cy="8162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Stock price is recovered from the bottom in October 2020 (250 </a:t>
          </a:r>
          <a:r>
            <a:rPr lang="en-US" sz="1600" kern="1200" dirty="0">
              <a:sym typeface="Wingdings" pitchFamily="2" charset="2"/>
            </a:rPr>
            <a:t> </a:t>
          </a:r>
          <a:r>
            <a:rPr lang="en-US" sz="1600" kern="1200" dirty="0">
              <a:solidFill>
                <a:schemeClr val="bg1"/>
              </a:solidFill>
              <a:sym typeface="Wingdings" pitchFamily="2" charset="2"/>
            </a:rPr>
            <a:t>558*</a:t>
          </a:r>
          <a:r>
            <a:rPr lang="en-US" sz="1600" kern="1200" dirty="0">
              <a:sym typeface="Wingdings" pitchFamily="2" charset="2"/>
            </a:rPr>
            <a:t>)</a:t>
          </a:r>
          <a:r>
            <a:rPr lang="en-US" sz="1600" kern="1200" dirty="0"/>
            <a:t>.</a:t>
          </a:r>
        </a:p>
      </dsp:txBody>
      <dsp:txXfrm>
        <a:off x="1442229" y="1795663"/>
        <a:ext cx="5360810" cy="816210"/>
      </dsp:txXfrm>
    </dsp:sp>
    <dsp:sp modelId="{E7F3FEC7-9B41-F147-AF48-64756952B29D}">
      <dsp:nvSpPr>
        <dsp:cNvPr id="0" name=""/>
        <dsp:cNvSpPr/>
      </dsp:nvSpPr>
      <dsp:spPr>
        <a:xfrm>
          <a:off x="81621" y="1877284"/>
          <a:ext cx="1360608" cy="6529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2179E-93E3-AE4B-B036-8C52128D6010}">
      <dsp:nvSpPr>
        <dsp:cNvPr id="0" name=""/>
        <dsp:cNvSpPr/>
      </dsp:nvSpPr>
      <dsp:spPr>
        <a:xfrm>
          <a:off x="0" y="2693494"/>
          <a:ext cx="6803040" cy="8162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Geographically, North America is the worst in recovery in revenue ... -14% YoY in Q3 compared to +9% (China) and +7% (Japan).</a:t>
          </a:r>
        </a:p>
      </dsp:txBody>
      <dsp:txXfrm>
        <a:off x="1442229" y="2693494"/>
        <a:ext cx="5360810" cy="816210"/>
      </dsp:txXfrm>
    </dsp:sp>
    <dsp:sp modelId="{AE87021D-7B9E-1941-A54A-538AB978BCD2}">
      <dsp:nvSpPr>
        <dsp:cNvPr id="0" name=""/>
        <dsp:cNvSpPr/>
      </dsp:nvSpPr>
      <dsp:spPr>
        <a:xfrm>
          <a:off x="81621" y="2775115"/>
          <a:ext cx="1360608" cy="6529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73DBB-49A4-F749-BA4E-3AE4F02587E4}">
      <dsp:nvSpPr>
        <dsp:cNvPr id="0" name=""/>
        <dsp:cNvSpPr/>
      </dsp:nvSpPr>
      <dsp:spPr>
        <a:xfrm>
          <a:off x="0" y="3591326"/>
          <a:ext cx="6803040" cy="8162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Started selling some branches in the US</a:t>
          </a:r>
        </a:p>
      </dsp:txBody>
      <dsp:txXfrm>
        <a:off x="1442229" y="3591326"/>
        <a:ext cx="5360810" cy="816210"/>
      </dsp:txXfrm>
    </dsp:sp>
    <dsp:sp modelId="{021E6625-D6ED-BD4D-9843-5F8D9A6F2870}">
      <dsp:nvSpPr>
        <dsp:cNvPr id="0" name=""/>
        <dsp:cNvSpPr/>
      </dsp:nvSpPr>
      <dsp:spPr>
        <a:xfrm>
          <a:off x="81621" y="3672947"/>
          <a:ext cx="1360608" cy="6529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54000" b="-54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3D25E-FE22-BC42-95C8-D030139659F3}">
      <dsp:nvSpPr>
        <dsp:cNvPr id="0" name=""/>
        <dsp:cNvSpPr/>
      </dsp:nvSpPr>
      <dsp:spPr>
        <a:xfrm>
          <a:off x="617" y="581597"/>
          <a:ext cx="2751905" cy="3237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A037B-F910-8B4C-A2BB-5881E8765DEB}">
      <dsp:nvSpPr>
        <dsp:cNvPr id="0" name=""/>
        <dsp:cNvSpPr/>
      </dsp:nvSpPr>
      <dsp:spPr>
        <a:xfrm>
          <a:off x="617" y="703186"/>
          <a:ext cx="202164" cy="202164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CE572-47EF-9844-BD06-9664EB04E25B}">
      <dsp:nvSpPr>
        <dsp:cNvPr id="0" name=""/>
        <dsp:cNvSpPr/>
      </dsp:nvSpPr>
      <dsp:spPr>
        <a:xfrm>
          <a:off x="617" y="0"/>
          <a:ext cx="2751905" cy="58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FY2020 Forecast</a:t>
          </a:r>
        </a:p>
      </dsp:txBody>
      <dsp:txXfrm>
        <a:off x="617" y="0"/>
        <a:ext cx="2751905" cy="581597"/>
      </dsp:txXfrm>
    </dsp:sp>
    <dsp:sp modelId="{BD759646-405F-3C4C-85B4-BB893610F108}">
      <dsp:nvSpPr>
        <dsp:cNvPr id="0" name=""/>
        <dsp:cNvSpPr/>
      </dsp:nvSpPr>
      <dsp:spPr>
        <a:xfrm>
          <a:off x="617" y="1174426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7A18E-4C3C-2E4D-9D8C-02DE2124758C}">
      <dsp:nvSpPr>
        <dsp:cNvPr id="0" name=""/>
        <dsp:cNvSpPr/>
      </dsp:nvSpPr>
      <dsp:spPr>
        <a:xfrm>
          <a:off x="193250" y="1039889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Revenue</a:t>
          </a:r>
        </a:p>
      </dsp:txBody>
      <dsp:txXfrm>
        <a:off x="193250" y="1039889"/>
        <a:ext cx="2559272" cy="471235"/>
      </dsp:txXfrm>
    </dsp:sp>
    <dsp:sp modelId="{377E66F0-DE27-E843-B096-C3066630726A}">
      <dsp:nvSpPr>
        <dsp:cNvPr id="0" name=""/>
        <dsp:cNvSpPr/>
      </dsp:nvSpPr>
      <dsp:spPr>
        <a:xfrm>
          <a:off x="617" y="1645662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79B6D-CB62-2542-8345-81D2F4A5A793}">
      <dsp:nvSpPr>
        <dsp:cNvPr id="0" name=""/>
        <dsp:cNvSpPr/>
      </dsp:nvSpPr>
      <dsp:spPr>
        <a:xfrm>
          <a:off x="193250" y="1511124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Net Income</a:t>
          </a:r>
        </a:p>
      </dsp:txBody>
      <dsp:txXfrm>
        <a:off x="193250" y="1511124"/>
        <a:ext cx="2559272" cy="4712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28474-5E90-5D4F-9DC3-88EC9A499BBC}">
      <dsp:nvSpPr>
        <dsp:cNvPr id="0" name=""/>
        <dsp:cNvSpPr/>
      </dsp:nvSpPr>
      <dsp:spPr>
        <a:xfrm>
          <a:off x="0" y="0"/>
          <a:ext cx="6803040" cy="85094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Change to Digital Service company focusing on Office Services</a:t>
          </a:r>
        </a:p>
      </dsp:txBody>
      <dsp:txXfrm>
        <a:off x="1425215" y="0"/>
        <a:ext cx="5377824" cy="850947"/>
      </dsp:txXfrm>
    </dsp:sp>
    <dsp:sp modelId="{9416C5E2-F541-DF44-951A-5FBFC16AA9B6}">
      <dsp:nvSpPr>
        <dsp:cNvPr id="0" name=""/>
        <dsp:cNvSpPr/>
      </dsp:nvSpPr>
      <dsp:spPr>
        <a:xfrm>
          <a:off x="64607" y="167043"/>
          <a:ext cx="1360608" cy="5168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60000" b="-60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A8D6E-AA16-3B43-B099-2B898D2EB734}">
      <dsp:nvSpPr>
        <dsp:cNvPr id="0" name=""/>
        <dsp:cNvSpPr/>
      </dsp:nvSpPr>
      <dsp:spPr>
        <a:xfrm>
          <a:off x="0" y="915555"/>
          <a:ext cx="6803040" cy="6460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Increase Office Services operating profit to 54% of the company total in FY2025 (43% in FY22)</a:t>
          </a:r>
        </a:p>
      </dsp:txBody>
      <dsp:txXfrm>
        <a:off x="1425215" y="915555"/>
        <a:ext cx="5377824" cy="646076"/>
      </dsp:txXfrm>
    </dsp:sp>
    <dsp:sp modelId="{D7F49F71-452C-9241-80AF-22729780C345}">
      <dsp:nvSpPr>
        <dsp:cNvPr id="0" name=""/>
        <dsp:cNvSpPr/>
      </dsp:nvSpPr>
      <dsp:spPr>
        <a:xfrm>
          <a:off x="64607" y="980163"/>
          <a:ext cx="1360608" cy="5168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292C2-A91F-C34D-8373-2EE8AD2C2AE4}">
      <dsp:nvSpPr>
        <dsp:cNvPr id="0" name=""/>
        <dsp:cNvSpPr/>
      </dsp:nvSpPr>
      <dsp:spPr>
        <a:xfrm>
          <a:off x="0" y="1626240"/>
          <a:ext cx="6803040" cy="6460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Stock price jumped up 16% after the mid-term management plan announcement on March 3 that includes the plan to buy back their stock as much as 100 Billion JYP (967 </a:t>
          </a:r>
          <a:r>
            <a:rPr lang="en-US" sz="1300" kern="1200" dirty="0">
              <a:sym typeface="Wingdings" pitchFamily="2" charset="2"/>
            </a:rPr>
            <a:t> 1,117</a:t>
          </a:r>
          <a:r>
            <a:rPr lang="en-US" sz="1300" kern="1200" dirty="0">
              <a:solidFill>
                <a:schemeClr val="bg1"/>
              </a:solidFill>
              <a:sym typeface="Wingdings" pitchFamily="2" charset="2"/>
            </a:rPr>
            <a:t>*</a:t>
          </a:r>
          <a:r>
            <a:rPr lang="en-US" sz="1300" kern="1200" dirty="0">
              <a:sym typeface="Wingdings" pitchFamily="2" charset="2"/>
            </a:rPr>
            <a:t>)</a:t>
          </a:r>
          <a:r>
            <a:rPr lang="en-US" sz="1300" kern="1200" dirty="0"/>
            <a:t>.</a:t>
          </a:r>
        </a:p>
      </dsp:txBody>
      <dsp:txXfrm>
        <a:off x="1425215" y="1626240"/>
        <a:ext cx="5377824" cy="646076"/>
      </dsp:txXfrm>
    </dsp:sp>
    <dsp:sp modelId="{E7F3FEC7-9B41-F147-AF48-64756952B29D}">
      <dsp:nvSpPr>
        <dsp:cNvPr id="0" name=""/>
        <dsp:cNvSpPr/>
      </dsp:nvSpPr>
      <dsp:spPr>
        <a:xfrm>
          <a:off x="64607" y="1690847"/>
          <a:ext cx="1360608" cy="5168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2179E-93E3-AE4B-B036-8C52128D6010}">
      <dsp:nvSpPr>
        <dsp:cNvPr id="0" name=""/>
        <dsp:cNvSpPr/>
      </dsp:nvSpPr>
      <dsp:spPr>
        <a:xfrm>
          <a:off x="0" y="2336924"/>
          <a:ext cx="6803040" cy="6460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Projected 54 billion JPY expense reduction in Office Printing segment in FY21 and FY22</a:t>
          </a:r>
        </a:p>
      </dsp:txBody>
      <dsp:txXfrm>
        <a:off x="1425215" y="2336924"/>
        <a:ext cx="5377824" cy="646076"/>
      </dsp:txXfrm>
    </dsp:sp>
    <dsp:sp modelId="{AE87021D-7B9E-1941-A54A-538AB978BCD2}">
      <dsp:nvSpPr>
        <dsp:cNvPr id="0" name=""/>
        <dsp:cNvSpPr/>
      </dsp:nvSpPr>
      <dsp:spPr>
        <a:xfrm>
          <a:off x="64607" y="2401532"/>
          <a:ext cx="1360608" cy="5168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73DBB-49A4-F749-BA4E-3AE4F02587E4}">
      <dsp:nvSpPr>
        <dsp:cNvPr id="0" name=""/>
        <dsp:cNvSpPr/>
      </dsp:nvSpPr>
      <dsp:spPr>
        <a:xfrm>
          <a:off x="0" y="3047609"/>
          <a:ext cx="6803040" cy="6460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North America accounts only 2.4% of the planned increased operating profit from Office Services business in FY21-FY22 (0.5 billion JPY out of total 20.5 billion JPY)</a:t>
          </a:r>
        </a:p>
      </dsp:txBody>
      <dsp:txXfrm>
        <a:off x="1425215" y="3047609"/>
        <a:ext cx="5377824" cy="646076"/>
      </dsp:txXfrm>
    </dsp:sp>
    <dsp:sp modelId="{021E6625-D6ED-BD4D-9843-5F8D9A6F2870}">
      <dsp:nvSpPr>
        <dsp:cNvPr id="0" name=""/>
        <dsp:cNvSpPr/>
      </dsp:nvSpPr>
      <dsp:spPr>
        <a:xfrm>
          <a:off x="64607" y="3112217"/>
          <a:ext cx="1360608" cy="5168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54000" b="-54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5E544-DC44-3546-891D-C935CE1D6D59}">
      <dsp:nvSpPr>
        <dsp:cNvPr id="0" name=""/>
        <dsp:cNvSpPr/>
      </dsp:nvSpPr>
      <dsp:spPr>
        <a:xfrm>
          <a:off x="0" y="3758294"/>
          <a:ext cx="6803040" cy="6460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Increase OEM business sales in Office Printing for 100 billion yen by FY25 __ Including A3 Color MFP</a:t>
          </a:r>
        </a:p>
      </dsp:txBody>
      <dsp:txXfrm>
        <a:off x="1425215" y="3758294"/>
        <a:ext cx="5377824" cy="646076"/>
      </dsp:txXfrm>
    </dsp:sp>
    <dsp:sp modelId="{46A9467B-BEE7-674B-8B84-BDB3C925604E}">
      <dsp:nvSpPr>
        <dsp:cNvPr id="0" name=""/>
        <dsp:cNvSpPr/>
      </dsp:nvSpPr>
      <dsp:spPr>
        <a:xfrm>
          <a:off x="64607" y="3822901"/>
          <a:ext cx="1360608" cy="51686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82000" b="-8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3D25E-FE22-BC42-95C8-D030139659F3}">
      <dsp:nvSpPr>
        <dsp:cNvPr id="0" name=""/>
        <dsp:cNvSpPr/>
      </dsp:nvSpPr>
      <dsp:spPr>
        <a:xfrm>
          <a:off x="617" y="581597"/>
          <a:ext cx="2751905" cy="3237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A037B-F910-8B4C-A2BB-5881E8765DEB}">
      <dsp:nvSpPr>
        <dsp:cNvPr id="0" name=""/>
        <dsp:cNvSpPr/>
      </dsp:nvSpPr>
      <dsp:spPr>
        <a:xfrm>
          <a:off x="617" y="703186"/>
          <a:ext cx="202164" cy="202164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CE572-47EF-9844-BD06-9664EB04E25B}">
      <dsp:nvSpPr>
        <dsp:cNvPr id="0" name=""/>
        <dsp:cNvSpPr/>
      </dsp:nvSpPr>
      <dsp:spPr>
        <a:xfrm>
          <a:off x="617" y="0"/>
          <a:ext cx="2751905" cy="58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FY2020 Forecast</a:t>
          </a:r>
        </a:p>
      </dsp:txBody>
      <dsp:txXfrm>
        <a:off x="617" y="0"/>
        <a:ext cx="2751905" cy="581597"/>
      </dsp:txXfrm>
    </dsp:sp>
    <dsp:sp modelId="{BD759646-405F-3C4C-85B4-BB893610F108}">
      <dsp:nvSpPr>
        <dsp:cNvPr id="0" name=""/>
        <dsp:cNvSpPr/>
      </dsp:nvSpPr>
      <dsp:spPr>
        <a:xfrm>
          <a:off x="617" y="1174426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7A18E-4C3C-2E4D-9D8C-02DE2124758C}">
      <dsp:nvSpPr>
        <dsp:cNvPr id="0" name=""/>
        <dsp:cNvSpPr/>
      </dsp:nvSpPr>
      <dsp:spPr>
        <a:xfrm>
          <a:off x="193250" y="1039889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Revenue</a:t>
          </a:r>
        </a:p>
      </dsp:txBody>
      <dsp:txXfrm>
        <a:off x="193250" y="1039889"/>
        <a:ext cx="2559272" cy="471235"/>
      </dsp:txXfrm>
    </dsp:sp>
    <dsp:sp modelId="{377E66F0-DE27-E843-B096-C3066630726A}">
      <dsp:nvSpPr>
        <dsp:cNvPr id="0" name=""/>
        <dsp:cNvSpPr/>
      </dsp:nvSpPr>
      <dsp:spPr>
        <a:xfrm>
          <a:off x="617" y="1645662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79B6D-CB62-2542-8345-81D2F4A5A793}">
      <dsp:nvSpPr>
        <dsp:cNvPr id="0" name=""/>
        <dsp:cNvSpPr/>
      </dsp:nvSpPr>
      <dsp:spPr>
        <a:xfrm>
          <a:off x="193250" y="1511124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Net Income</a:t>
          </a:r>
        </a:p>
      </dsp:txBody>
      <dsp:txXfrm>
        <a:off x="193250" y="1511124"/>
        <a:ext cx="2559272" cy="4712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A8D6E-AA16-3B43-B099-2B898D2EB734}">
      <dsp:nvSpPr>
        <dsp:cNvPr id="0" name=""/>
        <dsp:cNvSpPr/>
      </dsp:nvSpPr>
      <dsp:spPr>
        <a:xfrm>
          <a:off x="0" y="24025"/>
          <a:ext cx="6753981" cy="1163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FY2020 annual net Income revised upwards to a </a:t>
          </a:r>
          <a:r>
            <a:rPr lang="en-US" sz="2400" kern="1200" dirty="0">
              <a:solidFill>
                <a:schemeClr val="accent4">
                  <a:lumMod val="20000"/>
                  <a:lumOff val="80000"/>
                </a:schemeClr>
              </a:solidFill>
            </a:rPr>
            <a:t>RECORD HIGH </a:t>
          </a:r>
          <a:r>
            <a:rPr lang="en-US" sz="2400" kern="1200" dirty="0"/>
            <a:t>of 160 Billion JPY (up 35 Billion JPY)</a:t>
          </a:r>
        </a:p>
      </dsp:txBody>
      <dsp:txXfrm>
        <a:off x="1467140" y="24025"/>
        <a:ext cx="5286840" cy="1163443"/>
      </dsp:txXfrm>
    </dsp:sp>
    <dsp:sp modelId="{D7F49F71-452C-9241-80AF-22729780C345}">
      <dsp:nvSpPr>
        <dsp:cNvPr id="0" name=""/>
        <dsp:cNvSpPr/>
      </dsp:nvSpPr>
      <dsp:spPr>
        <a:xfrm>
          <a:off x="116344" y="116344"/>
          <a:ext cx="1350796" cy="930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292C2-A91F-C34D-8373-2EE8AD2C2AE4}">
      <dsp:nvSpPr>
        <dsp:cNvPr id="0" name=""/>
        <dsp:cNvSpPr/>
      </dsp:nvSpPr>
      <dsp:spPr>
        <a:xfrm>
          <a:off x="0" y="1279788"/>
          <a:ext cx="6753981" cy="1163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Document Solutions business suffered by COVID for the YoY revenue decrease of 14.3% while operating margin ratio recovered steadily (Q1: 6.8%, Q2: 7.0%, Q3: 8.6%)</a:t>
          </a:r>
        </a:p>
      </dsp:txBody>
      <dsp:txXfrm>
        <a:off x="1467140" y="1279788"/>
        <a:ext cx="5286840" cy="1163443"/>
      </dsp:txXfrm>
    </dsp:sp>
    <dsp:sp modelId="{E7F3FEC7-9B41-F147-AF48-64756952B29D}">
      <dsp:nvSpPr>
        <dsp:cNvPr id="0" name=""/>
        <dsp:cNvSpPr/>
      </dsp:nvSpPr>
      <dsp:spPr>
        <a:xfrm>
          <a:off x="116344" y="1396132"/>
          <a:ext cx="1350796" cy="930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2179E-93E3-AE4B-B036-8C52128D6010}">
      <dsp:nvSpPr>
        <dsp:cNvPr id="0" name=""/>
        <dsp:cNvSpPr/>
      </dsp:nvSpPr>
      <dsp:spPr>
        <a:xfrm>
          <a:off x="0" y="2559576"/>
          <a:ext cx="6753981" cy="11634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Watch their Mid-term Management Plan “Vision 2023” which is schedule to be announced in mid-April 2021 </a:t>
          </a:r>
        </a:p>
      </dsp:txBody>
      <dsp:txXfrm>
        <a:off x="1467140" y="2559576"/>
        <a:ext cx="5286840" cy="1163443"/>
      </dsp:txXfrm>
    </dsp:sp>
    <dsp:sp modelId="{AE87021D-7B9E-1941-A54A-538AB978BCD2}">
      <dsp:nvSpPr>
        <dsp:cNvPr id="0" name=""/>
        <dsp:cNvSpPr/>
      </dsp:nvSpPr>
      <dsp:spPr>
        <a:xfrm>
          <a:off x="116344" y="2675920"/>
          <a:ext cx="1350796" cy="9307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3D25E-FE22-BC42-95C8-D030139659F3}">
      <dsp:nvSpPr>
        <dsp:cNvPr id="0" name=""/>
        <dsp:cNvSpPr/>
      </dsp:nvSpPr>
      <dsp:spPr>
        <a:xfrm>
          <a:off x="617" y="581597"/>
          <a:ext cx="2751905" cy="3237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A037B-F910-8B4C-A2BB-5881E8765DEB}">
      <dsp:nvSpPr>
        <dsp:cNvPr id="0" name=""/>
        <dsp:cNvSpPr/>
      </dsp:nvSpPr>
      <dsp:spPr>
        <a:xfrm>
          <a:off x="617" y="703186"/>
          <a:ext cx="202164" cy="202164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CE572-47EF-9844-BD06-9664EB04E25B}">
      <dsp:nvSpPr>
        <dsp:cNvPr id="0" name=""/>
        <dsp:cNvSpPr/>
      </dsp:nvSpPr>
      <dsp:spPr>
        <a:xfrm>
          <a:off x="617" y="0"/>
          <a:ext cx="2751905" cy="58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FY2020 Forecast</a:t>
          </a:r>
        </a:p>
      </dsp:txBody>
      <dsp:txXfrm>
        <a:off x="617" y="0"/>
        <a:ext cx="2751905" cy="581597"/>
      </dsp:txXfrm>
    </dsp:sp>
    <dsp:sp modelId="{BD759646-405F-3C4C-85B4-BB893610F108}">
      <dsp:nvSpPr>
        <dsp:cNvPr id="0" name=""/>
        <dsp:cNvSpPr/>
      </dsp:nvSpPr>
      <dsp:spPr>
        <a:xfrm>
          <a:off x="617" y="1174426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7A18E-4C3C-2E4D-9D8C-02DE2124758C}">
      <dsp:nvSpPr>
        <dsp:cNvPr id="0" name=""/>
        <dsp:cNvSpPr/>
      </dsp:nvSpPr>
      <dsp:spPr>
        <a:xfrm>
          <a:off x="193250" y="1039889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Revenue</a:t>
          </a:r>
        </a:p>
      </dsp:txBody>
      <dsp:txXfrm>
        <a:off x="193250" y="1039889"/>
        <a:ext cx="2559272" cy="471235"/>
      </dsp:txXfrm>
    </dsp:sp>
    <dsp:sp modelId="{377E66F0-DE27-E843-B096-C3066630726A}">
      <dsp:nvSpPr>
        <dsp:cNvPr id="0" name=""/>
        <dsp:cNvSpPr/>
      </dsp:nvSpPr>
      <dsp:spPr>
        <a:xfrm>
          <a:off x="617" y="1645662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79B6D-CB62-2542-8345-81D2F4A5A793}">
      <dsp:nvSpPr>
        <dsp:cNvPr id="0" name=""/>
        <dsp:cNvSpPr/>
      </dsp:nvSpPr>
      <dsp:spPr>
        <a:xfrm>
          <a:off x="193250" y="1511124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Net Income</a:t>
          </a:r>
        </a:p>
      </dsp:txBody>
      <dsp:txXfrm>
        <a:off x="193250" y="1511124"/>
        <a:ext cx="2559272" cy="4712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A8D6E-AA16-3B43-B099-2B898D2EB734}">
      <dsp:nvSpPr>
        <dsp:cNvPr id="0" name=""/>
        <dsp:cNvSpPr/>
      </dsp:nvSpPr>
      <dsp:spPr>
        <a:xfrm>
          <a:off x="0" y="0"/>
          <a:ext cx="6753981" cy="24058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Q3 (Oct-Dec) operating profit increased for 13.5 Billion JPY YoY thanks to: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 Expansion of strategic products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 </a:t>
          </a:r>
          <a:r>
            <a:rPr lang="en-US" sz="1800" kern="1200" dirty="0">
              <a:solidFill>
                <a:schemeClr val="accent4">
                  <a:lumMod val="20000"/>
                  <a:lumOff val="80000"/>
                </a:schemeClr>
              </a:solidFill>
            </a:rPr>
            <a:t>Increased ink sales with continued demand WFH prints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 Maintained selling price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 Thorough expense control</a:t>
          </a:r>
        </a:p>
      </dsp:txBody>
      <dsp:txXfrm>
        <a:off x="1591384" y="0"/>
        <a:ext cx="5162596" cy="2405884"/>
      </dsp:txXfrm>
    </dsp:sp>
    <dsp:sp modelId="{D7F49F71-452C-9241-80AF-22729780C345}">
      <dsp:nvSpPr>
        <dsp:cNvPr id="0" name=""/>
        <dsp:cNvSpPr/>
      </dsp:nvSpPr>
      <dsp:spPr>
        <a:xfrm>
          <a:off x="348598" y="552111"/>
          <a:ext cx="1134776" cy="13016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2179E-93E3-AE4B-B036-8C52128D6010}">
      <dsp:nvSpPr>
        <dsp:cNvPr id="0" name=""/>
        <dsp:cNvSpPr/>
      </dsp:nvSpPr>
      <dsp:spPr>
        <a:xfrm>
          <a:off x="0" y="2646472"/>
          <a:ext cx="6753981" cy="14297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Operating profit for total of Wearable Products and Visual Communication business segments is forecasted 1 Billion JPY compared to 100 Billion JPY for Printing Solutions business Segments.</a:t>
          </a:r>
        </a:p>
      </dsp:txBody>
      <dsp:txXfrm>
        <a:off x="1591384" y="2646472"/>
        <a:ext cx="5162596" cy="1429720"/>
      </dsp:txXfrm>
    </dsp:sp>
    <dsp:sp modelId="{AE87021D-7B9E-1941-A54A-538AB978BCD2}">
      <dsp:nvSpPr>
        <dsp:cNvPr id="0" name=""/>
        <dsp:cNvSpPr/>
      </dsp:nvSpPr>
      <dsp:spPr>
        <a:xfrm>
          <a:off x="320258" y="2773739"/>
          <a:ext cx="1191456" cy="11751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3D25E-FE22-BC42-95C8-D030139659F3}">
      <dsp:nvSpPr>
        <dsp:cNvPr id="0" name=""/>
        <dsp:cNvSpPr/>
      </dsp:nvSpPr>
      <dsp:spPr>
        <a:xfrm>
          <a:off x="617" y="581597"/>
          <a:ext cx="2751905" cy="3237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A037B-F910-8B4C-A2BB-5881E8765DEB}">
      <dsp:nvSpPr>
        <dsp:cNvPr id="0" name=""/>
        <dsp:cNvSpPr/>
      </dsp:nvSpPr>
      <dsp:spPr>
        <a:xfrm>
          <a:off x="617" y="703186"/>
          <a:ext cx="202164" cy="202164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CE572-47EF-9844-BD06-9664EB04E25B}">
      <dsp:nvSpPr>
        <dsp:cNvPr id="0" name=""/>
        <dsp:cNvSpPr/>
      </dsp:nvSpPr>
      <dsp:spPr>
        <a:xfrm>
          <a:off x="617" y="0"/>
          <a:ext cx="2751905" cy="581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FY2020 Forecast</a:t>
          </a:r>
        </a:p>
      </dsp:txBody>
      <dsp:txXfrm>
        <a:off x="617" y="0"/>
        <a:ext cx="2751905" cy="581597"/>
      </dsp:txXfrm>
    </dsp:sp>
    <dsp:sp modelId="{BD759646-405F-3C4C-85B4-BB893610F108}">
      <dsp:nvSpPr>
        <dsp:cNvPr id="0" name=""/>
        <dsp:cNvSpPr/>
      </dsp:nvSpPr>
      <dsp:spPr>
        <a:xfrm>
          <a:off x="617" y="1174426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7A18E-4C3C-2E4D-9D8C-02DE2124758C}">
      <dsp:nvSpPr>
        <dsp:cNvPr id="0" name=""/>
        <dsp:cNvSpPr/>
      </dsp:nvSpPr>
      <dsp:spPr>
        <a:xfrm>
          <a:off x="193250" y="1039889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Revenue</a:t>
          </a:r>
        </a:p>
      </dsp:txBody>
      <dsp:txXfrm>
        <a:off x="193250" y="1039889"/>
        <a:ext cx="2559272" cy="471235"/>
      </dsp:txXfrm>
    </dsp:sp>
    <dsp:sp modelId="{377E66F0-DE27-E843-B096-C3066630726A}">
      <dsp:nvSpPr>
        <dsp:cNvPr id="0" name=""/>
        <dsp:cNvSpPr/>
      </dsp:nvSpPr>
      <dsp:spPr>
        <a:xfrm>
          <a:off x="617" y="1645662"/>
          <a:ext cx="202159" cy="202159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79B6D-CB62-2542-8345-81D2F4A5A793}">
      <dsp:nvSpPr>
        <dsp:cNvPr id="0" name=""/>
        <dsp:cNvSpPr/>
      </dsp:nvSpPr>
      <dsp:spPr>
        <a:xfrm>
          <a:off x="193250" y="1511124"/>
          <a:ext cx="2559272" cy="471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Net Income</a:t>
          </a:r>
        </a:p>
      </dsp:txBody>
      <dsp:txXfrm>
        <a:off x="193250" y="1511124"/>
        <a:ext cx="2559272" cy="471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C53F7-1DCD-D646-B79E-0FFD345679D6}" type="datetimeFigureOut">
              <a:rPr lang="en-US" smtClean="0"/>
              <a:t>3/9/21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C9CE6-DF97-644F-A040-EF1AB7F0B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8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C9CE6-DF97-644F-A040-EF1AB7F0B2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9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C9CE6-DF97-644F-A040-EF1AB7F0B2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40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C9CE6-DF97-644F-A040-EF1AB7F0B2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8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C9CE6-DF97-644F-A040-EF1AB7F0B2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C9CE6-DF97-644F-A040-EF1AB7F0B2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6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C9CE6-DF97-644F-A040-EF1AB7F0B2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9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C9CE6-DF97-644F-A040-EF1AB7F0B2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6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C131-928F-774C-ACAC-869A50B7C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843B3-EF2D-204E-8BFC-7583E4B1A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F2253-43CA-3849-8736-3365F1CCB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42E3-DBD8-D546-BA15-E0D8E87BB09D}" type="datetime1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F0FB3-F13B-C741-B97B-E091715A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60271-2A64-0C42-90D9-706E5CC2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3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AEC9-1FA4-8445-ABC1-C39AEC23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7DE14-DA60-A340-8AB5-5A02A4704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6E779-34EB-8443-B298-F05B9DC0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338A-94CF-6444-92FF-AD2A64931886}" type="datetime1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A423E-10E3-C54B-B8E1-D09FAC2E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F05CE-FC8A-364F-B20C-5C315FBA7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D6E2F-871C-854B-945A-505A50162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445" y="257484"/>
            <a:ext cx="1950493" cy="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8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114837-65AB-6247-9185-815B19400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352DD-1777-3041-B05A-93481AD71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8328-A7FB-244F-B74A-4043836F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B038C-5FF0-BF42-9985-3B0722706D0A}" type="datetime1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4ED3D-5039-9B48-B3E0-D844874A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49911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CAA11-E7EB-8849-82DA-DB2F52D6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F09E2-F61A-1B45-B47B-B768D9002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445" y="257484"/>
            <a:ext cx="1950493" cy="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1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23666-2754-FD4D-BA28-85C2FEF6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8A6E4-0927-404E-8BCD-4B5E175DF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D0869-54D2-314B-B302-0BAD56628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57B26-7F27-7042-A817-8A0F1BBAC157}" type="datetime1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AB720-35F5-314B-8E09-EB4256C5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37B5-7F1B-ED4B-A27B-AB7A444A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C64B4-EE12-294D-BDB7-9659703CE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445" y="257484"/>
            <a:ext cx="1950493" cy="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1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8F18A-AD17-724E-A697-8A2E073F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6F3A2-50DE-1D46-A71C-B3A42613B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0707C-6EF8-FC4F-9CAF-7F2D2FE7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5AE9-6A37-444E-8D98-7608BE40C2D6}" type="datetime1">
              <a:rPr lang="en-US" smtClean="0"/>
              <a:t>3/9/21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4F4BC-BBED-2348-B115-CD6C0222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FB28E-3F5C-FF4F-AD2F-AAA853370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D2875-AAD6-A94A-8A70-B8ED1967B0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445" y="257484"/>
            <a:ext cx="1950493" cy="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7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73C2-912A-B148-89F3-9E2F7B70D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DFE4D-4CF9-A64A-BF1F-6A7FF56C0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1BC69-4B15-4342-B7BB-63B6163E7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C85F8-5858-124B-B451-4EEAF5A5F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239EA-7A34-604A-A894-F12D5D50B681}" type="datetime1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A717C-04DD-BE43-8D52-F99B4E7D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05A32-42A0-1B42-8A75-A53A4BAC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05729D-052C-3244-B9CA-5844A06D2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445" y="257484"/>
            <a:ext cx="1950493" cy="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2066E-095D-D24F-82B7-82D7ED742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A3E3A-4292-F347-90FF-A9005E57B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E3826-3A4B-D248-8D8C-5BD13D8CB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B5DD6C-091D-614C-B00B-FCA09C155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E1FDC9-89F6-DC4C-8065-C9B2230D8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C49529-8ACE-684B-ABB1-1DD687CB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4DFB2-A4C4-0142-9C91-0AB23ACEECBA}" type="datetime1">
              <a:rPr lang="en-US" smtClean="0"/>
              <a:t>3/9/21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1CDF77-B561-8E41-861B-C96452F3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D3E8E0-CE3F-A843-9DF0-21B89444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03AB04-99BC-4F48-B71D-B1AC596D8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445" y="257484"/>
            <a:ext cx="1950493" cy="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8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DB07-287C-E949-83AF-A6660E05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9F9E0-E15E-814E-9A69-E42AB386F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D2BE3-70C0-CC49-9213-AD0683FF5CE2}" type="datetime1">
              <a:rPr lang="en-US" smtClean="0"/>
              <a:t>3/9/21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D6A1F-667C-2846-9349-C998DC6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944D8-FDD6-834C-8FD2-67483AFF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BC58D-FCC4-B340-A3A0-1736FE295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445" y="257484"/>
            <a:ext cx="1950493" cy="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040D1-B581-F344-8FA1-399DE042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73D5-2EF0-674B-B153-E38B3C528354}" type="datetime1">
              <a:rPr lang="en-US" smtClean="0"/>
              <a:t>3/9/21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D117F5-44FC-2642-A986-F03CDECF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A541B-F5DC-5B47-9CB9-CC0F991B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CB5CC-8E05-8A4E-BE34-096DBB9092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445" y="257484"/>
            <a:ext cx="1950493" cy="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CE22-31DB-7947-86CD-F87CDACCF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C3FCE-32AE-FE4A-A94A-FCF210CC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E4888-8E53-6F4E-856B-48A9526AD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B4724-FB4F-9842-B6AE-B4097E8D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E27F-BD8F-544A-BEDD-30F751F27A45}" type="datetime1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60F09-F730-CA41-A823-8A675991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52D8C-7A4B-5249-A720-08FBB01F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DECF11-EA0C-E04D-91F2-8FAD4F9F1D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445" y="257484"/>
            <a:ext cx="1950493" cy="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1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3DDD8-5537-234D-98DC-AFDE6CDC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F0C9B-802D-C949-B9B4-4E158C27FD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B209D-EF44-1F45-AA29-D4CE211BA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EABE8-9575-E341-BCD3-428360DC4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B57B-6DCC-7240-9352-448E74562CD2}" type="datetime1">
              <a:rPr lang="en-US" smtClean="0"/>
              <a:t>3/9/21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21E03-24A1-0847-B0CE-CD4F2913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ysClr val="windowText" lastClr="000000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8AA0F-BCD7-1F43-A3D3-EFDB2E23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850AE-6663-5D44-B38E-3CE044722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5445" y="257484"/>
            <a:ext cx="1950493" cy="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74EF9B-E17E-0E42-8FEC-CB34C0EF0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A8D31-F78E-DD43-BD0B-67E82FB9B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E777E-DAD0-7346-90B5-A2D9C25CA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B3C80-CE8B-0D4F-9521-045D377CC54D}" type="datetime1">
              <a:rPr lang="en-US" smtClean="0"/>
              <a:t>3/9/21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54A4B-946A-544A-9180-2BF124395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20F26-E2D8-5F46-B64B-FC47CEFFF5F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6B425-27B1-ED4B-B043-4C7DC79F87C9}"/>
              </a:ext>
            </a:extLst>
          </p:cNvPr>
          <p:cNvSpPr/>
          <p:nvPr userDrawn="1"/>
        </p:nvSpPr>
        <p:spPr>
          <a:xfrm>
            <a:off x="8748623" y="6564053"/>
            <a:ext cx="2605177" cy="21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E5F80-5576-8C4E-A16D-A52136E39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0" y="6356350"/>
            <a:ext cx="502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© 2020-2021 Stramaglio Consulting LLC All Rights Reserved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1905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32.tif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iocenters-conference-room-2673328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43.tiff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tiff"/><Relationship Id="rId7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.JP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9.tiff"/><Relationship Id="rId18" Type="http://schemas.openxmlformats.org/officeDocument/2006/relationships/image" Target="../media/image74.png"/><Relationship Id="rId3" Type="http://schemas.openxmlformats.org/officeDocument/2006/relationships/image" Target="../media/image60.tiff"/><Relationship Id="rId7" Type="http://schemas.openxmlformats.org/officeDocument/2006/relationships/image" Target="../media/image64.tiff"/><Relationship Id="rId12" Type="http://schemas.openxmlformats.org/officeDocument/2006/relationships/image" Target="../media/image68.png"/><Relationship Id="rId17" Type="http://schemas.openxmlformats.org/officeDocument/2006/relationships/image" Target="../media/image73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tiff"/><Relationship Id="rId20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11" Type="http://schemas.openxmlformats.org/officeDocument/2006/relationships/image" Target="../media/image67.jpeg"/><Relationship Id="rId5" Type="http://schemas.openxmlformats.org/officeDocument/2006/relationships/image" Target="../media/image62.tiff"/><Relationship Id="rId15" Type="http://schemas.openxmlformats.org/officeDocument/2006/relationships/image" Target="../media/image71.tiff"/><Relationship Id="rId10" Type="http://schemas.openxmlformats.org/officeDocument/2006/relationships/image" Target="../media/image66.png"/><Relationship Id="rId19" Type="http://schemas.openxmlformats.org/officeDocument/2006/relationships/image" Target="../media/image75.tiff"/><Relationship Id="rId4" Type="http://schemas.openxmlformats.org/officeDocument/2006/relationships/image" Target="../media/image61.tiff"/><Relationship Id="rId9" Type="http://schemas.openxmlformats.org/officeDocument/2006/relationships/image" Target="../media/image65.tiff"/><Relationship Id="rId1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: Top Corners Rounded 80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74BE1-2882-9B45-8C46-2F97FD5E5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939" y="884819"/>
            <a:ext cx="4229638" cy="3080801"/>
          </a:xfrm>
        </p:spPr>
        <p:txBody>
          <a:bodyPr anchor="ctr">
            <a:normAutofit fontScale="90000"/>
          </a:bodyPr>
          <a:lstStyle/>
          <a:p>
            <a:pPr algn="l"/>
            <a:br>
              <a:rPr lang="en-US" sz="4800" b="1" dirty="0">
                <a:solidFill>
                  <a:srgbClr val="FFFFFF"/>
                </a:solidFill>
              </a:rPr>
            </a:b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6700" b="1" dirty="0">
                <a:solidFill>
                  <a:srgbClr val="FFFFFF"/>
                </a:solidFill>
              </a:rPr>
              <a:t>The </a:t>
            </a:r>
            <a:br>
              <a:rPr lang="en-US" sz="6700" b="1" dirty="0">
                <a:solidFill>
                  <a:srgbClr val="FFFFFF"/>
                </a:solidFill>
              </a:rPr>
            </a:br>
            <a:r>
              <a:rPr lang="en-US" sz="6700" b="1" dirty="0">
                <a:solidFill>
                  <a:srgbClr val="FFFFFF"/>
                </a:solidFill>
              </a:rPr>
              <a:t>Renaissance </a:t>
            </a:r>
            <a:br>
              <a:rPr lang="en-US" sz="6700" b="1" dirty="0">
                <a:solidFill>
                  <a:srgbClr val="FFFFFF"/>
                </a:solidFill>
              </a:rPr>
            </a:br>
            <a:r>
              <a:rPr lang="en-US" sz="6700" b="1" dirty="0">
                <a:solidFill>
                  <a:srgbClr val="FFFFFF"/>
                </a:solidFill>
              </a:rPr>
              <a:t>2021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BC9B4-7519-4641-A2D7-EA964C46B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939" y="4714874"/>
            <a:ext cx="3971221" cy="1240803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March 12, 2021</a:t>
            </a:r>
          </a:p>
          <a:p>
            <a:pPr algn="l"/>
            <a:endParaRPr lang="en-US">
              <a:solidFill>
                <a:srgbClr val="FFFFFF"/>
              </a:solidFill>
            </a:endParaRPr>
          </a:p>
        </p:txBody>
      </p:sp>
      <p:sp>
        <p:nvSpPr>
          <p:cNvPr id="88" name="Rectangle: Top Corners Rounded 82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ound Single Corner Rectangle 24">
            <a:extLst>
              <a:ext uri="{FF2B5EF4-FFF2-40B4-BE49-F238E27FC236}">
                <a16:creationId xmlns:a16="http://schemas.microsoft.com/office/drawing/2014/main" id="{3B6BBA54-4CCF-4C90-BA8F-FBD070C8D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40459" y="635058"/>
            <a:ext cx="2657864" cy="2657864"/>
          </a:xfrm>
          <a:prstGeom prst="round1Rect">
            <a:avLst>
              <a:gd name="adj" fmla="val 11295"/>
            </a:avLst>
          </a:prstGeom>
          <a:solidFill>
            <a:srgbClr val="FFFFFF"/>
          </a:solidFill>
          <a:ln w="57150">
            <a:solidFill>
              <a:srgbClr val="566A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06CBB-2334-4745-8BC6-F7378EA93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401" y="1010608"/>
            <a:ext cx="2032141" cy="2032141"/>
          </a:xfrm>
          <a:prstGeom prst="rect">
            <a:avLst/>
          </a:prstGeom>
        </p:spPr>
      </p:pic>
      <p:sp>
        <p:nvSpPr>
          <p:cNvPr id="87" name="Round Single Corner Rectangle 22">
            <a:extLst>
              <a:ext uri="{FF2B5EF4-FFF2-40B4-BE49-F238E27FC236}">
                <a16:creationId xmlns:a16="http://schemas.microsoft.com/office/drawing/2014/main" id="{19A96DEC-BAD6-4232-A6BF-B18F0000F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46708" y="1300271"/>
            <a:ext cx="1992651" cy="1992652"/>
          </a:xfrm>
          <a:prstGeom prst="round1Rect">
            <a:avLst>
              <a:gd name="adj" fmla="val 11295"/>
            </a:avLst>
          </a:prstGeom>
          <a:solidFill>
            <a:srgbClr val="566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9939" y="4533900"/>
            <a:ext cx="1597456" cy="0"/>
          </a:xfrm>
          <a:prstGeom prst="line">
            <a:avLst/>
          </a:prstGeom>
          <a:ln w="508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 Single Corner Rectangle 23">
            <a:extLst>
              <a:ext uri="{FF2B5EF4-FFF2-40B4-BE49-F238E27FC236}">
                <a16:creationId xmlns:a16="http://schemas.microsoft.com/office/drawing/2014/main" id="{37099982-E81B-4256-BEA5-44F378E31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117079" y="3438135"/>
            <a:ext cx="2281244" cy="2281245"/>
          </a:xfrm>
          <a:prstGeom prst="round1Rect">
            <a:avLst>
              <a:gd name="adj" fmla="val 11295"/>
            </a:avLst>
          </a:prstGeom>
          <a:solidFill>
            <a:srgbClr val="566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ound Single Corner Rectangle 25">
            <a:extLst>
              <a:ext uri="{FF2B5EF4-FFF2-40B4-BE49-F238E27FC236}">
                <a16:creationId xmlns:a16="http://schemas.microsoft.com/office/drawing/2014/main" id="{9268920A-0D15-4067-B7B1-91F0BE29A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46708" y="3438135"/>
            <a:ext cx="2657864" cy="2657864"/>
          </a:xfrm>
          <a:prstGeom prst="round1Rect">
            <a:avLst>
              <a:gd name="adj" fmla="val 11295"/>
            </a:avLst>
          </a:prstGeom>
          <a:solidFill>
            <a:srgbClr val="FFFFFF"/>
          </a:solidFill>
          <a:ln w="57150">
            <a:solidFill>
              <a:srgbClr val="566A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290F0-7854-3242-B58D-41CB8CF98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022" y="4452348"/>
            <a:ext cx="2375236" cy="62943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7DCF44-F99B-274E-A8B2-2F4D0F0A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2597" y="6356350"/>
            <a:ext cx="518148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b="1">
                <a:solidFill>
                  <a:prstClr val="black">
                    <a:tint val="75000"/>
                  </a:prstClr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D05592-0B78-3447-9AD5-9D578F7A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4954" y="6356350"/>
            <a:ext cx="738845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9420F26-E2D8-5F46-B64B-FC47CEFFF5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3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602DC3-9AE9-41A8-A15E-4A92F171B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E97DA-3D0C-9C48-8896-10C7AA7C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50" y="891541"/>
            <a:ext cx="5866189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Good News Is ...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8995B-B799-4347-9329-AB4302D71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775A0-7A0F-ED46-BD26-EAC35FBB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96696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29BEA3-A067-F644-80CF-90C38D65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B9930B-1C7C-4FD2-8FC6-263F72BA8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509" y="891540"/>
            <a:ext cx="4639186" cy="5071110"/>
          </a:xfrm>
          <a:prstGeom prst="rect">
            <a:avLst/>
          </a:prstGeom>
          <a:solidFill>
            <a:srgbClr val="687074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C2A915-EE8A-B041-8B3F-83F461F293BA}"/>
              </a:ext>
            </a:extLst>
          </p:cNvPr>
          <p:cNvSpPr/>
          <p:nvPr/>
        </p:nvSpPr>
        <p:spPr>
          <a:xfrm>
            <a:off x="7465176" y="6097098"/>
            <a:ext cx="40940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Note: Sharp’s Q3 results will not be announced until 3/15/21 so their Q2 numbers have been used for Q3 in this report.</a:t>
            </a:r>
          </a:p>
        </p:txBody>
      </p:sp>
    </p:spTree>
    <p:extLst>
      <p:ext uri="{BB962C8B-B14F-4D97-AF65-F5344CB8AC3E}">
        <p14:creationId xmlns:p14="http://schemas.microsoft.com/office/powerpoint/2010/main" val="194227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B0BE10-11CA-4C3F-A639-C80DB41DA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AD91F-F24E-914D-9E7A-C8DB9E26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EDFC3D-7005-E04C-8BAD-1BAB228F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312357-7D9C-1243-936C-73C64D09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4" y="4522930"/>
            <a:ext cx="5539343" cy="2036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3 Months (Oct-Dec 2020) </a:t>
            </a:r>
            <a:r>
              <a:rPr lang="en-US" sz="4000" dirty="0"/>
              <a:t>YoY Comparison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654D63-1E99-2547-8DD1-03BC84ADAB64}"/>
              </a:ext>
            </a:extLst>
          </p:cNvPr>
          <p:cNvSpPr txBox="1"/>
          <p:nvPr/>
        </p:nvSpPr>
        <p:spPr>
          <a:xfrm>
            <a:off x="8572051" y="6307995"/>
            <a:ext cx="2154319" cy="400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 dirty="0"/>
              <a:t>*HP numbers … From 11/1/20 through 1/31/21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436A9C-40FD-1143-ABCD-DA206909279A}"/>
              </a:ext>
            </a:extLst>
          </p:cNvPr>
          <p:cNvSpPr txBox="1"/>
          <p:nvPr/>
        </p:nvSpPr>
        <p:spPr>
          <a:xfrm>
            <a:off x="8572052" y="5909310"/>
            <a:ext cx="31512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/>
              <a:t>Note: The following currency exchange rates (JPY/US$) have been applied to convert to the above dollar numbers  for the Japanese OEMs</a:t>
            </a:r>
          </a:p>
          <a:p>
            <a:pPr>
              <a:spcAft>
                <a:spcPts val="600"/>
              </a:spcAft>
            </a:pPr>
            <a:r>
              <a:rPr lang="en-US" sz="800" dirty="0"/>
              <a:t>Apr-Jun: 107.78, Jul-Sep: $105.59, Oct-Dec:  103.20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AF1D43-8059-BD47-BFF0-01FC43F3CEF9}"/>
              </a:ext>
            </a:extLst>
          </p:cNvPr>
          <p:cNvSpPr txBox="1"/>
          <p:nvPr/>
        </p:nvSpPr>
        <p:spPr>
          <a:xfrm>
            <a:off x="2458788" y="3653983"/>
            <a:ext cx="99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Revenue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F44975-A247-F443-8970-FA02A1660576}"/>
              </a:ext>
            </a:extLst>
          </p:cNvPr>
          <p:cNvSpPr txBox="1"/>
          <p:nvPr/>
        </p:nvSpPr>
        <p:spPr>
          <a:xfrm>
            <a:off x="5729439" y="3621907"/>
            <a:ext cx="16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Operating Profit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49BAC5-8BA8-6D4B-B913-EC4548B0FFF7}"/>
              </a:ext>
            </a:extLst>
          </p:cNvPr>
          <p:cNvSpPr txBox="1"/>
          <p:nvPr/>
        </p:nvSpPr>
        <p:spPr>
          <a:xfrm>
            <a:off x="9215192" y="3642022"/>
            <a:ext cx="127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Net Income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3E2702-C3E7-9946-8957-CE619AD7B155}"/>
              </a:ext>
            </a:extLst>
          </p:cNvPr>
          <p:cNvGrpSpPr/>
          <p:nvPr/>
        </p:nvGrpSpPr>
        <p:grpSpPr>
          <a:xfrm>
            <a:off x="2262738" y="4087098"/>
            <a:ext cx="1248358" cy="657393"/>
            <a:chOff x="8873240" y="1269827"/>
            <a:chExt cx="1248358" cy="657393"/>
          </a:xfrm>
        </p:grpSpPr>
        <p:sp>
          <p:nvSpPr>
            <p:cNvPr id="38" name="Down Arrow 37">
              <a:extLst>
                <a:ext uri="{FF2B5EF4-FFF2-40B4-BE49-F238E27FC236}">
                  <a16:creationId xmlns:a16="http://schemas.microsoft.com/office/drawing/2014/main" id="{70A6DCCA-750B-2449-8A20-5D16D5C0735D}"/>
                </a:ext>
              </a:extLst>
            </p:cNvPr>
            <p:cNvSpPr/>
            <p:nvPr/>
          </p:nvSpPr>
          <p:spPr>
            <a:xfrm rot="13577230">
              <a:off x="9458433" y="1264055"/>
              <a:ext cx="657393" cy="668937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312D67-5085-BF4B-8B14-469E9B119137}"/>
                </a:ext>
              </a:extLst>
            </p:cNvPr>
            <p:cNvSpPr txBox="1"/>
            <p:nvPr/>
          </p:nvSpPr>
          <p:spPr>
            <a:xfrm>
              <a:off x="8873240" y="1366447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+3%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159719-B57F-1049-99BE-B9731384A93E}"/>
              </a:ext>
            </a:extLst>
          </p:cNvPr>
          <p:cNvGrpSpPr/>
          <p:nvPr/>
        </p:nvGrpSpPr>
        <p:grpSpPr>
          <a:xfrm>
            <a:off x="5591549" y="4087097"/>
            <a:ext cx="1358636" cy="657393"/>
            <a:chOff x="8762962" y="1269827"/>
            <a:chExt cx="1358636" cy="657393"/>
          </a:xfrm>
        </p:grpSpPr>
        <p:sp>
          <p:nvSpPr>
            <p:cNvPr id="41" name="Down Arrow 40">
              <a:extLst>
                <a:ext uri="{FF2B5EF4-FFF2-40B4-BE49-F238E27FC236}">
                  <a16:creationId xmlns:a16="http://schemas.microsoft.com/office/drawing/2014/main" id="{DC79F44C-F301-584B-B9CF-557F745828C4}"/>
                </a:ext>
              </a:extLst>
            </p:cNvPr>
            <p:cNvSpPr/>
            <p:nvPr/>
          </p:nvSpPr>
          <p:spPr>
            <a:xfrm rot="13577230">
              <a:off x="9458433" y="1264055"/>
              <a:ext cx="657393" cy="668937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6D8D0D7-70F1-F049-934A-03B4CFA1C788}"/>
                </a:ext>
              </a:extLst>
            </p:cNvPr>
            <p:cNvSpPr txBox="1"/>
            <p:nvPr/>
          </p:nvSpPr>
          <p:spPr>
            <a:xfrm>
              <a:off x="8762962" y="1355209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+19%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F4800B9-1682-C244-8B13-B95333638D31}"/>
              </a:ext>
            </a:extLst>
          </p:cNvPr>
          <p:cNvGrpSpPr/>
          <p:nvPr/>
        </p:nvGrpSpPr>
        <p:grpSpPr>
          <a:xfrm>
            <a:off x="8882821" y="4013058"/>
            <a:ext cx="1328856" cy="657393"/>
            <a:chOff x="8792742" y="1269827"/>
            <a:chExt cx="1328856" cy="657393"/>
          </a:xfrm>
        </p:grpSpPr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D81CE3E4-CA27-4047-88E8-E35B4A76878F}"/>
                </a:ext>
              </a:extLst>
            </p:cNvPr>
            <p:cNvSpPr/>
            <p:nvPr/>
          </p:nvSpPr>
          <p:spPr>
            <a:xfrm rot="13577230">
              <a:off x="9458433" y="1264055"/>
              <a:ext cx="657393" cy="668937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2A7A2D-AA14-BB41-9BE8-60FC9A75390A}"/>
                </a:ext>
              </a:extLst>
            </p:cNvPr>
            <p:cNvSpPr txBox="1"/>
            <p:nvPr/>
          </p:nvSpPr>
          <p:spPr>
            <a:xfrm>
              <a:off x="8792742" y="1344956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+26%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91B8E1-E046-B541-9BE4-77DB14A2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52" y="1386707"/>
            <a:ext cx="3314700" cy="223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B696A1-2B1B-BC48-8FE9-802A5D260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127" y="1386707"/>
            <a:ext cx="3314700" cy="22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FF7C9-284E-8F4B-A88A-043B1EBFA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402" y="1386707"/>
            <a:ext cx="3314700" cy="223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312C6-7380-5C4B-9C16-B4C26EDE0E8D}"/>
              </a:ext>
            </a:extLst>
          </p:cNvPr>
          <p:cNvSpPr txBox="1"/>
          <p:nvPr/>
        </p:nvSpPr>
        <p:spPr>
          <a:xfrm>
            <a:off x="10840562" y="3308799"/>
            <a:ext cx="5196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(M US$)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2A9E1A-2ADE-9E44-A4C7-E06F0B3C9974}"/>
              </a:ext>
            </a:extLst>
          </p:cNvPr>
          <p:cNvSpPr txBox="1"/>
          <p:nvPr/>
        </p:nvSpPr>
        <p:spPr>
          <a:xfrm>
            <a:off x="7418363" y="3320628"/>
            <a:ext cx="5196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(M US$)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DDD222-94D6-7747-8843-55E1AA6F2234}"/>
              </a:ext>
            </a:extLst>
          </p:cNvPr>
          <p:cNvSpPr txBox="1"/>
          <p:nvPr/>
        </p:nvSpPr>
        <p:spPr>
          <a:xfrm>
            <a:off x="4066688" y="3319373"/>
            <a:ext cx="5196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(M US$)</a:t>
            </a:r>
          </a:p>
        </p:txBody>
      </p:sp>
    </p:spTree>
    <p:extLst>
      <p:ext uri="{BB962C8B-B14F-4D97-AF65-F5344CB8AC3E}">
        <p14:creationId xmlns:p14="http://schemas.microsoft.com/office/powerpoint/2010/main" val="1710036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AD5254-871E-E140-A21D-14C16705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31" y="4539395"/>
            <a:ext cx="6335783" cy="2015774"/>
          </a:xfrm>
        </p:spPr>
        <p:txBody>
          <a:bodyPr>
            <a:normAutofit/>
          </a:bodyPr>
          <a:lstStyle/>
          <a:p>
            <a:r>
              <a:rPr lang="en-US" sz="4000" b="1" dirty="0"/>
              <a:t>3 Months Forecast </a:t>
            </a:r>
            <a:r>
              <a:rPr lang="en-US" sz="4000" dirty="0"/>
              <a:t>(Jan-Mar) YoY Comparison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02C35-E84B-E144-821B-C75F0EEC1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3A15C-7384-9D41-935D-D11E6485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B4EB5-A440-254C-A356-142ED450E48B}"/>
              </a:ext>
            </a:extLst>
          </p:cNvPr>
          <p:cNvSpPr txBox="1"/>
          <p:nvPr/>
        </p:nvSpPr>
        <p:spPr>
          <a:xfrm>
            <a:off x="8688150" y="5679536"/>
            <a:ext cx="2154319" cy="400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Note: 9 Japanese OEMs excluding Canon and Sharp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E422F8-1778-A647-8B33-0ED952B9C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672" y="1403197"/>
            <a:ext cx="6045764" cy="3469743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38C7649A-E62C-2E45-BE21-16648B2CFDFF}"/>
              </a:ext>
            </a:extLst>
          </p:cNvPr>
          <p:cNvSpPr/>
          <p:nvPr/>
        </p:nvSpPr>
        <p:spPr>
          <a:xfrm rot="13577230">
            <a:off x="4879109" y="3186352"/>
            <a:ext cx="940890" cy="839917"/>
          </a:xfrm>
          <a:prstGeom prst="downArrow">
            <a:avLst>
              <a:gd name="adj1" fmla="val 32641"/>
              <a:gd name="adj2" fmla="val 5496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FEC55-347E-3646-B20F-E33C2C674559}"/>
              </a:ext>
            </a:extLst>
          </p:cNvPr>
          <p:cNvSpPr txBox="1"/>
          <p:nvPr/>
        </p:nvSpPr>
        <p:spPr>
          <a:xfrm>
            <a:off x="8553692" y="1403197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Japanese OEMs</a:t>
            </a:r>
          </a:p>
          <a:p>
            <a:r>
              <a:rPr lang="en-US" sz="2800" dirty="0"/>
              <a:t>Net Income</a:t>
            </a:r>
          </a:p>
        </p:txBody>
      </p:sp>
    </p:spTree>
    <p:extLst>
      <p:ext uri="{BB962C8B-B14F-4D97-AF65-F5344CB8AC3E}">
        <p14:creationId xmlns:p14="http://schemas.microsoft.com/office/powerpoint/2010/main" val="3220908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602DC3-9AE9-41A8-A15E-4A92F171B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E97DA-3D0C-9C48-8896-10C7AA7C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850" y="891541"/>
            <a:ext cx="5866189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However, ...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8995B-B799-4347-9329-AB4302D71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775A0-7A0F-ED46-BD26-EAC35FBB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96696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29BEA3-A067-F644-80CF-90C38D65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B9930B-1C7C-4FD2-8FC6-263F72BA8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509" y="891540"/>
            <a:ext cx="4639186" cy="5071110"/>
          </a:xfrm>
          <a:prstGeom prst="rect">
            <a:avLst/>
          </a:prstGeom>
          <a:solidFill>
            <a:srgbClr val="687074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4757DB-A048-7B4E-BC56-AA5EEAF24C67}"/>
              </a:ext>
            </a:extLst>
          </p:cNvPr>
          <p:cNvSpPr/>
          <p:nvPr/>
        </p:nvSpPr>
        <p:spPr>
          <a:xfrm>
            <a:off x="7465176" y="6097098"/>
            <a:ext cx="40940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Note: Sharp’s Q3 results will not be announced until 3/15/21 so their Q2 numbers have been used for Q3 in this report.</a:t>
            </a:r>
          </a:p>
        </p:txBody>
      </p:sp>
    </p:spTree>
    <p:extLst>
      <p:ext uri="{BB962C8B-B14F-4D97-AF65-F5344CB8AC3E}">
        <p14:creationId xmlns:p14="http://schemas.microsoft.com/office/powerpoint/2010/main" val="953099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F5C82-061B-184D-8943-B2414B1C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96696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16651-9324-4445-83FE-77CD3401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pic>
        <p:nvPicPr>
          <p:cNvPr id="15" name="Content Placeholder 14" descr="A picture containing indoor, person, computer, worktable&#10;&#10;Description automatically generated">
            <a:extLst>
              <a:ext uri="{FF2B5EF4-FFF2-40B4-BE49-F238E27FC236}">
                <a16:creationId xmlns:a16="http://schemas.microsoft.com/office/drawing/2014/main" id="{6E90E100-0E39-A84D-93A1-C4D6ED47A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236"/>
          <a:stretch/>
        </p:blipFill>
        <p:spPr>
          <a:xfrm>
            <a:off x="952237" y="891540"/>
            <a:ext cx="10337975" cy="50711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A317143-4EC2-8D48-9521-A3AB30D6FF8E}"/>
              </a:ext>
            </a:extLst>
          </p:cNvPr>
          <p:cNvSpPr/>
          <p:nvPr/>
        </p:nvSpPr>
        <p:spPr>
          <a:xfrm>
            <a:off x="1454726" y="1277034"/>
            <a:ext cx="910243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opia-std"/>
              </a:rPr>
              <a:t>Is print dead? With a shift to digital, office-equipment giant Ricoh votes yes.</a:t>
            </a:r>
            <a:endParaRPr lang="en-US" sz="2400" b="1" i="0" dirty="0">
              <a:solidFill>
                <a:schemeClr val="bg1"/>
              </a:solidFill>
              <a:effectLst/>
              <a:latin typeface="utopia-std"/>
            </a:endParaRPr>
          </a:p>
          <a:p>
            <a:endParaRPr lang="en-US" b="1" dirty="0">
              <a:solidFill>
                <a:schemeClr val="bg1"/>
              </a:solidFill>
              <a:latin typeface="utopia-std"/>
            </a:endParaRPr>
          </a:p>
          <a:p>
            <a:endParaRPr lang="en-US" b="1" i="0" dirty="0">
              <a:solidFill>
                <a:schemeClr val="bg1"/>
              </a:solidFill>
              <a:effectLst/>
              <a:latin typeface="utopia-std"/>
            </a:endParaRPr>
          </a:p>
          <a:p>
            <a:endParaRPr lang="en-US" b="1" dirty="0">
              <a:solidFill>
                <a:schemeClr val="bg1"/>
              </a:solidFill>
              <a:latin typeface="utopia-std"/>
            </a:endParaRPr>
          </a:p>
          <a:p>
            <a:endParaRPr lang="en-US" b="1" i="0" dirty="0">
              <a:solidFill>
                <a:schemeClr val="bg1"/>
              </a:solidFill>
              <a:effectLst/>
              <a:latin typeface="utopia-std"/>
            </a:endParaRPr>
          </a:p>
          <a:p>
            <a:endParaRPr lang="en-US" b="1" dirty="0">
              <a:solidFill>
                <a:schemeClr val="bg1"/>
              </a:solidFill>
              <a:latin typeface="utopia-std"/>
            </a:endParaRPr>
          </a:p>
          <a:p>
            <a:r>
              <a:rPr lang="en-US" sz="3200" b="1" i="0" dirty="0" err="1">
                <a:solidFill>
                  <a:schemeClr val="bg1"/>
                </a:solidFill>
                <a:effectLst/>
                <a:latin typeface="utopia-std"/>
              </a:rPr>
              <a:t>Japantimes.co.jp</a:t>
            </a:r>
            <a:endParaRPr lang="en-US" sz="3200" b="1" i="0" dirty="0">
              <a:solidFill>
                <a:schemeClr val="bg1"/>
              </a:solidFill>
              <a:effectLst/>
              <a:latin typeface="utopia-std"/>
            </a:endParaRPr>
          </a:p>
        </p:txBody>
      </p:sp>
    </p:spTree>
    <p:extLst>
      <p:ext uri="{BB962C8B-B14F-4D97-AF65-F5344CB8AC3E}">
        <p14:creationId xmlns:p14="http://schemas.microsoft.com/office/powerpoint/2010/main" val="1021768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0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AA088-F06F-8F4A-80E6-FE2345E6C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870" y="978408"/>
            <a:ext cx="6593266" cy="1614321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Compared it to the Platformers</a:t>
            </a:r>
            <a:br>
              <a:rPr lang="en-US" sz="3100" b="1" dirty="0"/>
            </a:br>
            <a:br>
              <a:rPr lang="en-US" sz="3100" b="1" dirty="0"/>
            </a:br>
            <a:r>
              <a:rPr lang="en-US" sz="3100" b="1" dirty="0"/>
              <a:t>11 </a:t>
            </a:r>
            <a:r>
              <a:rPr lang="en-US" sz="2800" b="1" dirty="0"/>
              <a:t>Japanese OEMs vs. GAFA+M </a:t>
            </a:r>
            <a:br>
              <a:rPr lang="en-US" sz="2800" b="1" dirty="0"/>
            </a:br>
            <a:r>
              <a:rPr lang="en-US" sz="2800" b="1" dirty="0"/>
              <a:t>9 Month Net Income</a:t>
            </a:r>
          </a:p>
        </p:txBody>
      </p:sp>
      <p:sp>
        <p:nvSpPr>
          <p:cNvPr id="46" name="Rectangle 42">
            <a:extLst>
              <a:ext uri="{FF2B5EF4-FFF2-40B4-BE49-F238E27FC236}">
                <a16:creationId xmlns:a16="http://schemas.microsoft.com/office/drawing/2014/main" id="{067CFD9A-AD7C-42E8-898D-F51A83B12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8B3D7-D5F5-644C-BA27-B10BAF54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EC588-006D-C243-A4A9-606BA6C7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47" name="Content Placeholder 37">
            <a:extLst>
              <a:ext uri="{FF2B5EF4-FFF2-40B4-BE49-F238E27FC236}">
                <a16:creationId xmlns:a16="http://schemas.microsoft.com/office/drawing/2014/main" id="{4B6EEA82-1591-40DA-948F-7E7E23C97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259" y="1869510"/>
            <a:ext cx="3361610" cy="3495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Imaging Channel Needs the Renaissance!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28CE190-4E67-3146-B010-B1A80B8D1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870" y="2770793"/>
            <a:ext cx="6593266" cy="3185924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F7DB07-6C0C-C34F-8938-338C032EE54F}"/>
              </a:ext>
            </a:extLst>
          </p:cNvPr>
          <p:cNvSpPr/>
          <p:nvPr/>
        </p:nvSpPr>
        <p:spPr>
          <a:xfrm>
            <a:off x="8613712" y="1869510"/>
            <a:ext cx="2671764" cy="161432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/>
              <a:t>1:59</a:t>
            </a:r>
          </a:p>
        </p:txBody>
      </p:sp>
    </p:spTree>
    <p:extLst>
      <p:ext uri="{BB962C8B-B14F-4D97-AF65-F5344CB8AC3E}">
        <p14:creationId xmlns:p14="http://schemas.microsoft.com/office/powerpoint/2010/main" val="8757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F6DFD-9A40-2E48-A110-26CECD69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09" y="891540"/>
            <a:ext cx="5852817" cy="50711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9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OEMs to Watch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26D936-3250-40F6-B653-0A50594E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7E1D97-432A-47D5-AE33-17BB811B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891540"/>
            <a:ext cx="4657344" cy="507111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A114F-9715-2C45-A023-868490E5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0A4FA7-755C-4140-8323-9048F2FA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12505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EF7E8-A903-CD47-981F-E86414E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2F20A-ED67-6148-85B7-E8131EB7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8F75D-27F2-5641-B80C-114937F2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97" y="891540"/>
            <a:ext cx="4792597" cy="1030408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0A85310A-28BA-3541-A257-6C588CC051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592397"/>
              </p:ext>
            </p:extLst>
          </p:nvPr>
        </p:nvGraphicFramePr>
        <p:xfrm>
          <a:off x="1166934" y="1979030"/>
          <a:ext cx="6803040" cy="4410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0AB47D3-EA8F-4443-A4B7-50CCFD8E28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875307"/>
              </p:ext>
            </p:extLst>
          </p:nvPr>
        </p:nvGraphicFramePr>
        <p:xfrm>
          <a:off x="8338930" y="1280160"/>
          <a:ext cx="2753140" cy="277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D2DEDDF6-0B3A-EB4F-B671-6D3752B06FA6}"/>
              </a:ext>
            </a:extLst>
          </p:cNvPr>
          <p:cNvGrpSpPr/>
          <p:nvPr/>
        </p:nvGrpSpPr>
        <p:grpSpPr>
          <a:xfrm>
            <a:off x="10266494" y="2224102"/>
            <a:ext cx="1104999" cy="657393"/>
            <a:chOff x="6577618" y="1322739"/>
            <a:chExt cx="743049" cy="406154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B9520D59-943A-5D48-996B-3E9D23CF3A46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58E5DA-EF92-364E-A259-C96DA43B9F70}"/>
                </a:ext>
              </a:extLst>
            </p:cNvPr>
            <p:cNvSpPr txBox="1"/>
            <p:nvPr/>
          </p:nvSpPr>
          <p:spPr>
            <a:xfrm>
              <a:off x="6915150" y="1427997"/>
              <a:ext cx="405517" cy="209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-13%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1EDD992-15CA-6542-897F-716D16F8F122}"/>
              </a:ext>
            </a:extLst>
          </p:cNvPr>
          <p:cNvSpPr txBox="1"/>
          <p:nvPr/>
        </p:nvSpPr>
        <p:spPr>
          <a:xfrm>
            <a:off x="10013395" y="1873250"/>
            <a:ext cx="956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vs. FY2019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0CCA14-6410-C146-800C-D5C676B2756F}"/>
              </a:ext>
            </a:extLst>
          </p:cNvPr>
          <p:cNvGrpSpPr/>
          <p:nvPr/>
        </p:nvGrpSpPr>
        <p:grpSpPr>
          <a:xfrm>
            <a:off x="8934817" y="2870981"/>
            <a:ext cx="2000612" cy="906603"/>
            <a:chOff x="5682142" y="1322739"/>
            <a:chExt cx="1345298" cy="560122"/>
          </a:xfrm>
        </p:grpSpPr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EB6FB8AF-5EC9-DD4A-8FFD-7EBCDF13E5E6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39834E-54AA-0F4D-802F-0FF864056360}"/>
                </a:ext>
              </a:extLst>
            </p:cNvPr>
            <p:cNvSpPr txBox="1"/>
            <p:nvPr/>
          </p:nvSpPr>
          <p:spPr>
            <a:xfrm>
              <a:off x="5682142" y="1521572"/>
              <a:ext cx="950474" cy="361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Increased Loss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For 14.9B JPY</a:t>
              </a:r>
            </a:p>
          </p:txBody>
        </p:sp>
      </p:grpSp>
      <p:sp>
        <p:nvSpPr>
          <p:cNvPr id="25" name="Pie 24">
            <a:extLst>
              <a:ext uri="{FF2B5EF4-FFF2-40B4-BE49-F238E27FC236}">
                <a16:creationId xmlns:a16="http://schemas.microsoft.com/office/drawing/2014/main" id="{823A767E-A1F5-4944-8713-CA24B6D50B80}"/>
              </a:ext>
            </a:extLst>
          </p:cNvPr>
          <p:cNvSpPr/>
          <p:nvPr/>
        </p:nvSpPr>
        <p:spPr>
          <a:xfrm>
            <a:off x="9009626" y="4483892"/>
            <a:ext cx="1670757" cy="1449106"/>
          </a:xfrm>
          <a:prstGeom prst="pie">
            <a:avLst>
              <a:gd name="adj1" fmla="val 16150600"/>
              <a:gd name="adj2" fmla="val 2027372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BD14D7-46D5-5B43-BBE7-2A9F3729A647}"/>
              </a:ext>
            </a:extLst>
          </p:cNvPr>
          <p:cNvSpPr txBox="1"/>
          <p:nvPr/>
        </p:nvSpPr>
        <p:spPr>
          <a:xfrm>
            <a:off x="8338929" y="3751971"/>
            <a:ext cx="2824171" cy="58477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Print/Document Business</a:t>
            </a:r>
          </a:p>
          <a:p>
            <a:pPr algn="ctr"/>
            <a:r>
              <a:rPr lang="en-US" sz="1600" dirty="0"/>
              <a:t>Contribution to Operating Profit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000262-A309-B043-B4D9-61491D04EE98}"/>
              </a:ext>
            </a:extLst>
          </p:cNvPr>
          <p:cNvSpPr txBox="1"/>
          <p:nvPr/>
        </p:nvSpPr>
        <p:spPr>
          <a:xfrm>
            <a:off x="10088351" y="4975149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19%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BB076E-5576-4748-93AB-A55F85904836}"/>
              </a:ext>
            </a:extLst>
          </p:cNvPr>
          <p:cNvSpPr txBox="1"/>
          <p:nvPr/>
        </p:nvSpPr>
        <p:spPr>
          <a:xfrm>
            <a:off x="9949088" y="5413703"/>
            <a:ext cx="167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of the total loss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9082B-3790-964A-814A-B146E4BCC587}"/>
              </a:ext>
            </a:extLst>
          </p:cNvPr>
          <p:cNvSpPr txBox="1"/>
          <p:nvPr/>
        </p:nvSpPr>
        <p:spPr>
          <a:xfrm>
            <a:off x="8528552" y="6251083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*As of 3/8/2021</a:t>
            </a:r>
          </a:p>
        </p:txBody>
      </p:sp>
    </p:spTree>
    <p:extLst>
      <p:ext uri="{BB962C8B-B14F-4D97-AF65-F5344CB8AC3E}">
        <p14:creationId xmlns:p14="http://schemas.microsoft.com/office/powerpoint/2010/main" val="2421158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B2C00A-E659-4691-AFB4-282551729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8FD84C-74B5-451D-8F0A-1E19EC3D9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78316-AD03-144F-8DD7-14403ED1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48734-0D66-704E-A818-653A3B43D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graphicFrame>
        <p:nvGraphicFramePr>
          <p:cNvPr id="16" name="Content Placeholder 8">
            <a:extLst>
              <a:ext uri="{FF2B5EF4-FFF2-40B4-BE49-F238E27FC236}">
                <a16:creationId xmlns:a16="http://schemas.microsoft.com/office/drawing/2014/main" id="{C9B02538-D9C8-8C42-BB26-4794E09BFD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988177"/>
              </p:ext>
            </p:extLst>
          </p:nvPr>
        </p:nvGraphicFramePr>
        <p:xfrm>
          <a:off x="1164339" y="1839082"/>
          <a:ext cx="6803040" cy="4410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52A2D95-D27F-7D4E-AE1D-C5BBC10E6B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954415"/>
              </p:ext>
            </p:extLst>
          </p:nvPr>
        </p:nvGraphicFramePr>
        <p:xfrm>
          <a:off x="8338930" y="1280160"/>
          <a:ext cx="2753140" cy="277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Pie 17">
            <a:extLst>
              <a:ext uri="{FF2B5EF4-FFF2-40B4-BE49-F238E27FC236}">
                <a16:creationId xmlns:a16="http://schemas.microsoft.com/office/drawing/2014/main" id="{79018A4A-05FE-0745-855A-5C0586077DE1}"/>
              </a:ext>
            </a:extLst>
          </p:cNvPr>
          <p:cNvSpPr/>
          <p:nvPr/>
        </p:nvSpPr>
        <p:spPr>
          <a:xfrm>
            <a:off x="9009626" y="4483892"/>
            <a:ext cx="1670757" cy="1449106"/>
          </a:xfrm>
          <a:prstGeom prst="pie">
            <a:avLst>
              <a:gd name="adj1" fmla="val 16150600"/>
              <a:gd name="adj2" fmla="val 1771118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62E290-2A15-FC46-9EA2-1EF87BA4DC29}"/>
              </a:ext>
            </a:extLst>
          </p:cNvPr>
          <p:cNvSpPr txBox="1"/>
          <p:nvPr/>
        </p:nvSpPr>
        <p:spPr>
          <a:xfrm>
            <a:off x="10091995" y="4757146"/>
            <a:ext cx="1583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5% _Print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D03D8-42BC-344D-8DB1-39BDFD1C4C1E}"/>
              </a:ext>
            </a:extLst>
          </p:cNvPr>
          <p:cNvSpPr txBox="1"/>
          <p:nvPr/>
        </p:nvSpPr>
        <p:spPr>
          <a:xfrm>
            <a:off x="8894394" y="5400338"/>
            <a:ext cx="231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Print vs. Office Service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564B2-CA31-BC48-9EBC-1F579C644B94}"/>
              </a:ext>
            </a:extLst>
          </p:cNvPr>
          <p:cNvSpPr txBox="1"/>
          <p:nvPr/>
        </p:nvSpPr>
        <p:spPr>
          <a:xfrm>
            <a:off x="8528552" y="6251083"/>
            <a:ext cx="1856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*Closing price as of 3/4/21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298F0B-EE2F-974B-93D2-DA0DB76B90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3005" y="891540"/>
            <a:ext cx="3366917" cy="60350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F337047-1841-0F4D-A765-4BFAA61FCE0C}"/>
              </a:ext>
            </a:extLst>
          </p:cNvPr>
          <p:cNvGrpSpPr/>
          <p:nvPr/>
        </p:nvGrpSpPr>
        <p:grpSpPr>
          <a:xfrm>
            <a:off x="10266494" y="2224102"/>
            <a:ext cx="1104999" cy="657393"/>
            <a:chOff x="6577618" y="1322739"/>
            <a:chExt cx="743049" cy="406154"/>
          </a:xfrm>
        </p:grpSpPr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655562B3-C8B3-264B-B2BA-84CFFE0B4A8D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D75E9F-14FF-5F40-BFF3-E30386A308A5}"/>
                </a:ext>
              </a:extLst>
            </p:cNvPr>
            <p:cNvSpPr txBox="1"/>
            <p:nvPr/>
          </p:nvSpPr>
          <p:spPr>
            <a:xfrm>
              <a:off x="6915150" y="1427997"/>
              <a:ext cx="405517" cy="209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-17%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92AA6F-8982-EE44-9166-287D8DF20EA4}"/>
              </a:ext>
            </a:extLst>
          </p:cNvPr>
          <p:cNvGrpSpPr/>
          <p:nvPr/>
        </p:nvGrpSpPr>
        <p:grpSpPr>
          <a:xfrm>
            <a:off x="8934817" y="2870981"/>
            <a:ext cx="2000612" cy="906603"/>
            <a:chOff x="5682142" y="1322739"/>
            <a:chExt cx="1345298" cy="560122"/>
          </a:xfrm>
        </p:grpSpPr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EA25F600-7AF5-8A41-9D19-9C7E5836B2EA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E8A44E-F480-8B4E-A2B5-46B5BA2476D9}"/>
                </a:ext>
              </a:extLst>
            </p:cNvPr>
            <p:cNvSpPr txBox="1"/>
            <p:nvPr/>
          </p:nvSpPr>
          <p:spPr>
            <a:xfrm>
              <a:off x="5682142" y="1521572"/>
              <a:ext cx="1157781" cy="361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Turn to Red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-76 Billion JPY YoY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79B3164-8C78-D049-8FCE-FE1B64343C47}"/>
              </a:ext>
            </a:extLst>
          </p:cNvPr>
          <p:cNvSpPr txBox="1"/>
          <p:nvPr/>
        </p:nvSpPr>
        <p:spPr>
          <a:xfrm>
            <a:off x="8338929" y="3751971"/>
            <a:ext cx="2824171" cy="58477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Print/Document Business</a:t>
            </a:r>
          </a:p>
          <a:p>
            <a:pPr algn="ctr"/>
            <a:r>
              <a:rPr lang="en-US" sz="1600" dirty="0"/>
              <a:t>Contribution to Operating Profit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65BA6-68EA-A54E-8880-9127BC4E5DA2}"/>
              </a:ext>
            </a:extLst>
          </p:cNvPr>
          <p:cNvSpPr txBox="1"/>
          <p:nvPr/>
        </p:nvSpPr>
        <p:spPr>
          <a:xfrm>
            <a:off x="8911748" y="5663202"/>
            <a:ext cx="1285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(Apr-Dec 2020)</a:t>
            </a:r>
          </a:p>
        </p:txBody>
      </p:sp>
    </p:spTree>
    <p:extLst>
      <p:ext uri="{BB962C8B-B14F-4D97-AF65-F5344CB8AC3E}">
        <p14:creationId xmlns:p14="http://schemas.microsoft.com/office/powerpoint/2010/main" val="2202478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F937D-6BB2-7548-921A-382273B8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A1938-BA64-F84F-A104-DFB53679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5D18EF-1343-504A-9CEB-64D9159E5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60" y="891540"/>
            <a:ext cx="3309555" cy="637089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695F2D5-94A4-724A-A43B-E88DE1831A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816433"/>
              </p:ext>
            </p:extLst>
          </p:nvPr>
        </p:nvGraphicFramePr>
        <p:xfrm>
          <a:off x="1022960" y="2239630"/>
          <a:ext cx="6753981" cy="3723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9F2FEDB-F0B7-7E43-9294-15EA1FE7F5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2864630"/>
              </p:ext>
            </p:extLst>
          </p:nvPr>
        </p:nvGraphicFramePr>
        <p:xfrm>
          <a:off x="8338930" y="1280160"/>
          <a:ext cx="2753140" cy="277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4202C44-0938-8243-9CD0-FC09E1E7E805}"/>
              </a:ext>
            </a:extLst>
          </p:cNvPr>
          <p:cNvGrpSpPr/>
          <p:nvPr/>
        </p:nvGrpSpPr>
        <p:grpSpPr>
          <a:xfrm>
            <a:off x="10266492" y="2224102"/>
            <a:ext cx="896608" cy="657393"/>
            <a:chOff x="6577618" y="1322739"/>
            <a:chExt cx="602918" cy="406154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298F83DA-C04C-4B44-AB93-8F881123E8FE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C4DFED-DC46-EC41-94AD-AF2A0FEB716E}"/>
                </a:ext>
              </a:extLst>
            </p:cNvPr>
            <p:cNvSpPr txBox="1"/>
            <p:nvPr/>
          </p:nvSpPr>
          <p:spPr>
            <a:xfrm>
              <a:off x="6915150" y="1427997"/>
              <a:ext cx="265386" cy="209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-8%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354A0D-239D-A742-8332-27FD48004D9E}"/>
              </a:ext>
            </a:extLst>
          </p:cNvPr>
          <p:cNvGrpSpPr/>
          <p:nvPr/>
        </p:nvGrpSpPr>
        <p:grpSpPr>
          <a:xfrm>
            <a:off x="9845005" y="2877267"/>
            <a:ext cx="1124934" cy="657393"/>
            <a:chOff x="8996664" y="1269827"/>
            <a:chExt cx="1124934" cy="657393"/>
          </a:xfrm>
        </p:grpSpPr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A3C1B122-1F8A-174D-89E5-A536DAE2B2F4}"/>
                </a:ext>
              </a:extLst>
            </p:cNvPr>
            <p:cNvSpPr/>
            <p:nvPr/>
          </p:nvSpPr>
          <p:spPr>
            <a:xfrm rot="13577230">
              <a:off x="9458433" y="1264055"/>
              <a:ext cx="657393" cy="668937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3A3F67-3F9C-0146-A8EF-150C9D479BA5}"/>
                </a:ext>
              </a:extLst>
            </p:cNvPr>
            <p:cNvSpPr txBox="1"/>
            <p:nvPr/>
          </p:nvSpPr>
          <p:spPr>
            <a:xfrm>
              <a:off x="8996664" y="1355208"/>
              <a:ext cx="643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+28%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1D6D8D3-AFB3-4C45-8021-9A6274162BB7}"/>
              </a:ext>
            </a:extLst>
          </p:cNvPr>
          <p:cNvSpPr txBox="1"/>
          <p:nvPr/>
        </p:nvSpPr>
        <p:spPr>
          <a:xfrm>
            <a:off x="10013395" y="1873250"/>
            <a:ext cx="956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vs. FY2019</a:t>
            </a:r>
          </a:p>
        </p:txBody>
      </p:sp>
      <p:sp>
        <p:nvSpPr>
          <p:cNvPr id="11" name="Pie 10">
            <a:extLst>
              <a:ext uri="{FF2B5EF4-FFF2-40B4-BE49-F238E27FC236}">
                <a16:creationId xmlns:a16="http://schemas.microsoft.com/office/drawing/2014/main" id="{ABA1D4BB-869D-DB4D-859F-16F59E9B0FE4}"/>
              </a:ext>
            </a:extLst>
          </p:cNvPr>
          <p:cNvSpPr/>
          <p:nvPr/>
        </p:nvSpPr>
        <p:spPr>
          <a:xfrm>
            <a:off x="9009626" y="4483892"/>
            <a:ext cx="1670757" cy="1449106"/>
          </a:xfrm>
          <a:prstGeom prst="pie">
            <a:avLst>
              <a:gd name="adj1" fmla="val 16249888"/>
              <a:gd name="adj2" fmla="val 413347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F5B11B-DD87-9E4C-B165-F49693034CE3}"/>
              </a:ext>
            </a:extLst>
          </p:cNvPr>
          <p:cNvSpPr txBox="1"/>
          <p:nvPr/>
        </p:nvSpPr>
        <p:spPr>
          <a:xfrm>
            <a:off x="8338929" y="3751971"/>
            <a:ext cx="2824171" cy="58477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Print/Document Business</a:t>
            </a:r>
          </a:p>
          <a:p>
            <a:pPr algn="ctr"/>
            <a:r>
              <a:rPr lang="en-US" sz="1600" dirty="0"/>
              <a:t>Contribution to Operating Profit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35BC28-9A04-E34C-88F3-28D50AD2A72D}"/>
              </a:ext>
            </a:extLst>
          </p:cNvPr>
          <p:cNvSpPr txBox="1"/>
          <p:nvPr/>
        </p:nvSpPr>
        <p:spPr>
          <a:xfrm>
            <a:off x="9845004" y="4946835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44%</a:t>
            </a:r>
          </a:p>
        </p:txBody>
      </p:sp>
    </p:spTree>
    <p:extLst>
      <p:ext uri="{BB962C8B-B14F-4D97-AF65-F5344CB8AC3E}">
        <p14:creationId xmlns:p14="http://schemas.microsoft.com/office/powerpoint/2010/main" val="56890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A picture containing text, indoor, table, dining table&#10;&#10;Description automatically generated">
            <a:extLst>
              <a:ext uri="{FF2B5EF4-FFF2-40B4-BE49-F238E27FC236}">
                <a16:creationId xmlns:a16="http://schemas.microsoft.com/office/drawing/2014/main" id="{DE4033E5-7DBE-6C41-984B-1EF1BDDB5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5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F71AF4D-E261-4AC6-BDE5-3152C1455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Thank you for the honor to speak with the prestigious CDA Group!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66F01-800E-0446-B4E0-D5E3E949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6031" y="6355080"/>
            <a:ext cx="525998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b="1">
                <a:solidFill>
                  <a:prstClr val="white">
                    <a:alpha val="80000"/>
                  </a:prstClr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B834-89E9-9541-BF82-F8AB22F1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1516" y="6355080"/>
            <a:ext cx="7822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1050">
                <a:solidFill>
                  <a:prstClr val="white">
                    <a:alpha val="80000"/>
                  </a:prst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50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518BDB-9B37-1745-98DE-3D8A5AC33991}"/>
              </a:ext>
            </a:extLst>
          </p:cNvPr>
          <p:cNvSpPr/>
          <p:nvPr/>
        </p:nvSpPr>
        <p:spPr>
          <a:xfrm>
            <a:off x="609600" y="5474827"/>
            <a:ext cx="1097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My opinions are my own and I do not sit in the Board Rooms of the OEM’s and I do not have a crystal ball.    But I do have access to great financial information and many friends in the industry which does provide for many great discussions.  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2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8B4C2-63BD-D341-8731-D37598D4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511AB-2AB2-BC41-B4C1-F4785637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2797C-7935-B244-AF39-71D6FEF97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31" y="891540"/>
            <a:ext cx="2819698" cy="627382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D96D3B10-09BD-BE4F-B8BE-7489FFBDFD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013323"/>
              </p:ext>
            </p:extLst>
          </p:nvPr>
        </p:nvGraphicFramePr>
        <p:xfrm>
          <a:off x="1087627" y="1873250"/>
          <a:ext cx="6753981" cy="4078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DB9EF04-6945-B649-8F1A-198B0007F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875307"/>
              </p:ext>
            </p:extLst>
          </p:nvPr>
        </p:nvGraphicFramePr>
        <p:xfrm>
          <a:off x="8338930" y="1280160"/>
          <a:ext cx="2753140" cy="277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EDD1167-8340-1A41-B57E-83D70CEEB49C}"/>
              </a:ext>
            </a:extLst>
          </p:cNvPr>
          <p:cNvGrpSpPr/>
          <p:nvPr/>
        </p:nvGrpSpPr>
        <p:grpSpPr>
          <a:xfrm>
            <a:off x="10266492" y="2224102"/>
            <a:ext cx="896608" cy="657393"/>
            <a:chOff x="6577618" y="1322739"/>
            <a:chExt cx="602918" cy="406154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1713BFEE-754D-6A49-B8B7-D1BFFC1C8857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8C7922-9C28-5F41-8650-6D3ECE86D4BC}"/>
                </a:ext>
              </a:extLst>
            </p:cNvPr>
            <p:cNvSpPr txBox="1"/>
            <p:nvPr/>
          </p:nvSpPr>
          <p:spPr>
            <a:xfrm>
              <a:off x="6915150" y="1427997"/>
              <a:ext cx="265386" cy="209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-6%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2F83C4-9D3B-4C4F-AC6B-4AB0DD372355}"/>
              </a:ext>
            </a:extLst>
          </p:cNvPr>
          <p:cNvGrpSpPr/>
          <p:nvPr/>
        </p:nvGrpSpPr>
        <p:grpSpPr>
          <a:xfrm>
            <a:off x="9616347" y="2877267"/>
            <a:ext cx="1353592" cy="657393"/>
            <a:chOff x="8768006" y="1269827"/>
            <a:chExt cx="1353592" cy="657393"/>
          </a:xfrm>
        </p:grpSpPr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FD8794D1-8B41-1143-859A-ED69BCCE7D7A}"/>
                </a:ext>
              </a:extLst>
            </p:cNvPr>
            <p:cNvSpPr/>
            <p:nvPr/>
          </p:nvSpPr>
          <p:spPr>
            <a:xfrm rot="13577230">
              <a:off x="9458433" y="1264055"/>
              <a:ext cx="657393" cy="668937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31DF32-23A2-5847-87A8-C88CB3FEE1CA}"/>
                </a:ext>
              </a:extLst>
            </p:cNvPr>
            <p:cNvSpPr txBox="1"/>
            <p:nvPr/>
          </p:nvSpPr>
          <p:spPr>
            <a:xfrm>
              <a:off x="8768006" y="1370185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+133%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E6CD14C-0973-984C-A7E2-CF534A410D74}"/>
              </a:ext>
            </a:extLst>
          </p:cNvPr>
          <p:cNvSpPr txBox="1"/>
          <p:nvPr/>
        </p:nvSpPr>
        <p:spPr>
          <a:xfrm>
            <a:off x="10013395" y="1873250"/>
            <a:ext cx="956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vs. FY2019</a:t>
            </a:r>
          </a:p>
        </p:txBody>
      </p:sp>
      <p:sp>
        <p:nvSpPr>
          <p:cNvPr id="22" name="Pie 21">
            <a:extLst>
              <a:ext uri="{FF2B5EF4-FFF2-40B4-BE49-F238E27FC236}">
                <a16:creationId xmlns:a16="http://schemas.microsoft.com/office/drawing/2014/main" id="{3C25D1FF-6C7D-EE44-BCF1-210CA3796D80}"/>
              </a:ext>
            </a:extLst>
          </p:cNvPr>
          <p:cNvSpPr/>
          <p:nvPr/>
        </p:nvSpPr>
        <p:spPr>
          <a:xfrm>
            <a:off x="9009626" y="4483892"/>
            <a:ext cx="1670757" cy="1449106"/>
          </a:xfrm>
          <a:prstGeom prst="pie">
            <a:avLst>
              <a:gd name="adj1" fmla="val 16120509"/>
              <a:gd name="adj2" fmla="val 15901775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F9ACD1-7406-A14D-B2EC-C9728B8C1C67}"/>
              </a:ext>
            </a:extLst>
          </p:cNvPr>
          <p:cNvSpPr txBox="1"/>
          <p:nvPr/>
        </p:nvSpPr>
        <p:spPr>
          <a:xfrm>
            <a:off x="8338929" y="3751971"/>
            <a:ext cx="2824171" cy="58477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Print/Document Business</a:t>
            </a:r>
          </a:p>
          <a:p>
            <a:pPr algn="ctr"/>
            <a:r>
              <a:rPr lang="en-US" sz="1600" dirty="0"/>
              <a:t>Contribution to Operating Profit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5B4544-8725-E444-920D-86F24404A1F3}"/>
              </a:ext>
            </a:extLst>
          </p:cNvPr>
          <p:cNvSpPr txBox="1"/>
          <p:nvPr/>
        </p:nvSpPr>
        <p:spPr>
          <a:xfrm>
            <a:off x="9123985" y="4983690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860932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0E2AEF-4B9A-4866-A6A9-9503A847D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EF7E8-A903-CD47-981F-E86414E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2F20A-ED67-6148-85B7-E8131EB7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E8D6D-066E-CB47-A7D2-16CC3B309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40" y="891540"/>
            <a:ext cx="3386377" cy="1312221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FC942217-DCB2-8D43-B586-69F81BDA11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273933"/>
              </p:ext>
            </p:extLst>
          </p:nvPr>
        </p:nvGraphicFramePr>
        <p:xfrm>
          <a:off x="1060442" y="2239630"/>
          <a:ext cx="6753981" cy="3723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3C986F3F-356C-9545-B630-03114E834C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875307"/>
              </p:ext>
            </p:extLst>
          </p:nvPr>
        </p:nvGraphicFramePr>
        <p:xfrm>
          <a:off x="8338930" y="1280160"/>
          <a:ext cx="2753140" cy="277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B11A3CC-5F02-4F4A-995B-35CCB1278E23}"/>
              </a:ext>
            </a:extLst>
          </p:cNvPr>
          <p:cNvSpPr txBox="1"/>
          <p:nvPr/>
        </p:nvSpPr>
        <p:spPr>
          <a:xfrm>
            <a:off x="10013395" y="1873250"/>
            <a:ext cx="956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vs. FY2019</a:t>
            </a:r>
          </a:p>
        </p:txBody>
      </p:sp>
      <p:sp>
        <p:nvSpPr>
          <p:cNvPr id="29" name="Pie 28">
            <a:extLst>
              <a:ext uri="{FF2B5EF4-FFF2-40B4-BE49-F238E27FC236}">
                <a16:creationId xmlns:a16="http://schemas.microsoft.com/office/drawing/2014/main" id="{B7E66F7E-21E3-CB41-9B10-0DBA278F252E}"/>
              </a:ext>
            </a:extLst>
          </p:cNvPr>
          <p:cNvSpPr/>
          <p:nvPr/>
        </p:nvSpPr>
        <p:spPr>
          <a:xfrm>
            <a:off x="9009626" y="4483892"/>
            <a:ext cx="1670757" cy="1449106"/>
          </a:xfrm>
          <a:prstGeom prst="pie">
            <a:avLst>
              <a:gd name="adj1" fmla="val 16187892"/>
              <a:gd name="adj2" fmla="val 787668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93AA3D-CA65-0749-BD67-BD1A0D5CFA9A}"/>
              </a:ext>
            </a:extLst>
          </p:cNvPr>
          <p:cNvSpPr txBox="1"/>
          <p:nvPr/>
        </p:nvSpPr>
        <p:spPr>
          <a:xfrm>
            <a:off x="8338929" y="3751971"/>
            <a:ext cx="2824171" cy="58477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Print/Document Business</a:t>
            </a:r>
          </a:p>
          <a:p>
            <a:pPr algn="ctr"/>
            <a:r>
              <a:rPr lang="en-US" sz="1600" dirty="0"/>
              <a:t>Contribution to Operating 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4E9FCE-E711-4348-889C-5680830AD718}"/>
              </a:ext>
            </a:extLst>
          </p:cNvPr>
          <p:cNvSpPr txBox="1"/>
          <p:nvPr/>
        </p:nvSpPr>
        <p:spPr>
          <a:xfrm>
            <a:off x="9794331" y="4946835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-62%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A809EA-10B7-7E42-B297-94BD11DBD19F}"/>
              </a:ext>
            </a:extLst>
          </p:cNvPr>
          <p:cNvGrpSpPr/>
          <p:nvPr/>
        </p:nvGrpSpPr>
        <p:grpSpPr>
          <a:xfrm>
            <a:off x="10266494" y="2224102"/>
            <a:ext cx="1104999" cy="657393"/>
            <a:chOff x="6577618" y="1322739"/>
            <a:chExt cx="743049" cy="406154"/>
          </a:xfrm>
        </p:grpSpPr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527048D8-6815-6641-A50C-8995A2E10E94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0DB412-5151-BB41-ACD3-0463D5ACBD22}"/>
                </a:ext>
              </a:extLst>
            </p:cNvPr>
            <p:cNvSpPr txBox="1"/>
            <p:nvPr/>
          </p:nvSpPr>
          <p:spPr>
            <a:xfrm>
              <a:off x="6915150" y="1427997"/>
              <a:ext cx="405517" cy="209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-17%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8007167-FF8D-6849-B2F8-4D976A8053BB}"/>
              </a:ext>
            </a:extLst>
          </p:cNvPr>
          <p:cNvGrpSpPr/>
          <p:nvPr/>
        </p:nvGrpSpPr>
        <p:grpSpPr>
          <a:xfrm>
            <a:off x="10266494" y="2903650"/>
            <a:ext cx="1104999" cy="657393"/>
            <a:chOff x="6577618" y="1322739"/>
            <a:chExt cx="743049" cy="406154"/>
          </a:xfrm>
        </p:grpSpPr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3E7E5461-FD29-8244-9A09-5DCC46208756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F049948-D461-2D4C-ACF3-0135F215C4B8}"/>
                </a:ext>
              </a:extLst>
            </p:cNvPr>
            <p:cNvSpPr txBox="1"/>
            <p:nvPr/>
          </p:nvSpPr>
          <p:spPr>
            <a:xfrm>
              <a:off x="6915150" y="1427997"/>
              <a:ext cx="405517" cy="209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-87%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A93F2EF-101D-E641-B0D9-58D6E7BB2AB9}"/>
              </a:ext>
            </a:extLst>
          </p:cNvPr>
          <p:cNvSpPr txBox="1"/>
          <p:nvPr/>
        </p:nvSpPr>
        <p:spPr>
          <a:xfrm>
            <a:off x="10336874" y="5719529"/>
            <a:ext cx="146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Pushed down the profit*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0E46C-ECC3-E846-8EB8-0D2EEADDE378}"/>
              </a:ext>
            </a:extLst>
          </p:cNvPr>
          <p:cNvSpPr txBox="1"/>
          <p:nvPr/>
        </p:nvSpPr>
        <p:spPr>
          <a:xfrm>
            <a:off x="8280133" y="6365860"/>
            <a:ext cx="1917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*For 9 months (Apr-Dec 2020)</a:t>
            </a:r>
          </a:p>
        </p:txBody>
      </p:sp>
    </p:spTree>
    <p:extLst>
      <p:ext uri="{BB962C8B-B14F-4D97-AF65-F5344CB8AC3E}">
        <p14:creationId xmlns:p14="http://schemas.microsoft.com/office/powerpoint/2010/main" val="40037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EF7E8-A903-CD47-981F-E86414E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2F20A-ED67-6148-85B7-E8131EB7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34C701-0D86-A24C-9710-717E9313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87" y="891540"/>
            <a:ext cx="3178926" cy="84241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graphicFrame>
        <p:nvGraphicFramePr>
          <p:cNvPr id="13" name="Content Placeholder 8">
            <a:extLst>
              <a:ext uri="{FF2B5EF4-FFF2-40B4-BE49-F238E27FC236}">
                <a16:creationId xmlns:a16="http://schemas.microsoft.com/office/drawing/2014/main" id="{6E4B74C0-A60B-9144-8F82-160FF29D13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608416"/>
              </p:ext>
            </p:extLst>
          </p:nvPr>
        </p:nvGraphicFramePr>
        <p:xfrm>
          <a:off x="1123833" y="2239630"/>
          <a:ext cx="6753981" cy="3723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12DCF0-0786-444B-A799-8A31B4C7B7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875307"/>
              </p:ext>
            </p:extLst>
          </p:nvPr>
        </p:nvGraphicFramePr>
        <p:xfrm>
          <a:off x="8338930" y="1280160"/>
          <a:ext cx="2753140" cy="277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720534E2-C75F-9C44-A509-95EA0F0728B4}"/>
              </a:ext>
            </a:extLst>
          </p:cNvPr>
          <p:cNvGrpSpPr/>
          <p:nvPr/>
        </p:nvGrpSpPr>
        <p:grpSpPr>
          <a:xfrm>
            <a:off x="10266492" y="2224102"/>
            <a:ext cx="896608" cy="657393"/>
            <a:chOff x="6577618" y="1322739"/>
            <a:chExt cx="602918" cy="406154"/>
          </a:xfrm>
        </p:grpSpPr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4D44D40C-290C-0841-878C-801A2279BC23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9F52CF-5F7A-8C47-8B37-82FB5F99D4EB}"/>
                </a:ext>
              </a:extLst>
            </p:cNvPr>
            <p:cNvSpPr txBox="1"/>
            <p:nvPr/>
          </p:nvSpPr>
          <p:spPr>
            <a:xfrm>
              <a:off x="6915150" y="1427997"/>
              <a:ext cx="265386" cy="209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-6%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405DA65-CB3C-D441-A73C-CBA08773F6CA}"/>
              </a:ext>
            </a:extLst>
          </p:cNvPr>
          <p:cNvSpPr txBox="1"/>
          <p:nvPr/>
        </p:nvSpPr>
        <p:spPr>
          <a:xfrm>
            <a:off x="10013395" y="1873250"/>
            <a:ext cx="956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vs. FY2019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7826E3-B541-F745-A864-AFAE6F2CB4AD}"/>
              </a:ext>
            </a:extLst>
          </p:cNvPr>
          <p:cNvGrpSpPr/>
          <p:nvPr/>
        </p:nvGrpSpPr>
        <p:grpSpPr>
          <a:xfrm>
            <a:off x="10266494" y="2903650"/>
            <a:ext cx="1104999" cy="657393"/>
            <a:chOff x="6577618" y="1322739"/>
            <a:chExt cx="743049" cy="406154"/>
          </a:xfrm>
        </p:grpSpPr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D5F648BE-4635-E147-8C0F-C05D7FF52DD9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2B83C0-8C76-4D4A-9953-AC18AF94AD89}"/>
                </a:ext>
              </a:extLst>
            </p:cNvPr>
            <p:cNvSpPr txBox="1"/>
            <p:nvPr/>
          </p:nvSpPr>
          <p:spPr>
            <a:xfrm>
              <a:off x="6915150" y="1427997"/>
              <a:ext cx="405517" cy="209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-18%</a:t>
              </a:r>
            </a:p>
          </p:txBody>
        </p:sp>
      </p:grpSp>
      <p:sp>
        <p:nvSpPr>
          <p:cNvPr id="27" name="Pie 26">
            <a:extLst>
              <a:ext uri="{FF2B5EF4-FFF2-40B4-BE49-F238E27FC236}">
                <a16:creationId xmlns:a16="http://schemas.microsoft.com/office/drawing/2014/main" id="{63F15E0F-AF2B-0C41-8661-74DD374493FA}"/>
              </a:ext>
            </a:extLst>
          </p:cNvPr>
          <p:cNvSpPr/>
          <p:nvPr/>
        </p:nvSpPr>
        <p:spPr>
          <a:xfrm>
            <a:off x="9009626" y="4483892"/>
            <a:ext cx="1670757" cy="1449106"/>
          </a:xfrm>
          <a:prstGeom prst="pie">
            <a:avLst>
              <a:gd name="adj1" fmla="val 16157395"/>
              <a:gd name="adj2" fmla="val 17765019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97E22D-9B0D-7F4A-B137-B9A277867E6C}"/>
              </a:ext>
            </a:extLst>
          </p:cNvPr>
          <p:cNvSpPr txBox="1"/>
          <p:nvPr/>
        </p:nvSpPr>
        <p:spPr>
          <a:xfrm>
            <a:off x="8338929" y="3751971"/>
            <a:ext cx="2824171" cy="58477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Print/Document Business</a:t>
            </a:r>
          </a:p>
          <a:p>
            <a:pPr algn="ctr"/>
            <a:r>
              <a:rPr lang="en-US" sz="1600" dirty="0"/>
              <a:t>Contribution to Operating Profit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921321-FF6D-9049-963A-FB4E45DB3F08}"/>
              </a:ext>
            </a:extLst>
          </p:cNvPr>
          <p:cNvSpPr txBox="1"/>
          <p:nvPr/>
        </p:nvSpPr>
        <p:spPr>
          <a:xfrm>
            <a:off x="10013395" y="4862053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9.5%</a:t>
            </a:r>
          </a:p>
        </p:txBody>
      </p:sp>
    </p:spTree>
    <p:extLst>
      <p:ext uri="{BB962C8B-B14F-4D97-AF65-F5344CB8AC3E}">
        <p14:creationId xmlns:p14="http://schemas.microsoft.com/office/powerpoint/2010/main" val="4187482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6A9AF-D8EB-B24A-975A-A5C151D2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09" y="891540"/>
            <a:ext cx="5852817" cy="50711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Private Equity and Dealers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26D936-3250-40F6-B653-0A50594E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7E1D97-432A-47D5-AE33-17BB811B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891540"/>
            <a:ext cx="4657344" cy="507111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401B7-8B1D-1142-A62E-21B1745E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8C149-87AC-284B-AA39-9C27FA4D5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</p:spTree>
    <p:extLst>
      <p:ext uri="{BB962C8B-B14F-4D97-AF65-F5344CB8AC3E}">
        <p14:creationId xmlns:p14="http://schemas.microsoft.com/office/powerpoint/2010/main" val="96916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82A15-75B2-DA43-84E5-6D932DD5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4" y="901283"/>
            <a:ext cx="6966422" cy="753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M&amp;A Landscape in the channel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7CFD9A-AD7C-42E8-898D-F51A83B12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F5C82-061B-184D-8943-B2414B1C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16651-9324-4445-83FE-77CD3401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77A2C-A107-4348-AF49-B9AAFC304031}"/>
              </a:ext>
            </a:extLst>
          </p:cNvPr>
          <p:cNvSpPr txBox="1"/>
          <p:nvPr/>
        </p:nvSpPr>
        <p:spPr>
          <a:xfrm>
            <a:off x="1197864" y="2408844"/>
            <a:ext cx="4878978" cy="3635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Major Players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1960B53-3E3E-FE4D-AE84-1B2B21EAC4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565134"/>
              </p:ext>
            </p:extLst>
          </p:nvPr>
        </p:nvGraphicFramePr>
        <p:xfrm>
          <a:off x="3907971" y="1831019"/>
          <a:ext cx="7391400" cy="431940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030258">
                  <a:extLst>
                    <a:ext uri="{9D8B030D-6E8A-4147-A177-3AD203B41FA5}">
                      <a16:colId xmlns:a16="http://schemas.microsoft.com/office/drawing/2014/main" val="1638343590"/>
                    </a:ext>
                  </a:extLst>
                </a:gridCol>
                <a:gridCol w="4361142">
                  <a:extLst>
                    <a:ext uri="{9D8B030D-6E8A-4147-A177-3AD203B41FA5}">
                      <a16:colId xmlns:a16="http://schemas.microsoft.com/office/drawing/2014/main" val="3564187631"/>
                    </a:ext>
                  </a:extLst>
                </a:gridCol>
              </a:tblGrid>
              <a:tr h="479934"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Dealers</a:t>
                      </a:r>
                    </a:p>
                  </a:txBody>
                  <a:tcPr marL="144769" marR="72384" marT="72384" marB="7238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 partners</a:t>
                      </a:r>
                    </a:p>
                  </a:txBody>
                  <a:tcPr marL="144769" marR="72384" marT="72384" marB="7238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444104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DEX Imaging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Staples/Sycamore Partners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023628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Marco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Norwest Equity Partners (Wells Fargo)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03423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Flex Technology Group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Oval Partners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834816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UBEO Business Services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Sentinel Capital Partners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265509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Visual Edge Technology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Multiple investors (seems inactive)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743608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r>
                        <a:rPr lang="en-US" sz="20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Novatech</a:t>
                      </a:r>
                      <a:endParaRPr lang="en-US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Trivest</a:t>
                      </a:r>
                      <a:r>
                        <a:rPr lang="en-US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Partners</a:t>
                      </a:r>
                      <a:endParaRPr lang="en-US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596975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Kelley Connect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(Independent)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996443"/>
                  </a:ext>
                </a:extLst>
              </a:tr>
              <a:tr h="479934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TBD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Gridiron Capital</a:t>
                      </a:r>
                    </a:p>
                  </a:txBody>
                  <a:tcPr marL="144769" marR="72384" marT="72384" marB="72384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115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02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EEBAD-4AFE-6A49-8B6D-6A8E3E67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09" y="891540"/>
            <a:ext cx="5852817" cy="50711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 Message to CDA Friends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26D936-3250-40F6-B653-0A50594E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7E1D97-432A-47D5-AE33-17BB811B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891540"/>
            <a:ext cx="4657344" cy="507111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DB849-A6BB-6C41-BF31-9FBBFD80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A58AE-94F5-A641-A9AE-F05E7F86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09052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501514-C0A5-427C-A976-1C1C56EB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C8EE2-6483-7C49-8E42-2FCBB91F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834" y="457308"/>
            <a:ext cx="7374863" cy="1346693"/>
          </a:xfrm>
        </p:spPr>
        <p:txBody>
          <a:bodyPr>
            <a:normAutofit/>
          </a:bodyPr>
          <a:lstStyle/>
          <a:p>
            <a:r>
              <a:rPr lang="en-US" dirty="0"/>
              <a:t>Obvious ...</a:t>
            </a:r>
          </a:p>
        </p:txBody>
      </p:sp>
      <p:pic>
        <p:nvPicPr>
          <p:cNvPr id="7" name="Picture 6" descr="Hourglass">
            <a:extLst>
              <a:ext uri="{FF2B5EF4-FFF2-40B4-BE49-F238E27FC236}">
                <a16:creationId xmlns:a16="http://schemas.microsoft.com/office/drawing/2014/main" id="{35403047-23E5-4F21-85AB-3AA38F91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14" r="25914"/>
          <a:stretch/>
        </p:blipFill>
        <p:spPr>
          <a:xfrm>
            <a:off x="-467242" y="-1900"/>
            <a:ext cx="4630978" cy="6857990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B6D3E4-7D65-47B5-98E5-F37634543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B834-89E9-9541-BF82-F8AB22F1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66F01-800E-0446-B4E0-D5E3E949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43EEC-7112-9047-94F7-33CF9A342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833" y="1498855"/>
            <a:ext cx="7551962" cy="43807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dirty="0"/>
              <a:t>Print/Copy is NOT business as usual 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Business Agility demands new tools,  new thinking and yes new partners and people 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Mergers and Acquisitions will continue at every level 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Post Pandemic world has accelerated everything which is good 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CEO’s must aggressively seek information and uptick their own strategic thinking, planning and activity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OEM’s are NOT going to lead you to the “next”</a:t>
            </a:r>
          </a:p>
        </p:txBody>
      </p:sp>
    </p:spTree>
    <p:extLst>
      <p:ext uri="{BB962C8B-B14F-4D97-AF65-F5344CB8AC3E}">
        <p14:creationId xmlns:p14="http://schemas.microsoft.com/office/powerpoint/2010/main" val="2641850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139937-FF72-463A-8CD1-5AFF723B2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78316-AD03-144F-8DD7-14403ED1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48734-0D66-704E-A818-653A3B43D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65521B-3AFA-45E0-B4C4-C6ED089C8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891540"/>
            <a:ext cx="6096000" cy="507111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0B746-593E-F643-8CD3-A27BE01C8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0187"/>
          <a:stretch/>
        </p:blipFill>
        <p:spPr>
          <a:xfrm>
            <a:off x="722375" y="891540"/>
            <a:ext cx="11421887" cy="238506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  <a:softEdge rad="3175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0C7EA-FC28-5D48-9052-39096BE4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52" y="891540"/>
            <a:ext cx="4986715" cy="4084820"/>
          </a:xfrm>
        </p:spPr>
        <p:txBody>
          <a:bodyPr>
            <a:normAutofit/>
          </a:bodyPr>
          <a:lstStyle/>
          <a:p>
            <a:r>
              <a:rPr lang="en-US" sz="5400" b="1" dirty="0"/>
              <a:t>I believe our industry is in a fantastic position for a great Renaissance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DAD46-3B33-3E44-A6B1-36DDC8B9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101" y="2753015"/>
            <a:ext cx="5364988" cy="365731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/>
              <a:t>And we will find significant financial growth, client expansion and the ability to do such much more via technology vs headcount!    </a:t>
            </a:r>
          </a:p>
        </p:txBody>
      </p:sp>
    </p:spTree>
    <p:extLst>
      <p:ext uri="{BB962C8B-B14F-4D97-AF65-F5344CB8AC3E}">
        <p14:creationId xmlns:p14="http://schemas.microsoft.com/office/powerpoint/2010/main" val="2263487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0E2AEF-4B9A-4866-A6A9-9503A847D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F5C82-061B-184D-8943-B2414B1C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16651-9324-4445-83FE-77CD3401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DB2EAD-03DD-C84F-B770-0861809C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46" y="51337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Business Agility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66E72BD-23BE-474D-8601-D985A9E30D38}"/>
              </a:ext>
            </a:extLst>
          </p:cNvPr>
          <p:cNvSpPr txBox="1">
            <a:spLocks/>
          </p:cNvSpPr>
          <p:nvPr/>
        </p:nvSpPr>
        <p:spPr>
          <a:xfrm>
            <a:off x="991248" y="1663196"/>
            <a:ext cx="10209196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1"/>
                </a:solidFill>
              </a:rPr>
              <a:t>Imperative and Unforgiving! 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767E5C-E0EE-6742-959A-752810B46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749" y="676922"/>
            <a:ext cx="2375236" cy="62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4F76FF-DC7E-F440-9603-5268FDACF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13" y="2274637"/>
            <a:ext cx="10430471" cy="367326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61D4F7-5706-154D-BD96-59CB4759D02C}"/>
              </a:ext>
            </a:extLst>
          </p:cNvPr>
          <p:cNvSpPr/>
          <p:nvPr/>
        </p:nvSpPr>
        <p:spPr>
          <a:xfrm>
            <a:off x="4228777" y="2471000"/>
            <a:ext cx="3767377" cy="330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SAPLight"/>
              </a:rPr>
              <a:t>SENSE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SAPLight"/>
              </a:rPr>
              <a:t>ANALYZE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SAPLight"/>
              </a:rPr>
              <a:t>RESPOND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26" name="Picture 25" descr="A picture containing text, coelenterate, coral&#10;&#10;Description automatically generated">
            <a:extLst>
              <a:ext uri="{FF2B5EF4-FFF2-40B4-BE49-F238E27FC236}">
                <a16:creationId xmlns:a16="http://schemas.microsoft.com/office/drawing/2014/main" id="{E7B74DA0-BFB7-B345-805A-835DBCEDF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1430" y="2882781"/>
            <a:ext cx="2346037" cy="13137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Picture 2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5E75A8-7A6D-AC43-B4D0-77508A286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8570" y="4313260"/>
            <a:ext cx="2652098" cy="13260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" name="Picture 2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38AB4B-299A-9847-B94F-057AE0877DD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8582" y="2870941"/>
            <a:ext cx="2211564" cy="13796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E6AC06C6-BD45-A042-9036-1348D9D9C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908" y="4362321"/>
            <a:ext cx="2211565" cy="127015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92F4AE8-404F-B94F-BE42-F25559B84867}"/>
              </a:ext>
            </a:extLst>
          </p:cNvPr>
          <p:cNvSpPr txBox="1"/>
          <p:nvPr/>
        </p:nvSpPr>
        <p:spPr>
          <a:xfrm>
            <a:off x="8122970" y="3666028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AI/ML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971284-6D19-1346-8AC8-2DAD52850B83}"/>
              </a:ext>
            </a:extLst>
          </p:cNvPr>
          <p:cNvSpPr txBox="1"/>
          <p:nvPr/>
        </p:nvSpPr>
        <p:spPr>
          <a:xfrm>
            <a:off x="8070052" y="4290819"/>
            <a:ext cx="1531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Intelligent Enterprise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2D6D0C-FBC2-6E47-92AE-31CF1DF6780A}"/>
              </a:ext>
            </a:extLst>
          </p:cNvPr>
          <p:cNvSpPr txBox="1"/>
          <p:nvPr/>
        </p:nvSpPr>
        <p:spPr>
          <a:xfrm>
            <a:off x="3528857" y="4362321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IoT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ACAC71-7F0A-7046-B863-F8B9FCE50E05}"/>
              </a:ext>
            </a:extLst>
          </p:cNvPr>
          <p:cNvSpPr txBox="1"/>
          <p:nvPr/>
        </p:nvSpPr>
        <p:spPr>
          <a:xfrm>
            <a:off x="2322454" y="2868990"/>
            <a:ext cx="204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Conversational AI</a:t>
            </a:r>
          </a:p>
        </p:txBody>
      </p:sp>
    </p:spTree>
    <p:extLst>
      <p:ext uri="{BB962C8B-B14F-4D97-AF65-F5344CB8AC3E}">
        <p14:creationId xmlns:p14="http://schemas.microsoft.com/office/powerpoint/2010/main" val="3391374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B2C00A-E659-4691-AFB4-282551729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8FD84C-74B5-451D-8F0A-1E19EC3D9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0C7EA-FC28-5D48-9052-39096BE4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>
            <a:normAutofit/>
          </a:bodyPr>
          <a:lstStyle/>
          <a:p>
            <a:r>
              <a:rPr lang="en-US" dirty="0"/>
              <a:t>3 Types of Dealers Today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78316-AD03-144F-8DD7-14403ED1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48734-0D66-704E-A818-653A3B43D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828939F-1AFB-4644-B9D0-4C07602E1E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098031"/>
              </p:ext>
            </p:extLst>
          </p:nvPr>
        </p:nvGraphicFramePr>
        <p:xfrm>
          <a:off x="1524000" y="2399099"/>
          <a:ext cx="9465564" cy="3400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593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1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81998-C32D-124E-863C-11F6F62F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31" y="4233675"/>
            <a:ext cx="4424430" cy="2015774"/>
          </a:xfrm>
        </p:spPr>
        <p:txBody>
          <a:bodyPr>
            <a:normAutofit/>
          </a:bodyPr>
          <a:lstStyle/>
          <a:p>
            <a:r>
              <a:rPr lang="en-US" sz="4000"/>
              <a:t>The Renaissance 2021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70C3B59-DE2C-4611-8148-812575C5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52374-CD05-E743-8F00-CE94BB1A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B64341-965F-C04F-B266-C64332F2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E169C7-A8BE-2B4A-A5CC-B187678E2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87"/>
          <a:stretch/>
        </p:blipFill>
        <p:spPr>
          <a:xfrm>
            <a:off x="1349531" y="1358709"/>
            <a:ext cx="10228659" cy="2135897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6FED4BF-C592-2546-9890-ED9CFD8BB8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306755"/>
              </p:ext>
            </p:extLst>
          </p:nvPr>
        </p:nvGraphicFramePr>
        <p:xfrm>
          <a:off x="6417733" y="4212709"/>
          <a:ext cx="5160457" cy="2036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02811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20E2AEF-4B9A-4866-A6A9-9503A847D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78316-AD03-144F-8DD7-14403ED1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48734-0D66-704E-A818-653A3B43D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pic>
        <p:nvPicPr>
          <p:cNvPr id="9" name="Picture 8" descr="Long ladder glowing among shorter dull ladders">
            <a:extLst>
              <a:ext uri="{FF2B5EF4-FFF2-40B4-BE49-F238E27FC236}">
                <a16:creationId xmlns:a16="http://schemas.microsoft.com/office/drawing/2014/main" id="{933ADA34-D647-C94B-ADDE-5DB9080EAD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2500" b="12500"/>
          <a:stretch/>
        </p:blipFill>
        <p:spPr>
          <a:xfrm>
            <a:off x="722376" y="328129"/>
            <a:ext cx="11243931" cy="6324711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  <a:softEdge rad="63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DAD46-3B33-3E44-A6B1-36DDC8B9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520" y="1857960"/>
            <a:ext cx="9657566" cy="479488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Dealers must partner with innovation partners that allow them to be a client and a reseller </a:t>
            </a:r>
          </a:p>
          <a:p>
            <a:r>
              <a:rPr lang="en-US" sz="3200" dirty="0"/>
              <a:t>E-Commerce and Portals are on a wish list but on a MUST list and you are already late </a:t>
            </a:r>
          </a:p>
          <a:p>
            <a:r>
              <a:rPr lang="en-US" sz="3200" dirty="0"/>
              <a:t>DEX/Staples and Office Depot are already implementing plans that are incredible </a:t>
            </a:r>
          </a:p>
          <a:p>
            <a:r>
              <a:rPr lang="en-US" sz="3200" dirty="0"/>
              <a:t>Everything must lead to greater valuation and greater multiples!   </a:t>
            </a:r>
          </a:p>
          <a:p>
            <a:r>
              <a:rPr lang="en-US" sz="3200" dirty="0"/>
              <a:t>Multiples are greater if you have a successful stream of new business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6996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17B22-5781-4549-81BA-C2B4021B2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09" y="891540"/>
            <a:ext cx="5852817" cy="50711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9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About 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26D936-3250-40F6-B653-0A50594E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7E1D97-432A-47D5-AE33-17BB811B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891540"/>
            <a:ext cx="4657344" cy="507111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148CD-5E32-F84D-8B92-6216EA44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E23C6-B61D-4846-A05E-A98BD02B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70859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0E2AEF-4B9A-4866-A6A9-9503A847D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F5C82-061B-184D-8943-B2414B1C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16651-9324-4445-83FE-77CD3401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C21A8A-F161-8443-8B4D-16B9C13C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Stramaglio Consulting</a:t>
            </a:r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DF86FE1D-FCFA-3E4D-A115-97AEFEB60F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362426"/>
              </p:ext>
            </p:extLst>
          </p:nvPr>
        </p:nvGraphicFramePr>
        <p:xfrm>
          <a:off x="671015" y="2350615"/>
          <a:ext cx="10849970" cy="397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C605544-5D29-1140-8D2F-0028C3E6B47C}"/>
              </a:ext>
            </a:extLst>
          </p:cNvPr>
          <p:cNvSpPr txBox="1">
            <a:spLocks/>
          </p:cNvSpPr>
          <p:nvPr/>
        </p:nvSpPr>
        <p:spPr>
          <a:xfrm>
            <a:off x="991402" y="1504297"/>
            <a:ext cx="10209196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Focused Areas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8F514D-14E4-164A-8A35-D35D54194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5749" y="676922"/>
            <a:ext cx="2375236" cy="6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95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0E2AEF-4B9A-4866-A6A9-9503A847D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F5C82-061B-184D-8943-B2414B1C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16651-9324-4445-83FE-77CD3401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F838C5-9173-2C44-973B-C1A0287D3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32" y="2796574"/>
            <a:ext cx="1129857" cy="243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1D2562-4BF9-2641-A795-8FFAEB242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105" y="5606268"/>
            <a:ext cx="930919" cy="345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C4C146-EC19-6140-94B9-16D98E0CD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337" y="5105588"/>
            <a:ext cx="650902" cy="595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F0EEA8-11A3-2940-9D7E-AEE9F8537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0030" y="3989100"/>
            <a:ext cx="1673783" cy="320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B09F53-E1AC-864F-9746-6133DBD95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6886" y="5054325"/>
            <a:ext cx="1312796" cy="5251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232A2B-1D8E-9240-8FCD-B59701FFF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465" y="5184394"/>
            <a:ext cx="1657284" cy="4390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314BED-6EC1-3A4A-B291-ABFA80FDE5F5}"/>
              </a:ext>
            </a:extLst>
          </p:cNvPr>
          <p:cNvSpPr txBox="1"/>
          <p:nvPr/>
        </p:nvSpPr>
        <p:spPr>
          <a:xfrm>
            <a:off x="5721589" y="3159719"/>
            <a:ext cx="175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Tax compliance automation software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1F637B-0EF7-2C47-B190-80F0BE8FAE85}"/>
              </a:ext>
            </a:extLst>
          </p:cNvPr>
          <p:cNvSpPr txBox="1"/>
          <p:nvPr/>
        </p:nvSpPr>
        <p:spPr>
          <a:xfrm>
            <a:off x="8317107" y="5919468"/>
            <a:ext cx="1657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Toner Reducer software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0BF666-0084-0F43-9BAF-F96AA2F719D3}"/>
              </a:ext>
            </a:extLst>
          </p:cNvPr>
          <p:cNvSpPr txBox="1"/>
          <p:nvPr/>
        </p:nvSpPr>
        <p:spPr>
          <a:xfrm>
            <a:off x="2928576" y="5611688"/>
            <a:ext cx="2260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MPS/Predictive service solutions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51E0AE-F9FF-BF45-A274-3DF09D8837BA}"/>
              </a:ext>
            </a:extLst>
          </p:cNvPr>
          <p:cNvSpPr txBox="1"/>
          <p:nvPr/>
        </p:nvSpPr>
        <p:spPr>
          <a:xfrm>
            <a:off x="3276556" y="4364170"/>
            <a:ext cx="212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Finance services / Collaborance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6D85F6-89BA-2140-8497-09EF04C8C0D9}"/>
              </a:ext>
            </a:extLst>
          </p:cNvPr>
          <p:cNvSpPr txBox="1"/>
          <p:nvPr/>
        </p:nvSpPr>
        <p:spPr>
          <a:xfrm>
            <a:off x="3219184" y="3216885"/>
            <a:ext cx="212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FORZA - Industry ERP built upon SAP B1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809745-2D4E-8A4E-BB4C-5C6280F32AF7}"/>
              </a:ext>
            </a:extLst>
          </p:cNvPr>
          <p:cNvSpPr txBox="1"/>
          <p:nvPr/>
        </p:nvSpPr>
        <p:spPr>
          <a:xfrm>
            <a:off x="1177658" y="5742614"/>
            <a:ext cx="1194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PIVOT Dashboard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D41E1F-BF2D-3B4C-87D3-6D78086425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0482" y="2626801"/>
            <a:ext cx="1677081" cy="5406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BCA914E-4119-FE41-8961-E8EA437A06EB}"/>
              </a:ext>
            </a:extLst>
          </p:cNvPr>
          <p:cNvSpPr txBox="1"/>
          <p:nvPr/>
        </p:nvSpPr>
        <p:spPr>
          <a:xfrm>
            <a:off x="7591805" y="3146405"/>
            <a:ext cx="2318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People Performance visualization </a:t>
            </a:r>
          </a:p>
        </p:txBody>
      </p:sp>
      <p:pic>
        <p:nvPicPr>
          <p:cNvPr id="28" name="Picture 2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762F8338-ED76-C54B-9CF4-793B138BAA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6886" y="2744479"/>
            <a:ext cx="1601381" cy="3593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5F9421-6176-EA4B-B780-6DA1794DB966}"/>
              </a:ext>
            </a:extLst>
          </p:cNvPr>
          <p:cNvSpPr txBox="1"/>
          <p:nvPr/>
        </p:nvSpPr>
        <p:spPr>
          <a:xfrm>
            <a:off x="5443913" y="5789487"/>
            <a:ext cx="1711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Business development and performance management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059D443D-A5E5-F645-BB48-1B0F752F9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3950" y="5075240"/>
            <a:ext cx="667932" cy="657617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A48361F-CFDB-F941-9725-37CD77C1C7C4}"/>
              </a:ext>
            </a:extLst>
          </p:cNvPr>
          <p:cNvSpPr txBox="1">
            <a:spLocks/>
          </p:cNvSpPr>
          <p:nvPr/>
        </p:nvSpPr>
        <p:spPr>
          <a:xfrm>
            <a:off x="915498" y="1757103"/>
            <a:ext cx="10801713" cy="716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1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5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</a:rPr>
              <a:t>A Think Tank to Bring Business Agility to the Imaging Channel</a:t>
            </a:r>
            <a:endParaRPr lang="en-US" sz="3200" b="1" baseline="30000" dirty="0">
              <a:solidFill>
                <a:srgbClr val="0070C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3311D2E-E90F-064C-8476-5951B390D5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5381" y="3798966"/>
            <a:ext cx="765697" cy="5544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35193C4-8F7D-D443-9E64-3FBCDA009C73}"/>
              </a:ext>
            </a:extLst>
          </p:cNvPr>
          <p:cNvSpPr txBox="1"/>
          <p:nvPr/>
        </p:nvSpPr>
        <p:spPr>
          <a:xfrm>
            <a:off x="885999" y="4378781"/>
            <a:ext cx="1932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Digital Transformation with SAP B1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2518D42-8D42-6B49-919F-2443BCA770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9610" y="2893585"/>
            <a:ext cx="896236" cy="5147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248819C-7D9D-B942-8125-BFEB28B92B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3841" y="3452446"/>
            <a:ext cx="650902" cy="6509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ACF042-8C8E-A24B-9435-726C212703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37728" y="3427731"/>
            <a:ext cx="950739" cy="5522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37BD53F-5F19-F745-90AA-5BB1EFC22A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99087" y="3777897"/>
            <a:ext cx="1156320" cy="61088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E3BFD97-1177-1946-863C-B6C6AECE687F}"/>
              </a:ext>
            </a:extLst>
          </p:cNvPr>
          <p:cNvSpPr txBox="1"/>
          <p:nvPr/>
        </p:nvSpPr>
        <p:spPr>
          <a:xfrm>
            <a:off x="5565606" y="4353436"/>
            <a:ext cx="202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Strategic investment to the channel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942A84-FF2C-9B49-A4FD-6195FECAB006}"/>
              </a:ext>
            </a:extLst>
          </p:cNvPr>
          <p:cNvSpPr txBox="1"/>
          <p:nvPr/>
        </p:nvSpPr>
        <p:spPr>
          <a:xfrm>
            <a:off x="10111815" y="4209827"/>
            <a:ext cx="1758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Industry Media Supporters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36426A-4CB3-8243-860D-DE1245550D85}"/>
              </a:ext>
            </a:extLst>
          </p:cNvPr>
          <p:cNvSpPr txBox="1"/>
          <p:nvPr/>
        </p:nvSpPr>
        <p:spPr>
          <a:xfrm>
            <a:off x="9979219" y="5690574"/>
            <a:ext cx="1555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Net New Sales solutions</a:t>
            </a:r>
          </a:p>
        </p:txBody>
      </p:sp>
      <p:pic>
        <p:nvPicPr>
          <p:cNvPr id="41" name="Picture 40" descr="Logo, company name&#10;&#10;Description automatically generated">
            <a:extLst>
              <a:ext uri="{FF2B5EF4-FFF2-40B4-BE49-F238E27FC236}">
                <a16:creationId xmlns:a16="http://schemas.microsoft.com/office/drawing/2014/main" id="{F955BF64-CAF8-D241-A797-3862FD1A1B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07899" y="387708"/>
            <a:ext cx="3095543" cy="12889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396D3D0-B5C0-B745-8A6F-80D68F15EE2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3841" y="5150710"/>
            <a:ext cx="1405319" cy="5365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ACE06F7-348A-574C-A1D0-825DC6233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5749" y="676922"/>
            <a:ext cx="2375236" cy="629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B886CA-A7AF-0741-A320-A4389FDB51C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17166" y="3895917"/>
            <a:ext cx="1403197" cy="4810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3A63AD2-E0A9-464F-84C5-FE5C790CD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27325" y="2498748"/>
            <a:ext cx="829208" cy="8292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53A6FBC-2BDF-6941-85A2-73C793F9CBF4}"/>
              </a:ext>
            </a:extLst>
          </p:cNvPr>
          <p:cNvSpPr txBox="1"/>
          <p:nvPr/>
        </p:nvSpPr>
        <p:spPr>
          <a:xfrm>
            <a:off x="580042" y="3234111"/>
            <a:ext cx="2523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Technology and business services</a:t>
            </a:r>
          </a:p>
        </p:txBody>
      </p:sp>
    </p:spTree>
    <p:extLst>
      <p:ext uri="{BB962C8B-B14F-4D97-AF65-F5344CB8AC3E}">
        <p14:creationId xmlns:p14="http://schemas.microsoft.com/office/powerpoint/2010/main" val="2030780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A8501514-C0A5-427C-A976-1C1C56EB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8A21A-1B70-F44B-A638-828E2F34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44" y="606813"/>
            <a:ext cx="5850442" cy="1346693"/>
          </a:xfrm>
        </p:spPr>
        <p:txBody>
          <a:bodyPr>
            <a:normAutofit/>
          </a:bodyPr>
          <a:lstStyle/>
          <a:p>
            <a:r>
              <a:rPr lang="en-US" sz="5400" b="1" dirty="0"/>
              <a:t>AI For Supply Chain</a:t>
            </a:r>
          </a:p>
        </p:txBody>
      </p:sp>
      <p:pic>
        <p:nvPicPr>
          <p:cNvPr id="19" name="Picture 18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E0BB76A9-F79D-2640-9975-3EE54177C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253" r="15698" b="-2"/>
          <a:stretch/>
        </p:blipFill>
        <p:spPr>
          <a:xfrm>
            <a:off x="-1" y="10"/>
            <a:ext cx="4630978" cy="6857990"/>
          </a:xfrm>
          <a:prstGeom prst="rect">
            <a:avLst/>
          </a:prstGeom>
          <a:effectLst/>
        </p:spPr>
      </p:pic>
      <p:sp>
        <p:nvSpPr>
          <p:cNvPr id="35" name="Rectangle 31">
            <a:extLst>
              <a:ext uri="{FF2B5EF4-FFF2-40B4-BE49-F238E27FC236}">
                <a16:creationId xmlns:a16="http://schemas.microsoft.com/office/drawing/2014/main" id="{95B6D3E4-7D65-47B5-98E5-F37634543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89310-C6E7-2448-96FA-31E65B9C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6EF41-A4E1-AD49-839E-9748FE37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>
                <a:solidFill>
                  <a:srgbClr val="FFFFFF"/>
                </a:solidFill>
              </a:rPr>
              <a:t>Copyright © 2020-2021 Stramaglio Consulting LLC All Rights Reserved Confidential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626ED77-01B5-B444-AD52-52A1A56C0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178" y="2234508"/>
            <a:ext cx="3141090" cy="36450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  <a:tabLst>
                <a:tab pos="914400" algn="l"/>
              </a:tabLst>
            </a:pPr>
            <a:r>
              <a:rPr lang="en-US" sz="20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Applied AI to Your Supply Chain</a:t>
            </a:r>
            <a:endParaRPr lang="en-US" sz="20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Inventory </a:t>
            </a:r>
            <a:endParaRPr lang="en-US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Warehousing</a:t>
            </a:r>
            <a:endParaRPr lang="en-US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Distribution </a:t>
            </a:r>
            <a:endParaRPr lang="en-US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Packaging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14D9C6-6E43-8649-93A3-CEF227A42F5D}"/>
              </a:ext>
            </a:extLst>
          </p:cNvPr>
          <p:cNvSpPr/>
          <p:nvPr/>
        </p:nvSpPr>
        <p:spPr>
          <a:xfrm>
            <a:off x="8241070" y="2234508"/>
            <a:ext cx="28808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914400" algn="l"/>
              </a:tabLst>
            </a:pPr>
            <a:r>
              <a:rPr lang="en-US" sz="2000" b="1" dirty="0">
                <a:solidFill>
                  <a:srgbClr val="292F3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Executive Insights/ Business Intelligence</a:t>
            </a:r>
            <a:endParaRPr lang="en-US" sz="2000" b="1" dirty="0">
              <a:solidFill>
                <a:srgbClr val="292F3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solidFill>
                  <a:srgbClr val="292F3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warehouse for most functional pillars</a:t>
            </a:r>
            <a:endParaRPr lang="en-US" sz="2000" dirty="0">
              <a:solidFill>
                <a:srgbClr val="292F3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000" dirty="0">
                <a:solidFill>
                  <a:srgbClr val="292F36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Standardized BI reporting real time across most functional pillars</a:t>
            </a:r>
            <a:endParaRPr lang="en-US" sz="2000" dirty="0">
              <a:solidFill>
                <a:srgbClr val="292F3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3ED0D4-9C61-EA45-A0C8-12D1557C5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544" y="4918570"/>
            <a:ext cx="3451724" cy="19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7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62EE7E-14DF-497D-AE08-F6623DB8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0E2AEF-4B9A-4866-A6A9-9503A847D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F5C82-061B-184D-8943-B2414B1C3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16651-9324-4445-83FE-77CD3401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EFE251-3302-3D4B-A44A-826D6D59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And lastly ...</a:t>
            </a:r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DBB3095-66E8-F54B-BC3D-7B691BC2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658" y="1493487"/>
            <a:ext cx="7299814" cy="5071109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705B6E7-B064-D64F-8EC0-56E463A58A9A}"/>
              </a:ext>
            </a:extLst>
          </p:cNvPr>
          <p:cNvSpPr txBox="1">
            <a:spLocks/>
          </p:cNvSpPr>
          <p:nvPr/>
        </p:nvSpPr>
        <p:spPr>
          <a:xfrm>
            <a:off x="6945827" y="3157949"/>
            <a:ext cx="4169979" cy="2052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/>
              <a:t>Your support is very much appreciated!</a:t>
            </a:r>
            <a:endParaRPr lang="en-US" sz="4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815AA0-BB88-194E-9736-C912DC9A8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749" y="676922"/>
            <a:ext cx="2375236" cy="6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02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602DC3-9AE9-41A8-A15E-4A92F171B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B2548F-2424-624D-87C8-16025668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804" y="1499207"/>
            <a:ext cx="5866189" cy="15932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8995B-B799-4347-9329-AB4302D71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4ACB4-8ECD-1E40-9EB2-60469AB3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96696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94C777-444E-E949-9063-DF39DDA0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B9930B-1C7C-4FD2-8FC6-263F72BA8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509" y="891540"/>
            <a:ext cx="4639186" cy="5071110"/>
          </a:xfrm>
          <a:prstGeom prst="rect">
            <a:avLst/>
          </a:prstGeom>
          <a:solidFill>
            <a:srgbClr val="687074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0427A94A-7565-AE47-B1E7-1317BE59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102" y="996696"/>
            <a:ext cx="3555999" cy="4577723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CAA4F4F2-4689-0747-9E7C-FD95B4C4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87" y="3429000"/>
            <a:ext cx="8114529" cy="2163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121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4FE70E86-779D-4922-A020-0B3E5C05A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F55513-2668-477C-9962-1B9F5E31F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45450"/>
            <a:ext cx="12192000" cy="3012550"/>
            <a:chOff x="0" y="3845450"/>
            <a:chExt cx="12192000" cy="301255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673CDF5-001D-42B7-BB27-B3C47240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89828"/>
              <a:ext cx="12192000" cy="2868172"/>
            </a:xfrm>
            <a:custGeom>
              <a:avLst/>
              <a:gdLst>
                <a:gd name="connsiteX0" fmla="*/ 619389 w 12192000"/>
                <a:gd name="connsiteY0" fmla="*/ 0 h 2868172"/>
                <a:gd name="connsiteX1" fmla="*/ 687652 w 12192000"/>
                <a:gd name="connsiteY1" fmla="*/ 3175 h 2868172"/>
                <a:gd name="connsiteX2" fmla="*/ 747977 w 12192000"/>
                <a:gd name="connsiteY2" fmla="*/ 9525 h 2868172"/>
                <a:gd name="connsiteX3" fmla="*/ 800364 w 12192000"/>
                <a:gd name="connsiteY3" fmla="*/ 20637 h 2868172"/>
                <a:gd name="connsiteX4" fmla="*/ 846402 w 12192000"/>
                <a:gd name="connsiteY4" fmla="*/ 36512 h 2868172"/>
                <a:gd name="connsiteX5" fmla="*/ 887677 w 12192000"/>
                <a:gd name="connsiteY5" fmla="*/ 52387 h 2868172"/>
                <a:gd name="connsiteX6" fmla="*/ 924189 w 12192000"/>
                <a:gd name="connsiteY6" fmla="*/ 68262 h 2868172"/>
                <a:gd name="connsiteX7" fmla="*/ 962289 w 12192000"/>
                <a:gd name="connsiteY7" fmla="*/ 87312 h 2868172"/>
                <a:gd name="connsiteX8" fmla="*/ 1000389 w 12192000"/>
                <a:gd name="connsiteY8" fmla="*/ 106362 h 2868172"/>
                <a:gd name="connsiteX9" fmla="*/ 1036902 w 12192000"/>
                <a:gd name="connsiteY9" fmla="*/ 125412 h 2868172"/>
                <a:gd name="connsiteX10" fmla="*/ 1078177 w 12192000"/>
                <a:gd name="connsiteY10" fmla="*/ 141287 h 2868172"/>
                <a:gd name="connsiteX11" fmla="*/ 1124214 w 12192000"/>
                <a:gd name="connsiteY11" fmla="*/ 155575 h 2868172"/>
                <a:gd name="connsiteX12" fmla="*/ 1176602 w 12192000"/>
                <a:gd name="connsiteY12" fmla="*/ 166687 h 2868172"/>
                <a:gd name="connsiteX13" fmla="*/ 1236927 w 12192000"/>
                <a:gd name="connsiteY13" fmla="*/ 174625 h 2868172"/>
                <a:gd name="connsiteX14" fmla="*/ 1305189 w 12192000"/>
                <a:gd name="connsiteY14" fmla="*/ 176212 h 2868172"/>
                <a:gd name="connsiteX15" fmla="*/ 1373452 w 12192000"/>
                <a:gd name="connsiteY15" fmla="*/ 174625 h 2868172"/>
                <a:gd name="connsiteX16" fmla="*/ 1433777 w 12192000"/>
                <a:gd name="connsiteY16" fmla="*/ 166687 h 2868172"/>
                <a:gd name="connsiteX17" fmla="*/ 1486164 w 12192000"/>
                <a:gd name="connsiteY17" fmla="*/ 155575 h 2868172"/>
                <a:gd name="connsiteX18" fmla="*/ 1532202 w 12192000"/>
                <a:gd name="connsiteY18" fmla="*/ 141287 h 2868172"/>
                <a:gd name="connsiteX19" fmla="*/ 1573477 w 12192000"/>
                <a:gd name="connsiteY19" fmla="*/ 125412 h 2868172"/>
                <a:gd name="connsiteX20" fmla="*/ 1609989 w 12192000"/>
                <a:gd name="connsiteY20" fmla="*/ 106362 h 2868172"/>
                <a:gd name="connsiteX21" fmla="*/ 1648089 w 12192000"/>
                <a:gd name="connsiteY21" fmla="*/ 87312 h 2868172"/>
                <a:gd name="connsiteX22" fmla="*/ 1686189 w 12192000"/>
                <a:gd name="connsiteY22" fmla="*/ 68262 h 2868172"/>
                <a:gd name="connsiteX23" fmla="*/ 1722702 w 12192000"/>
                <a:gd name="connsiteY23" fmla="*/ 52387 h 2868172"/>
                <a:gd name="connsiteX24" fmla="*/ 1763977 w 12192000"/>
                <a:gd name="connsiteY24" fmla="*/ 36512 h 2868172"/>
                <a:gd name="connsiteX25" fmla="*/ 1810014 w 12192000"/>
                <a:gd name="connsiteY25" fmla="*/ 20637 h 2868172"/>
                <a:gd name="connsiteX26" fmla="*/ 1862402 w 12192000"/>
                <a:gd name="connsiteY26" fmla="*/ 9525 h 2868172"/>
                <a:gd name="connsiteX27" fmla="*/ 1922727 w 12192000"/>
                <a:gd name="connsiteY27" fmla="*/ 3175 h 2868172"/>
                <a:gd name="connsiteX28" fmla="*/ 1990989 w 12192000"/>
                <a:gd name="connsiteY28" fmla="*/ 0 h 2868172"/>
                <a:gd name="connsiteX29" fmla="*/ 2059252 w 12192000"/>
                <a:gd name="connsiteY29" fmla="*/ 3175 h 2868172"/>
                <a:gd name="connsiteX30" fmla="*/ 2119577 w 12192000"/>
                <a:gd name="connsiteY30" fmla="*/ 9525 h 2868172"/>
                <a:gd name="connsiteX31" fmla="*/ 2171964 w 12192000"/>
                <a:gd name="connsiteY31" fmla="*/ 20637 h 2868172"/>
                <a:gd name="connsiteX32" fmla="*/ 2218002 w 12192000"/>
                <a:gd name="connsiteY32" fmla="*/ 36512 h 2868172"/>
                <a:gd name="connsiteX33" fmla="*/ 2259277 w 12192000"/>
                <a:gd name="connsiteY33" fmla="*/ 52387 h 2868172"/>
                <a:gd name="connsiteX34" fmla="*/ 2295789 w 12192000"/>
                <a:gd name="connsiteY34" fmla="*/ 68262 h 2868172"/>
                <a:gd name="connsiteX35" fmla="*/ 2333889 w 12192000"/>
                <a:gd name="connsiteY35" fmla="*/ 87312 h 2868172"/>
                <a:gd name="connsiteX36" fmla="*/ 2371989 w 12192000"/>
                <a:gd name="connsiteY36" fmla="*/ 106362 h 2868172"/>
                <a:gd name="connsiteX37" fmla="*/ 2408502 w 12192000"/>
                <a:gd name="connsiteY37" fmla="*/ 125412 h 2868172"/>
                <a:gd name="connsiteX38" fmla="*/ 2449777 w 12192000"/>
                <a:gd name="connsiteY38" fmla="*/ 141287 h 2868172"/>
                <a:gd name="connsiteX39" fmla="*/ 2495814 w 12192000"/>
                <a:gd name="connsiteY39" fmla="*/ 155575 h 2868172"/>
                <a:gd name="connsiteX40" fmla="*/ 2548202 w 12192000"/>
                <a:gd name="connsiteY40" fmla="*/ 166687 h 2868172"/>
                <a:gd name="connsiteX41" fmla="*/ 2608527 w 12192000"/>
                <a:gd name="connsiteY41" fmla="*/ 174625 h 2868172"/>
                <a:gd name="connsiteX42" fmla="*/ 2676789 w 12192000"/>
                <a:gd name="connsiteY42" fmla="*/ 176212 h 2868172"/>
                <a:gd name="connsiteX43" fmla="*/ 2745052 w 12192000"/>
                <a:gd name="connsiteY43" fmla="*/ 174625 h 2868172"/>
                <a:gd name="connsiteX44" fmla="*/ 2805377 w 12192000"/>
                <a:gd name="connsiteY44" fmla="*/ 166687 h 2868172"/>
                <a:gd name="connsiteX45" fmla="*/ 2857764 w 12192000"/>
                <a:gd name="connsiteY45" fmla="*/ 155575 h 2868172"/>
                <a:gd name="connsiteX46" fmla="*/ 2903802 w 12192000"/>
                <a:gd name="connsiteY46" fmla="*/ 141287 h 2868172"/>
                <a:gd name="connsiteX47" fmla="*/ 2945077 w 12192000"/>
                <a:gd name="connsiteY47" fmla="*/ 125412 h 2868172"/>
                <a:gd name="connsiteX48" fmla="*/ 2981589 w 12192000"/>
                <a:gd name="connsiteY48" fmla="*/ 106362 h 2868172"/>
                <a:gd name="connsiteX49" fmla="*/ 3019689 w 12192000"/>
                <a:gd name="connsiteY49" fmla="*/ 87312 h 2868172"/>
                <a:gd name="connsiteX50" fmla="*/ 3057789 w 12192000"/>
                <a:gd name="connsiteY50" fmla="*/ 68262 h 2868172"/>
                <a:gd name="connsiteX51" fmla="*/ 3094302 w 12192000"/>
                <a:gd name="connsiteY51" fmla="*/ 52387 h 2868172"/>
                <a:gd name="connsiteX52" fmla="*/ 3135577 w 12192000"/>
                <a:gd name="connsiteY52" fmla="*/ 36512 h 2868172"/>
                <a:gd name="connsiteX53" fmla="*/ 3181614 w 12192000"/>
                <a:gd name="connsiteY53" fmla="*/ 20637 h 2868172"/>
                <a:gd name="connsiteX54" fmla="*/ 3234002 w 12192000"/>
                <a:gd name="connsiteY54" fmla="*/ 9525 h 2868172"/>
                <a:gd name="connsiteX55" fmla="*/ 3294327 w 12192000"/>
                <a:gd name="connsiteY55" fmla="*/ 3175 h 2868172"/>
                <a:gd name="connsiteX56" fmla="*/ 3361002 w 12192000"/>
                <a:gd name="connsiteY56" fmla="*/ 0 h 2868172"/>
                <a:gd name="connsiteX57" fmla="*/ 3430852 w 12192000"/>
                <a:gd name="connsiteY57" fmla="*/ 3175 h 2868172"/>
                <a:gd name="connsiteX58" fmla="*/ 3491177 w 12192000"/>
                <a:gd name="connsiteY58" fmla="*/ 9525 h 2868172"/>
                <a:gd name="connsiteX59" fmla="*/ 3543564 w 12192000"/>
                <a:gd name="connsiteY59" fmla="*/ 20637 h 2868172"/>
                <a:gd name="connsiteX60" fmla="*/ 3589602 w 12192000"/>
                <a:gd name="connsiteY60" fmla="*/ 36512 h 2868172"/>
                <a:gd name="connsiteX61" fmla="*/ 3630877 w 12192000"/>
                <a:gd name="connsiteY61" fmla="*/ 52387 h 2868172"/>
                <a:gd name="connsiteX62" fmla="*/ 3667389 w 12192000"/>
                <a:gd name="connsiteY62" fmla="*/ 68262 h 2868172"/>
                <a:gd name="connsiteX63" fmla="*/ 3705489 w 12192000"/>
                <a:gd name="connsiteY63" fmla="*/ 87312 h 2868172"/>
                <a:gd name="connsiteX64" fmla="*/ 3743589 w 12192000"/>
                <a:gd name="connsiteY64" fmla="*/ 106362 h 2868172"/>
                <a:gd name="connsiteX65" fmla="*/ 3780102 w 12192000"/>
                <a:gd name="connsiteY65" fmla="*/ 125412 h 2868172"/>
                <a:gd name="connsiteX66" fmla="*/ 3821377 w 12192000"/>
                <a:gd name="connsiteY66" fmla="*/ 141287 h 2868172"/>
                <a:gd name="connsiteX67" fmla="*/ 3867414 w 12192000"/>
                <a:gd name="connsiteY67" fmla="*/ 155575 h 2868172"/>
                <a:gd name="connsiteX68" fmla="*/ 3919802 w 12192000"/>
                <a:gd name="connsiteY68" fmla="*/ 166687 h 2868172"/>
                <a:gd name="connsiteX69" fmla="*/ 3980127 w 12192000"/>
                <a:gd name="connsiteY69" fmla="*/ 174625 h 2868172"/>
                <a:gd name="connsiteX70" fmla="*/ 4048389 w 12192000"/>
                <a:gd name="connsiteY70" fmla="*/ 176212 h 2868172"/>
                <a:gd name="connsiteX71" fmla="*/ 4116652 w 12192000"/>
                <a:gd name="connsiteY71" fmla="*/ 174625 h 2868172"/>
                <a:gd name="connsiteX72" fmla="*/ 4176977 w 12192000"/>
                <a:gd name="connsiteY72" fmla="*/ 166687 h 2868172"/>
                <a:gd name="connsiteX73" fmla="*/ 4229364 w 12192000"/>
                <a:gd name="connsiteY73" fmla="*/ 155575 h 2868172"/>
                <a:gd name="connsiteX74" fmla="*/ 4275402 w 12192000"/>
                <a:gd name="connsiteY74" fmla="*/ 141287 h 2868172"/>
                <a:gd name="connsiteX75" fmla="*/ 4316677 w 12192000"/>
                <a:gd name="connsiteY75" fmla="*/ 125412 h 2868172"/>
                <a:gd name="connsiteX76" fmla="*/ 4353189 w 12192000"/>
                <a:gd name="connsiteY76" fmla="*/ 106362 h 2868172"/>
                <a:gd name="connsiteX77" fmla="*/ 4429389 w 12192000"/>
                <a:gd name="connsiteY77" fmla="*/ 68262 h 2868172"/>
                <a:gd name="connsiteX78" fmla="*/ 4465902 w 12192000"/>
                <a:gd name="connsiteY78" fmla="*/ 52387 h 2868172"/>
                <a:gd name="connsiteX79" fmla="*/ 4507177 w 12192000"/>
                <a:gd name="connsiteY79" fmla="*/ 36512 h 2868172"/>
                <a:gd name="connsiteX80" fmla="*/ 4553215 w 12192000"/>
                <a:gd name="connsiteY80" fmla="*/ 20637 h 2868172"/>
                <a:gd name="connsiteX81" fmla="*/ 4605602 w 12192000"/>
                <a:gd name="connsiteY81" fmla="*/ 9525 h 2868172"/>
                <a:gd name="connsiteX82" fmla="*/ 4665928 w 12192000"/>
                <a:gd name="connsiteY82" fmla="*/ 3175 h 2868172"/>
                <a:gd name="connsiteX83" fmla="*/ 4734189 w 12192000"/>
                <a:gd name="connsiteY83" fmla="*/ 0 h 2868172"/>
                <a:gd name="connsiteX84" fmla="*/ 4802453 w 12192000"/>
                <a:gd name="connsiteY84" fmla="*/ 3175 h 2868172"/>
                <a:gd name="connsiteX85" fmla="*/ 4862777 w 12192000"/>
                <a:gd name="connsiteY85" fmla="*/ 9525 h 2868172"/>
                <a:gd name="connsiteX86" fmla="*/ 4915165 w 12192000"/>
                <a:gd name="connsiteY86" fmla="*/ 20637 h 2868172"/>
                <a:gd name="connsiteX87" fmla="*/ 4961201 w 12192000"/>
                <a:gd name="connsiteY87" fmla="*/ 36512 h 2868172"/>
                <a:gd name="connsiteX88" fmla="*/ 5002477 w 12192000"/>
                <a:gd name="connsiteY88" fmla="*/ 52387 h 2868172"/>
                <a:gd name="connsiteX89" fmla="*/ 5038989 w 12192000"/>
                <a:gd name="connsiteY89" fmla="*/ 68262 h 2868172"/>
                <a:gd name="connsiteX90" fmla="*/ 5077090 w 12192000"/>
                <a:gd name="connsiteY90" fmla="*/ 87312 h 2868172"/>
                <a:gd name="connsiteX91" fmla="*/ 5115189 w 12192000"/>
                <a:gd name="connsiteY91" fmla="*/ 106362 h 2868172"/>
                <a:gd name="connsiteX92" fmla="*/ 5151701 w 12192000"/>
                <a:gd name="connsiteY92" fmla="*/ 125412 h 2868172"/>
                <a:gd name="connsiteX93" fmla="*/ 5192977 w 12192000"/>
                <a:gd name="connsiteY93" fmla="*/ 141287 h 2868172"/>
                <a:gd name="connsiteX94" fmla="*/ 5239014 w 12192000"/>
                <a:gd name="connsiteY94" fmla="*/ 155575 h 2868172"/>
                <a:gd name="connsiteX95" fmla="*/ 5291401 w 12192000"/>
                <a:gd name="connsiteY95" fmla="*/ 166687 h 2868172"/>
                <a:gd name="connsiteX96" fmla="*/ 5351727 w 12192000"/>
                <a:gd name="connsiteY96" fmla="*/ 174625 h 2868172"/>
                <a:gd name="connsiteX97" fmla="*/ 5410199 w 12192000"/>
                <a:gd name="connsiteY97" fmla="*/ 175985 h 2868172"/>
                <a:gd name="connsiteX98" fmla="*/ 5468671 w 12192000"/>
                <a:gd name="connsiteY98" fmla="*/ 174625 h 2868172"/>
                <a:gd name="connsiteX99" fmla="*/ 5528996 w 12192000"/>
                <a:gd name="connsiteY99" fmla="*/ 166687 h 2868172"/>
                <a:gd name="connsiteX100" fmla="*/ 5581383 w 12192000"/>
                <a:gd name="connsiteY100" fmla="*/ 155575 h 2868172"/>
                <a:gd name="connsiteX101" fmla="*/ 5627421 w 12192000"/>
                <a:gd name="connsiteY101" fmla="*/ 141287 h 2868172"/>
                <a:gd name="connsiteX102" fmla="*/ 5668696 w 12192000"/>
                <a:gd name="connsiteY102" fmla="*/ 125412 h 2868172"/>
                <a:gd name="connsiteX103" fmla="*/ 5705209 w 12192000"/>
                <a:gd name="connsiteY103" fmla="*/ 106362 h 2868172"/>
                <a:gd name="connsiteX104" fmla="*/ 5743308 w 12192000"/>
                <a:gd name="connsiteY104" fmla="*/ 87312 h 2868172"/>
                <a:gd name="connsiteX105" fmla="*/ 5781408 w 12192000"/>
                <a:gd name="connsiteY105" fmla="*/ 68262 h 2868172"/>
                <a:gd name="connsiteX106" fmla="*/ 5817921 w 12192000"/>
                <a:gd name="connsiteY106" fmla="*/ 52387 h 2868172"/>
                <a:gd name="connsiteX107" fmla="*/ 5859196 w 12192000"/>
                <a:gd name="connsiteY107" fmla="*/ 36512 h 2868172"/>
                <a:gd name="connsiteX108" fmla="*/ 5905234 w 12192000"/>
                <a:gd name="connsiteY108" fmla="*/ 20637 h 2868172"/>
                <a:gd name="connsiteX109" fmla="*/ 5957621 w 12192000"/>
                <a:gd name="connsiteY109" fmla="*/ 9525 h 2868172"/>
                <a:gd name="connsiteX110" fmla="*/ 6017947 w 12192000"/>
                <a:gd name="connsiteY110" fmla="*/ 3175 h 2868172"/>
                <a:gd name="connsiteX111" fmla="*/ 6086209 w 12192000"/>
                <a:gd name="connsiteY111" fmla="*/ 0 h 2868172"/>
                <a:gd name="connsiteX112" fmla="*/ 6095999 w 12192000"/>
                <a:gd name="connsiteY112" fmla="*/ 455 h 2868172"/>
                <a:gd name="connsiteX113" fmla="*/ 6105789 w 12192000"/>
                <a:gd name="connsiteY113" fmla="*/ 0 h 2868172"/>
                <a:gd name="connsiteX114" fmla="*/ 6174052 w 12192000"/>
                <a:gd name="connsiteY114" fmla="*/ 3175 h 2868172"/>
                <a:gd name="connsiteX115" fmla="*/ 6234377 w 12192000"/>
                <a:gd name="connsiteY115" fmla="*/ 9525 h 2868172"/>
                <a:gd name="connsiteX116" fmla="*/ 6286764 w 12192000"/>
                <a:gd name="connsiteY116" fmla="*/ 20637 h 2868172"/>
                <a:gd name="connsiteX117" fmla="*/ 6332802 w 12192000"/>
                <a:gd name="connsiteY117" fmla="*/ 36512 h 2868172"/>
                <a:gd name="connsiteX118" fmla="*/ 6374077 w 12192000"/>
                <a:gd name="connsiteY118" fmla="*/ 52387 h 2868172"/>
                <a:gd name="connsiteX119" fmla="*/ 6410589 w 12192000"/>
                <a:gd name="connsiteY119" fmla="*/ 68262 h 2868172"/>
                <a:gd name="connsiteX120" fmla="*/ 6448689 w 12192000"/>
                <a:gd name="connsiteY120" fmla="*/ 87312 h 2868172"/>
                <a:gd name="connsiteX121" fmla="*/ 6486789 w 12192000"/>
                <a:gd name="connsiteY121" fmla="*/ 106362 h 2868172"/>
                <a:gd name="connsiteX122" fmla="*/ 6523302 w 12192000"/>
                <a:gd name="connsiteY122" fmla="*/ 125412 h 2868172"/>
                <a:gd name="connsiteX123" fmla="*/ 6564577 w 12192000"/>
                <a:gd name="connsiteY123" fmla="*/ 141287 h 2868172"/>
                <a:gd name="connsiteX124" fmla="*/ 6610614 w 12192000"/>
                <a:gd name="connsiteY124" fmla="*/ 155575 h 2868172"/>
                <a:gd name="connsiteX125" fmla="*/ 6663002 w 12192000"/>
                <a:gd name="connsiteY125" fmla="*/ 166687 h 2868172"/>
                <a:gd name="connsiteX126" fmla="*/ 6723327 w 12192000"/>
                <a:gd name="connsiteY126" fmla="*/ 174625 h 2868172"/>
                <a:gd name="connsiteX127" fmla="*/ 6781799 w 12192000"/>
                <a:gd name="connsiteY127" fmla="*/ 175985 h 2868172"/>
                <a:gd name="connsiteX128" fmla="*/ 6840271 w 12192000"/>
                <a:gd name="connsiteY128" fmla="*/ 174625 h 2868172"/>
                <a:gd name="connsiteX129" fmla="*/ 6900596 w 12192000"/>
                <a:gd name="connsiteY129" fmla="*/ 166687 h 2868172"/>
                <a:gd name="connsiteX130" fmla="*/ 6952983 w 12192000"/>
                <a:gd name="connsiteY130" fmla="*/ 155575 h 2868172"/>
                <a:gd name="connsiteX131" fmla="*/ 6999021 w 12192000"/>
                <a:gd name="connsiteY131" fmla="*/ 141287 h 2868172"/>
                <a:gd name="connsiteX132" fmla="*/ 7040296 w 12192000"/>
                <a:gd name="connsiteY132" fmla="*/ 125412 h 2868172"/>
                <a:gd name="connsiteX133" fmla="*/ 7076808 w 12192000"/>
                <a:gd name="connsiteY133" fmla="*/ 106362 h 2868172"/>
                <a:gd name="connsiteX134" fmla="*/ 7114908 w 12192000"/>
                <a:gd name="connsiteY134" fmla="*/ 87312 h 2868172"/>
                <a:gd name="connsiteX135" fmla="*/ 7153008 w 12192000"/>
                <a:gd name="connsiteY135" fmla="*/ 68262 h 2868172"/>
                <a:gd name="connsiteX136" fmla="*/ 7189521 w 12192000"/>
                <a:gd name="connsiteY136" fmla="*/ 52387 h 2868172"/>
                <a:gd name="connsiteX137" fmla="*/ 7230796 w 12192000"/>
                <a:gd name="connsiteY137" fmla="*/ 36512 h 2868172"/>
                <a:gd name="connsiteX138" fmla="*/ 7276833 w 12192000"/>
                <a:gd name="connsiteY138" fmla="*/ 20637 h 2868172"/>
                <a:gd name="connsiteX139" fmla="*/ 7329221 w 12192000"/>
                <a:gd name="connsiteY139" fmla="*/ 9525 h 2868172"/>
                <a:gd name="connsiteX140" fmla="*/ 7389546 w 12192000"/>
                <a:gd name="connsiteY140" fmla="*/ 3175 h 2868172"/>
                <a:gd name="connsiteX141" fmla="*/ 7457808 w 12192000"/>
                <a:gd name="connsiteY141" fmla="*/ 0 h 2868172"/>
                <a:gd name="connsiteX142" fmla="*/ 7526071 w 12192000"/>
                <a:gd name="connsiteY142" fmla="*/ 3175 h 2868172"/>
                <a:gd name="connsiteX143" fmla="*/ 7586396 w 12192000"/>
                <a:gd name="connsiteY143" fmla="*/ 9525 h 2868172"/>
                <a:gd name="connsiteX144" fmla="*/ 7638783 w 12192000"/>
                <a:gd name="connsiteY144" fmla="*/ 20637 h 2868172"/>
                <a:gd name="connsiteX145" fmla="*/ 7684821 w 12192000"/>
                <a:gd name="connsiteY145" fmla="*/ 36512 h 2868172"/>
                <a:gd name="connsiteX146" fmla="*/ 7726096 w 12192000"/>
                <a:gd name="connsiteY146" fmla="*/ 52387 h 2868172"/>
                <a:gd name="connsiteX147" fmla="*/ 7762608 w 12192000"/>
                <a:gd name="connsiteY147" fmla="*/ 68262 h 2868172"/>
                <a:gd name="connsiteX148" fmla="*/ 7800708 w 12192000"/>
                <a:gd name="connsiteY148" fmla="*/ 87312 h 2868172"/>
                <a:gd name="connsiteX149" fmla="*/ 7838808 w 12192000"/>
                <a:gd name="connsiteY149" fmla="*/ 106362 h 2868172"/>
                <a:gd name="connsiteX150" fmla="*/ 7875321 w 12192000"/>
                <a:gd name="connsiteY150" fmla="*/ 125412 h 2868172"/>
                <a:gd name="connsiteX151" fmla="*/ 7916596 w 12192000"/>
                <a:gd name="connsiteY151" fmla="*/ 141287 h 2868172"/>
                <a:gd name="connsiteX152" fmla="*/ 7962633 w 12192000"/>
                <a:gd name="connsiteY152" fmla="*/ 155575 h 2868172"/>
                <a:gd name="connsiteX153" fmla="*/ 8015021 w 12192000"/>
                <a:gd name="connsiteY153" fmla="*/ 166687 h 2868172"/>
                <a:gd name="connsiteX154" fmla="*/ 8075346 w 12192000"/>
                <a:gd name="connsiteY154" fmla="*/ 174625 h 2868172"/>
                <a:gd name="connsiteX155" fmla="*/ 8143608 w 12192000"/>
                <a:gd name="connsiteY155" fmla="*/ 176212 h 2868172"/>
                <a:gd name="connsiteX156" fmla="*/ 8211871 w 12192000"/>
                <a:gd name="connsiteY156" fmla="*/ 174625 h 2868172"/>
                <a:gd name="connsiteX157" fmla="*/ 8272196 w 12192000"/>
                <a:gd name="connsiteY157" fmla="*/ 166687 h 2868172"/>
                <a:gd name="connsiteX158" fmla="*/ 8324583 w 12192000"/>
                <a:gd name="connsiteY158" fmla="*/ 155575 h 2868172"/>
                <a:gd name="connsiteX159" fmla="*/ 8370621 w 12192000"/>
                <a:gd name="connsiteY159" fmla="*/ 141287 h 2868172"/>
                <a:gd name="connsiteX160" fmla="*/ 8411896 w 12192000"/>
                <a:gd name="connsiteY160" fmla="*/ 125412 h 2868172"/>
                <a:gd name="connsiteX161" fmla="*/ 8448408 w 12192000"/>
                <a:gd name="connsiteY161" fmla="*/ 106362 h 2868172"/>
                <a:gd name="connsiteX162" fmla="*/ 8486508 w 12192000"/>
                <a:gd name="connsiteY162" fmla="*/ 87312 h 2868172"/>
                <a:gd name="connsiteX163" fmla="*/ 8524608 w 12192000"/>
                <a:gd name="connsiteY163" fmla="*/ 68262 h 2868172"/>
                <a:gd name="connsiteX164" fmla="*/ 8561120 w 12192000"/>
                <a:gd name="connsiteY164" fmla="*/ 52387 h 2868172"/>
                <a:gd name="connsiteX165" fmla="*/ 8602396 w 12192000"/>
                <a:gd name="connsiteY165" fmla="*/ 36512 h 2868172"/>
                <a:gd name="connsiteX166" fmla="*/ 8648432 w 12192000"/>
                <a:gd name="connsiteY166" fmla="*/ 20637 h 2868172"/>
                <a:gd name="connsiteX167" fmla="*/ 8700820 w 12192000"/>
                <a:gd name="connsiteY167" fmla="*/ 9525 h 2868172"/>
                <a:gd name="connsiteX168" fmla="*/ 8761146 w 12192000"/>
                <a:gd name="connsiteY168" fmla="*/ 3175 h 2868172"/>
                <a:gd name="connsiteX169" fmla="*/ 8827820 w 12192000"/>
                <a:gd name="connsiteY169" fmla="*/ 0 h 2868172"/>
                <a:gd name="connsiteX170" fmla="*/ 8897670 w 12192000"/>
                <a:gd name="connsiteY170" fmla="*/ 3175 h 2868172"/>
                <a:gd name="connsiteX171" fmla="*/ 8957996 w 12192000"/>
                <a:gd name="connsiteY171" fmla="*/ 9525 h 2868172"/>
                <a:gd name="connsiteX172" fmla="*/ 9010382 w 12192000"/>
                <a:gd name="connsiteY172" fmla="*/ 20637 h 2868172"/>
                <a:gd name="connsiteX173" fmla="*/ 9056420 w 12192000"/>
                <a:gd name="connsiteY173" fmla="*/ 36512 h 2868172"/>
                <a:gd name="connsiteX174" fmla="*/ 9097696 w 12192000"/>
                <a:gd name="connsiteY174" fmla="*/ 52387 h 2868172"/>
                <a:gd name="connsiteX175" fmla="*/ 9134208 w 12192000"/>
                <a:gd name="connsiteY175" fmla="*/ 68262 h 2868172"/>
                <a:gd name="connsiteX176" fmla="*/ 9172308 w 12192000"/>
                <a:gd name="connsiteY176" fmla="*/ 87312 h 2868172"/>
                <a:gd name="connsiteX177" fmla="*/ 9210408 w 12192000"/>
                <a:gd name="connsiteY177" fmla="*/ 106362 h 2868172"/>
                <a:gd name="connsiteX178" fmla="*/ 9246920 w 12192000"/>
                <a:gd name="connsiteY178" fmla="*/ 125412 h 2868172"/>
                <a:gd name="connsiteX179" fmla="*/ 9288196 w 12192000"/>
                <a:gd name="connsiteY179" fmla="*/ 141287 h 2868172"/>
                <a:gd name="connsiteX180" fmla="*/ 9334232 w 12192000"/>
                <a:gd name="connsiteY180" fmla="*/ 155575 h 2868172"/>
                <a:gd name="connsiteX181" fmla="*/ 9386620 w 12192000"/>
                <a:gd name="connsiteY181" fmla="*/ 166687 h 2868172"/>
                <a:gd name="connsiteX182" fmla="*/ 9446946 w 12192000"/>
                <a:gd name="connsiteY182" fmla="*/ 174625 h 2868172"/>
                <a:gd name="connsiteX183" fmla="*/ 9515208 w 12192000"/>
                <a:gd name="connsiteY183" fmla="*/ 176212 h 2868172"/>
                <a:gd name="connsiteX184" fmla="*/ 9583470 w 12192000"/>
                <a:gd name="connsiteY184" fmla="*/ 174625 h 2868172"/>
                <a:gd name="connsiteX185" fmla="*/ 9643796 w 12192000"/>
                <a:gd name="connsiteY185" fmla="*/ 166687 h 2868172"/>
                <a:gd name="connsiteX186" fmla="*/ 9696182 w 12192000"/>
                <a:gd name="connsiteY186" fmla="*/ 155575 h 2868172"/>
                <a:gd name="connsiteX187" fmla="*/ 9742220 w 12192000"/>
                <a:gd name="connsiteY187" fmla="*/ 141287 h 2868172"/>
                <a:gd name="connsiteX188" fmla="*/ 9783496 w 12192000"/>
                <a:gd name="connsiteY188" fmla="*/ 125412 h 2868172"/>
                <a:gd name="connsiteX189" fmla="*/ 9820008 w 12192000"/>
                <a:gd name="connsiteY189" fmla="*/ 106362 h 2868172"/>
                <a:gd name="connsiteX190" fmla="*/ 9896208 w 12192000"/>
                <a:gd name="connsiteY190" fmla="*/ 68262 h 2868172"/>
                <a:gd name="connsiteX191" fmla="*/ 9932720 w 12192000"/>
                <a:gd name="connsiteY191" fmla="*/ 52387 h 2868172"/>
                <a:gd name="connsiteX192" fmla="*/ 9973996 w 12192000"/>
                <a:gd name="connsiteY192" fmla="*/ 36512 h 2868172"/>
                <a:gd name="connsiteX193" fmla="*/ 10020032 w 12192000"/>
                <a:gd name="connsiteY193" fmla="*/ 20637 h 2868172"/>
                <a:gd name="connsiteX194" fmla="*/ 10072420 w 12192000"/>
                <a:gd name="connsiteY194" fmla="*/ 9525 h 2868172"/>
                <a:gd name="connsiteX195" fmla="*/ 10132746 w 12192000"/>
                <a:gd name="connsiteY195" fmla="*/ 3175 h 2868172"/>
                <a:gd name="connsiteX196" fmla="*/ 10201008 w 12192000"/>
                <a:gd name="connsiteY196" fmla="*/ 0 h 2868172"/>
                <a:gd name="connsiteX197" fmla="*/ 10269270 w 12192000"/>
                <a:gd name="connsiteY197" fmla="*/ 3175 h 2868172"/>
                <a:gd name="connsiteX198" fmla="*/ 10329596 w 12192000"/>
                <a:gd name="connsiteY198" fmla="*/ 9525 h 2868172"/>
                <a:gd name="connsiteX199" fmla="*/ 10381982 w 12192000"/>
                <a:gd name="connsiteY199" fmla="*/ 20637 h 2868172"/>
                <a:gd name="connsiteX200" fmla="*/ 10428020 w 12192000"/>
                <a:gd name="connsiteY200" fmla="*/ 36512 h 2868172"/>
                <a:gd name="connsiteX201" fmla="*/ 10469296 w 12192000"/>
                <a:gd name="connsiteY201" fmla="*/ 52387 h 2868172"/>
                <a:gd name="connsiteX202" fmla="*/ 10505808 w 12192000"/>
                <a:gd name="connsiteY202" fmla="*/ 68262 h 2868172"/>
                <a:gd name="connsiteX203" fmla="*/ 10543908 w 12192000"/>
                <a:gd name="connsiteY203" fmla="*/ 87312 h 2868172"/>
                <a:gd name="connsiteX204" fmla="*/ 10582008 w 12192000"/>
                <a:gd name="connsiteY204" fmla="*/ 106362 h 2868172"/>
                <a:gd name="connsiteX205" fmla="*/ 10618520 w 12192000"/>
                <a:gd name="connsiteY205" fmla="*/ 125412 h 2868172"/>
                <a:gd name="connsiteX206" fmla="*/ 10659796 w 12192000"/>
                <a:gd name="connsiteY206" fmla="*/ 141287 h 2868172"/>
                <a:gd name="connsiteX207" fmla="*/ 10705832 w 12192000"/>
                <a:gd name="connsiteY207" fmla="*/ 155575 h 2868172"/>
                <a:gd name="connsiteX208" fmla="*/ 10758220 w 12192000"/>
                <a:gd name="connsiteY208" fmla="*/ 166687 h 2868172"/>
                <a:gd name="connsiteX209" fmla="*/ 10818546 w 12192000"/>
                <a:gd name="connsiteY209" fmla="*/ 174625 h 2868172"/>
                <a:gd name="connsiteX210" fmla="*/ 10886808 w 12192000"/>
                <a:gd name="connsiteY210" fmla="*/ 176212 h 2868172"/>
                <a:gd name="connsiteX211" fmla="*/ 10955070 w 12192000"/>
                <a:gd name="connsiteY211" fmla="*/ 174625 h 2868172"/>
                <a:gd name="connsiteX212" fmla="*/ 11015396 w 12192000"/>
                <a:gd name="connsiteY212" fmla="*/ 166687 h 2868172"/>
                <a:gd name="connsiteX213" fmla="*/ 11067782 w 12192000"/>
                <a:gd name="connsiteY213" fmla="*/ 155575 h 2868172"/>
                <a:gd name="connsiteX214" fmla="*/ 11113820 w 12192000"/>
                <a:gd name="connsiteY214" fmla="*/ 141287 h 2868172"/>
                <a:gd name="connsiteX215" fmla="*/ 11155096 w 12192000"/>
                <a:gd name="connsiteY215" fmla="*/ 125412 h 2868172"/>
                <a:gd name="connsiteX216" fmla="*/ 11191608 w 12192000"/>
                <a:gd name="connsiteY216" fmla="*/ 106362 h 2868172"/>
                <a:gd name="connsiteX217" fmla="*/ 11229708 w 12192000"/>
                <a:gd name="connsiteY217" fmla="*/ 87312 h 2868172"/>
                <a:gd name="connsiteX218" fmla="*/ 11267808 w 12192000"/>
                <a:gd name="connsiteY218" fmla="*/ 68262 h 2868172"/>
                <a:gd name="connsiteX219" fmla="*/ 11304320 w 12192000"/>
                <a:gd name="connsiteY219" fmla="*/ 52387 h 2868172"/>
                <a:gd name="connsiteX220" fmla="*/ 11345596 w 12192000"/>
                <a:gd name="connsiteY220" fmla="*/ 36512 h 2868172"/>
                <a:gd name="connsiteX221" fmla="*/ 11391632 w 12192000"/>
                <a:gd name="connsiteY221" fmla="*/ 20637 h 2868172"/>
                <a:gd name="connsiteX222" fmla="*/ 11444020 w 12192000"/>
                <a:gd name="connsiteY222" fmla="*/ 9525 h 2868172"/>
                <a:gd name="connsiteX223" fmla="*/ 11504346 w 12192000"/>
                <a:gd name="connsiteY223" fmla="*/ 3175 h 2868172"/>
                <a:gd name="connsiteX224" fmla="*/ 11572608 w 12192000"/>
                <a:gd name="connsiteY224" fmla="*/ 0 h 2868172"/>
                <a:gd name="connsiteX225" fmla="*/ 11640870 w 12192000"/>
                <a:gd name="connsiteY225" fmla="*/ 3175 h 2868172"/>
                <a:gd name="connsiteX226" fmla="*/ 11701196 w 12192000"/>
                <a:gd name="connsiteY226" fmla="*/ 9525 h 2868172"/>
                <a:gd name="connsiteX227" fmla="*/ 11753582 w 12192000"/>
                <a:gd name="connsiteY227" fmla="*/ 20637 h 2868172"/>
                <a:gd name="connsiteX228" fmla="*/ 11799620 w 12192000"/>
                <a:gd name="connsiteY228" fmla="*/ 36512 h 2868172"/>
                <a:gd name="connsiteX229" fmla="*/ 11840896 w 12192000"/>
                <a:gd name="connsiteY229" fmla="*/ 52387 h 2868172"/>
                <a:gd name="connsiteX230" fmla="*/ 11877408 w 12192000"/>
                <a:gd name="connsiteY230" fmla="*/ 68262 h 2868172"/>
                <a:gd name="connsiteX231" fmla="*/ 11915508 w 12192000"/>
                <a:gd name="connsiteY231" fmla="*/ 87312 h 2868172"/>
                <a:gd name="connsiteX232" fmla="*/ 11953608 w 12192000"/>
                <a:gd name="connsiteY232" fmla="*/ 106362 h 2868172"/>
                <a:gd name="connsiteX233" fmla="*/ 11990120 w 12192000"/>
                <a:gd name="connsiteY233" fmla="*/ 125412 h 2868172"/>
                <a:gd name="connsiteX234" fmla="*/ 12031396 w 12192000"/>
                <a:gd name="connsiteY234" fmla="*/ 141287 h 2868172"/>
                <a:gd name="connsiteX235" fmla="*/ 12077432 w 12192000"/>
                <a:gd name="connsiteY235" fmla="*/ 155575 h 2868172"/>
                <a:gd name="connsiteX236" fmla="*/ 12129820 w 12192000"/>
                <a:gd name="connsiteY236" fmla="*/ 166688 h 2868172"/>
                <a:gd name="connsiteX237" fmla="*/ 12190146 w 12192000"/>
                <a:gd name="connsiteY237" fmla="*/ 174625 h 2868172"/>
                <a:gd name="connsiteX238" fmla="*/ 12192000 w 12192000"/>
                <a:gd name="connsiteY238" fmla="*/ 174668 h 2868172"/>
                <a:gd name="connsiteX239" fmla="*/ 12192000 w 12192000"/>
                <a:gd name="connsiteY239" fmla="*/ 319047 h 2868172"/>
                <a:gd name="connsiteX240" fmla="*/ 12192000 w 12192000"/>
                <a:gd name="connsiteY240" fmla="*/ 885826 h 2868172"/>
                <a:gd name="connsiteX241" fmla="*/ 12192000 w 12192000"/>
                <a:gd name="connsiteY241" fmla="*/ 1030205 h 2868172"/>
                <a:gd name="connsiteX242" fmla="*/ 12192000 w 12192000"/>
                <a:gd name="connsiteY242" fmla="*/ 1553722 h 2868172"/>
                <a:gd name="connsiteX243" fmla="*/ 12192000 w 12192000"/>
                <a:gd name="connsiteY243" fmla="*/ 1787292 h 2868172"/>
                <a:gd name="connsiteX244" fmla="*/ 12192000 w 12192000"/>
                <a:gd name="connsiteY244" fmla="*/ 1931671 h 2868172"/>
                <a:gd name="connsiteX245" fmla="*/ 12192000 w 12192000"/>
                <a:gd name="connsiteY245" fmla="*/ 2868172 h 2868172"/>
                <a:gd name="connsiteX246" fmla="*/ 12191997 w 12192000"/>
                <a:gd name="connsiteY246" fmla="*/ 2868172 h 2868172"/>
                <a:gd name="connsiteX247" fmla="*/ 1 w 12192000"/>
                <a:gd name="connsiteY247" fmla="*/ 2868172 h 2868172"/>
                <a:gd name="connsiteX248" fmla="*/ 0 w 12192000"/>
                <a:gd name="connsiteY248" fmla="*/ 2868172 h 2868172"/>
                <a:gd name="connsiteX249" fmla="*/ 0 w 12192000"/>
                <a:gd name="connsiteY249" fmla="*/ 1931671 h 2868172"/>
                <a:gd name="connsiteX250" fmla="*/ 0 w 12192000"/>
                <a:gd name="connsiteY250" fmla="*/ 1787292 h 2868172"/>
                <a:gd name="connsiteX251" fmla="*/ 0 w 12192000"/>
                <a:gd name="connsiteY251" fmla="*/ 1553722 h 2868172"/>
                <a:gd name="connsiteX252" fmla="*/ 0 w 12192000"/>
                <a:gd name="connsiteY252" fmla="*/ 1030205 h 2868172"/>
                <a:gd name="connsiteX253" fmla="*/ 0 w 12192000"/>
                <a:gd name="connsiteY253" fmla="*/ 885826 h 2868172"/>
                <a:gd name="connsiteX254" fmla="*/ 0 w 12192000"/>
                <a:gd name="connsiteY254" fmla="*/ 319047 h 2868172"/>
                <a:gd name="connsiteX255" fmla="*/ 0 w 12192000"/>
                <a:gd name="connsiteY255" fmla="*/ 174668 h 2868172"/>
                <a:gd name="connsiteX256" fmla="*/ 1852 w 12192000"/>
                <a:gd name="connsiteY256" fmla="*/ 174625 h 2868172"/>
                <a:gd name="connsiteX257" fmla="*/ 62177 w 12192000"/>
                <a:gd name="connsiteY257" fmla="*/ 166687 h 2868172"/>
                <a:gd name="connsiteX258" fmla="*/ 114564 w 12192000"/>
                <a:gd name="connsiteY258" fmla="*/ 155575 h 2868172"/>
                <a:gd name="connsiteX259" fmla="*/ 160602 w 12192000"/>
                <a:gd name="connsiteY259" fmla="*/ 141287 h 2868172"/>
                <a:gd name="connsiteX260" fmla="*/ 201877 w 12192000"/>
                <a:gd name="connsiteY260" fmla="*/ 125412 h 2868172"/>
                <a:gd name="connsiteX261" fmla="*/ 238389 w 12192000"/>
                <a:gd name="connsiteY261" fmla="*/ 106362 h 2868172"/>
                <a:gd name="connsiteX262" fmla="*/ 276489 w 12192000"/>
                <a:gd name="connsiteY262" fmla="*/ 87312 h 2868172"/>
                <a:gd name="connsiteX263" fmla="*/ 314589 w 12192000"/>
                <a:gd name="connsiteY263" fmla="*/ 68262 h 2868172"/>
                <a:gd name="connsiteX264" fmla="*/ 351102 w 12192000"/>
                <a:gd name="connsiteY264" fmla="*/ 52387 h 2868172"/>
                <a:gd name="connsiteX265" fmla="*/ 392377 w 12192000"/>
                <a:gd name="connsiteY265" fmla="*/ 36512 h 2868172"/>
                <a:gd name="connsiteX266" fmla="*/ 438414 w 12192000"/>
                <a:gd name="connsiteY266" fmla="*/ 20637 h 2868172"/>
                <a:gd name="connsiteX267" fmla="*/ 490802 w 12192000"/>
                <a:gd name="connsiteY267" fmla="*/ 9525 h 2868172"/>
                <a:gd name="connsiteX268" fmla="*/ 551127 w 12192000"/>
                <a:gd name="connsiteY268" fmla="*/ 3175 h 28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2192000" h="2868172">
                  <a:moveTo>
                    <a:pt x="619389" y="0"/>
                  </a:moveTo>
                  <a:lnTo>
                    <a:pt x="687652" y="3175"/>
                  </a:lnTo>
                  <a:lnTo>
                    <a:pt x="747977" y="9525"/>
                  </a:lnTo>
                  <a:lnTo>
                    <a:pt x="800364" y="20637"/>
                  </a:lnTo>
                  <a:lnTo>
                    <a:pt x="846402" y="36512"/>
                  </a:lnTo>
                  <a:lnTo>
                    <a:pt x="887677" y="52387"/>
                  </a:lnTo>
                  <a:lnTo>
                    <a:pt x="924189" y="68262"/>
                  </a:lnTo>
                  <a:lnTo>
                    <a:pt x="962289" y="87312"/>
                  </a:lnTo>
                  <a:lnTo>
                    <a:pt x="1000389" y="106362"/>
                  </a:lnTo>
                  <a:lnTo>
                    <a:pt x="1036902" y="125412"/>
                  </a:lnTo>
                  <a:lnTo>
                    <a:pt x="1078177" y="141287"/>
                  </a:lnTo>
                  <a:lnTo>
                    <a:pt x="1124214" y="155575"/>
                  </a:lnTo>
                  <a:lnTo>
                    <a:pt x="1176602" y="166687"/>
                  </a:lnTo>
                  <a:lnTo>
                    <a:pt x="1236927" y="174625"/>
                  </a:lnTo>
                  <a:lnTo>
                    <a:pt x="1305189" y="176212"/>
                  </a:lnTo>
                  <a:lnTo>
                    <a:pt x="1373452" y="174625"/>
                  </a:lnTo>
                  <a:lnTo>
                    <a:pt x="1433777" y="166687"/>
                  </a:lnTo>
                  <a:lnTo>
                    <a:pt x="1486164" y="155575"/>
                  </a:lnTo>
                  <a:lnTo>
                    <a:pt x="1532202" y="141287"/>
                  </a:lnTo>
                  <a:lnTo>
                    <a:pt x="1573477" y="125412"/>
                  </a:lnTo>
                  <a:lnTo>
                    <a:pt x="1609989" y="106362"/>
                  </a:lnTo>
                  <a:lnTo>
                    <a:pt x="1648089" y="87312"/>
                  </a:lnTo>
                  <a:lnTo>
                    <a:pt x="1686189" y="68262"/>
                  </a:lnTo>
                  <a:lnTo>
                    <a:pt x="1722702" y="52387"/>
                  </a:lnTo>
                  <a:lnTo>
                    <a:pt x="1763977" y="36512"/>
                  </a:lnTo>
                  <a:lnTo>
                    <a:pt x="1810014" y="20637"/>
                  </a:lnTo>
                  <a:lnTo>
                    <a:pt x="1862402" y="9525"/>
                  </a:lnTo>
                  <a:lnTo>
                    <a:pt x="1922727" y="3175"/>
                  </a:lnTo>
                  <a:lnTo>
                    <a:pt x="1990989" y="0"/>
                  </a:lnTo>
                  <a:lnTo>
                    <a:pt x="2059252" y="3175"/>
                  </a:lnTo>
                  <a:lnTo>
                    <a:pt x="2119577" y="9525"/>
                  </a:lnTo>
                  <a:lnTo>
                    <a:pt x="2171964" y="20637"/>
                  </a:lnTo>
                  <a:lnTo>
                    <a:pt x="2218002" y="36512"/>
                  </a:lnTo>
                  <a:lnTo>
                    <a:pt x="2259277" y="52387"/>
                  </a:lnTo>
                  <a:lnTo>
                    <a:pt x="2295789" y="68262"/>
                  </a:lnTo>
                  <a:lnTo>
                    <a:pt x="2333889" y="87312"/>
                  </a:lnTo>
                  <a:lnTo>
                    <a:pt x="2371989" y="106362"/>
                  </a:lnTo>
                  <a:lnTo>
                    <a:pt x="2408502" y="125412"/>
                  </a:lnTo>
                  <a:lnTo>
                    <a:pt x="2449777" y="141287"/>
                  </a:lnTo>
                  <a:lnTo>
                    <a:pt x="2495814" y="155575"/>
                  </a:lnTo>
                  <a:lnTo>
                    <a:pt x="2548202" y="166687"/>
                  </a:lnTo>
                  <a:lnTo>
                    <a:pt x="2608527" y="174625"/>
                  </a:lnTo>
                  <a:lnTo>
                    <a:pt x="2676789" y="176212"/>
                  </a:lnTo>
                  <a:lnTo>
                    <a:pt x="2745052" y="174625"/>
                  </a:lnTo>
                  <a:lnTo>
                    <a:pt x="2805377" y="166687"/>
                  </a:lnTo>
                  <a:lnTo>
                    <a:pt x="2857764" y="155575"/>
                  </a:lnTo>
                  <a:lnTo>
                    <a:pt x="2903802" y="141287"/>
                  </a:lnTo>
                  <a:lnTo>
                    <a:pt x="2945077" y="125412"/>
                  </a:lnTo>
                  <a:lnTo>
                    <a:pt x="2981589" y="106362"/>
                  </a:lnTo>
                  <a:lnTo>
                    <a:pt x="3019689" y="87312"/>
                  </a:lnTo>
                  <a:lnTo>
                    <a:pt x="3057789" y="68262"/>
                  </a:lnTo>
                  <a:lnTo>
                    <a:pt x="3094302" y="52387"/>
                  </a:lnTo>
                  <a:lnTo>
                    <a:pt x="3135577" y="36512"/>
                  </a:lnTo>
                  <a:lnTo>
                    <a:pt x="3181614" y="20637"/>
                  </a:lnTo>
                  <a:lnTo>
                    <a:pt x="3234002" y="9525"/>
                  </a:lnTo>
                  <a:lnTo>
                    <a:pt x="3294327" y="3175"/>
                  </a:lnTo>
                  <a:lnTo>
                    <a:pt x="3361002" y="0"/>
                  </a:lnTo>
                  <a:lnTo>
                    <a:pt x="3430852" y="3175"/>
                  </a:lnTo>
                  <a:lnTo>
                    <a:pt x="3491177" y="9525"/>
                  </a:lnTo>
                  <a:lnTo>
                    <a:pt x="3543564" y="20637"/>
                  </a:lnTo>
                  <a:lnTo>
                    <a:pt x="3589602" y="36512"/>
                  </a:lnTo>
                  <a:lnTo>
                    <a:pt x="3630877" y="52387"/>
                  </a:lnTo>
                  <a:lnTo>
                    <a:pt x="3667389" y="68262"/>
                  </a:lnTo>
                  <a:lnTo>
                    <a:pt x="3705489" y="87312"/>
                  </a:lnTo>
                  <a:lnTo>
                    <a:pt x="3743589" y="106362"/>
                  </a:lnTo>
                  <a:lnTo>
                    <a:pt x="3780102" y="125412"/>
                  </a:lnTo>
                  <a:lnTo>
                    <a:pt x="3821377" y="141287"/>
                  </a:lnTo>
                  <a:lnTo>
                    <a:pt x="3867414" y="155575"/>
                  </a:lnTo>
                  <a:lnTo>
                    <a:pt x="3919802" y="166687"/>
                  </a:lnTo>
                  <a:lnTo>
                    <a:pt x="3980127" y="174625"/>
                  </a:lnTo>
                  <a:lnTo>
                    <a:pt x="4048389" y="176212"/>
                  </a:lnTo>
                  <a:lnTo>
                    <a:pt x="4116652" y="174625"/>
                  </a:lnTo>
                  <a:lnTo>
                    <a:pt x="4176977" y="166687"/>
                  </a:lnTo>
                  <a:lnTo>
                    <a:pt x="4229364" y="155575"/>
                  </a:lnTo>
                  <a:lnTo>
                    <a:pt x="4275402" y="141287"/>
                  </a:lnTo>
                  <a:lnTo>
                    <a:pt x="4316677" y="125412"/>
                  </a:lnTo>
                  <a:lnTo>
                    <a:pt x="4353189" y="106362"/>
                  </a:lnTo>
                  <a:lnTo>
                    <a:pt x="4429389" y="68262"/>
                  </a:lnTo>
                  <a:lnTo>
                    <a:pt x="4465902" y="52387"/>
                  </a:lnTo>
                  <a:lnTo>
                    <a:pt x="4507177" y="36512"/>
                  </a:lnTo>
                  <a:lnTo>
                    <a:pt x="4553215" y="20637"/>
                  </a:lnTo>
                  <a:lnTo>
                    <a:pt x="4605602" y="9525"/>
                  </a:lnTo>
                  <a:lnTo>
                    <a:pt x="4665928" y="3175"/>
                  </a:lnTo>
                  <a:lnTo>
                    <a:pt x="4734189" y="0"/>
                  </a:lnTo>
                  <a:lnTo>
                    <a:pt x="4802453" y="3175"/>
                  </a:lnTo>
                  <a:lnTo>
                    <a:pt x="4862777" y="9525"/>
                  </a:lnTo>
                  <a:lnTo>
                    <a:pt x="4915165" y="20637"/>
                  </a:lnTo>
                  <a:lnTo>
                    <a:pt x="4961201" y="36512"/>
                  </a:lnTo>
                  <a:lnTo>
                    <a:pt x="5002477" y="52387"/>
                  </a:lnTo>
                  <a:lnTo>
                    <a:pt x="5038989" y="68262"/>
                  </a:lnTo>
                  <a:lnTo>
                    <a:pt x="5077090" y="87312"/>
                  </a:lnTo>
                  <a:lnTo>
                    <a:pt x="5115189" y="106362"/>
                  </a:lnTo>
                  <a:lnTo>
                    <a:pt x="5151701" y="125412"/>
                  </a:lnTo>
                  <a:lnTo>
                    <a:pt x="5192977" y="141287"/>
                  </a:lnTo>
                  <a:lnTo>
                    <a:pt x="5239014" y="155575"/>
                  </a:lnTo>
                  <a:lnTo>
                    <a:pt x="5291401" y="166687"/>
                  </a:lnTo>
                  <a:lnTo>
                    <a:pt x="5351727" y="174625"/>
                  </a:lnTo>
                  <a:lnTo>
                    <a:pt x="5410199" y="175985"/>
                  </a:lnTo>
                  <a:lnTo>
                    <a:pt x="5468671" y="174625"/>
                  </a:lnTo>
                  <a:lnTo>
                    <a:pt x="5528996" y="166687"/>
                  </a:lnTo>
                  <a:lnTo>
                    <a:pt x="5581383" y="155575"/>
                  </a:lnTo>
                  <a:lnTo>
                    <a:pt x="5627421" y="141287"/>
                  </a:lnTo>
                  <a:lnTo>
                    <a:pt x="5668696" y="125412"/>
                  </a:lnTo>
                  <a:lnTo>
                    <a:pt x="5705209" y="106362"/>
                  </a:lnTo>
                  <a:lnTo>
                    <a:pt x="5743308" y="87312"/>
                  </a:lnTo>
                  <a:lnTo>
                    <a:pt x="5781408" y="68262"/>
                  </a:lnTo>
                  <a:lnTo>
                    <a:pt x="5817921" y="52387"/>
                  </a:lnTo>
                  <a:lnTo>
                    <a:pt x="5859196" y="36512"/>
                  </a:lnTo>
                  <a:lnTo>
                    <a:pt x="5905234" y="20637"/>
                  </a:lnTo>
                  <a:lnTo>
                    <a:pt x="5957621" y="9525"/>
                  </a:lnTo>
                  <a:lnTo>
                    <a:pt x="6017947" y="3175"/>
                  </a:lnTo>
                  <a:lnTo>
                    <a:pt x="6086209" y="0"/>
                  </a:lnTo>
                  <a:lnTo>
                    <a:pt x="6095999" y="455"/>
                  </a:lnTo>
                  <a:lnTo>
                    <a:pt x="6105789" y="0"/>
                  </a:lnTo>
                  <a:lnTo>
                    <a:pt x="6174052" y="3175"/>
                  </a:lnTo>
                  <a:lnTo>
                    <a:pt x="6234377" y="9525"/>
                  </a:lnTo>
                  <a:lnTo>
                    <a:pt x="6286764" y="20637"/>
                  </a:lnTo>
                  <a:lnTo>
                    <a:pt x="6332802" y="36512"/>
                  </a:lnTo>
                  <a:lnTo>
                    <a:pt x="6374077" y="52387"/>
                  </a:lnTo>
                  <a:lnTo>
                    <a:pt x="6410589" y="68262"/>
                  </a:lnTo>
                  <a:lnTo>
                    <a:pt x="6448689" y="87312"/>
                  </a:lnTo>
                  <a:lnTo>
                    <a:pt x="6486789" y="106362"/>
                  </a:lnTo>
                  <a:lnTo>
                    <a:pt x="6523302" y="125412"/>
                  </a:lnTo>
                  <a:lnTo>
                    <a:pt x="6564577" y="141287"/>
                  </a:lnTo>
                  <a:lnTo>
                    <a:pt x="6610614" y="155575"/>
                  </a:lnTo>
                  <a:lnTo>
                    <a:pt x="6663002" y="166687"/>
                  </a:lnTo>
                  <a:lnTo>
                    <a:pt x="6723327" y="174625"/>
                  </a:lnTo>
                  <a:lnTo>
                    <a:pt x="6781799" y="175985"/>
                  </a:lnTo>
                  <a:lnTo>
                    <a:pt x="6840271" y="174625"/>
                  </a:lnTo>
                  <a:lnTo>
                    <a:pt x="6900596" y="166687"/>
                  </a:lnTo>
                  <a:lnTo>
                    <a:pt x="6952983" y="155575"/>
                  </a:lnTo>
                  <a:lnTo>
                    <a:pt x="6999021" y="141287"/>
                  </a:lnTo>
                  <a:lnTo>
                    <a:pt x="7040296" y="125412"/>
                  </a:lnTo>
                  <a:lnTo>
                    <a:pt x="7076808" y="106362"/>
                  </a:lnTo>
                  <a:lnTo>
                    <a:pt x="7114908" y="87312"/>
                  </a:lnTo>
                  <a:lnTo>
                    <a:pt x="7153008" y="68262"/>
                  </a:lnTo>
                  <a:lnTo>
                    <a:pt x="7189521" y="52387"/>
                  </a:lnTo>
                  <a:lnTo>
                    <a:pt x="7230796" y="36512"/>
                  </a:lnTo>
                  <a:lnTo>
                    <a:pt x="7276833" y="20637"/>
                  </a:lnTo>
                  <a:lnTo>
                    <a:pt x="7329221" y="9525"/>
                  </a:lnTo>
                  <a:lnTo>
                    <a:pt x="7389546" y="3175"/>
                  </a:lnTo>
                  <a:lnTo>
                    <a:pt x="7457808" y="0"/>
                  </a:lnTo>
                  <a:lnTo>
                    <a:pt x="7526071" y="3175"/>
                  </a:lnTo>
                  <a:lnTo>
                    <a:pt x="7586396" y="9525"/>
                  </a:lnTo>
                  <a:lnTo>
                    <a:pt x="7638783" y="20637"/>
                  </a:lnTo>
                  <a:lnTo>
                    <a:pt x="7684821" y="36512"/>
                  </a:lnTo>
                  <a:lnTo>
                    <a:pt x="7726096" y="52387"/>
                  </a:lnTo>
                  <a:lnTo>
                    <a:pt x="7762608" y="68262"/>
                  </a:lnTo>
                  <a:lnTo>
                    <a:pt x="7800708" y="87312"/>
                  </a:lnTo>
                  <a:lnTo>
                    <a:pt x="7838808" y="106362"/>
                  </a:lnTo>
                  <a:lnTo>
                    <a:pt x="7875321" y="125412"/>
                  </a:lnTo>
                  <a:lnTo>
                    <a:pt x="7916596" y="141287"/>
                  </a:lnTo>
                  <a:lnTo>
                    <a:pt x="7962633" y="155575"/>
                  </a:lnTo>
                  <a:lnTo>
                    <a:pt x="8015021" y="166687"/>
                  </a:lnTo>
                  <a:lnTo>
                    <a:pt x="8075346" y="174625"/>
                  </a:lnTo>
                  <a:lnTo>
                    <a:pt x="8143608" y="176212"/>
                  </a:lnTo>
                  <a:lnTo>
                    <a:pt x="8211871" y="174625"/>
                  </a:lnTo>
                  <a:lnTo>
                    <a:pt x="8272196" y="166687"/>
                  </a:lnTo>
                  <a:lnTo>
                    <a:pt x="8324583" y="155575"/>
                  </a:lnTo>
                  <a:lnTo>
                    <a:pt x="8370621" y="141287"/>
                  </a:lnTo>
                  <a:lnTo>
                    <a:pt x="8411896" y="125412"/>
                  </a:lnTo>
                  <a:lnTo>
                    <a:pt x="8448408" y="106362"/>
                  </a:lnTo>
                  <a:lnTo>
                    <a:pt x="8486508" y="87312"/>
                  </a:lnTo>
                  <a:lnTo>
                    <a:pt x="8524608" y="68262"/>
                  </a:lnTo>
                  <a:lnTo>
                    <a:pt x="8561120" y="52387"/>
                  </a:lnTo>
                  <a:lnTo>
                    <a:pt x="8602396" y="36512"/>
                  </a:lnTo>
                  <a:lnTo>
                    <a:pt x="8648432" y="20637"/>
                  </a:lnTo>
                  <a:lnTo>
                    <a:pt x="8700820" y="9525"/>
                  </a:lnTo>
                  <a:lnTo>
                    <a:pt x="8761146" y="3175"/>
                  </a:lnTo>
                  <a:lnTo>
                    <a:pt x="8827820" y="0"/>
                  </a:lnTo>
                  <a:lnTo>
                    <a:pt x="8897670" y="3175"/>
                  </a:lnTo>
                  <a:lnTo>
                    <a:pt x="8957996" y="9525"/>
                  </a:lnTo>
                  <a:lnTo>
                    <a:pt x="9010382" y="20637"/>
                  </a:lnTo>
                  <a:lnTo>
                    <a:pt x="9056420" y="36512"/>
                  </a:lnTo>
                  <a:lnTo>
                    <a:pt x="9097696" y="52387"/>
                  </a:lnTo>
                  <a:lnTo>
                    <a:pt x="9134208" y="68262"/>
                  </a:lnTo>
                  <a:lnTo>
                    <a:pt x="9172308" y="87312"/>
                  </a:lnTo>
                  <a:lnTo>
                    <a:pt x="9210408" y="106362"/>
                  </a:lnTo>
                  <a:lnTo>
                    <a:pt x="9246920" y="125412"/>
                  </a:lnTo>
                  <a:lnTo>
                    <a:pt x="9288196" y="141287"/>
                  </a:lnTo>
                  <a:lnTo>
                    <a:pt x="9334232" y="155575"/>
                  </a:lnTo>
                  <a:lnTo>
                    <a:pt x="9386620" y="166687"/>
                  </a:lnTo>
                  <a:lnTo>
                    <a:pt x="9446946" y="174625"/>
                  </a:lnTo>
                  <a:lnTo>
                    <a:pt x="9515208" y="176212"/>
                  </a:lnTo>
                  <a:lnTo>
                    <a:pt x="9583470" y="174625"/>
                  </a:lnTo>
                  <a:lnTo>
                    <a:pt x="9643796" y="166687"/>
                  </a:lnTo>
                  <a:lnTo>
                    <a:pt x="9696182" y="155575"/>
                  </a:lnTo>
                  <a:lnTo>
                    <a:pt x="9742220" y="141287"/>
                  </a:lnTo>
                  <a:lnTo>
                    <a:pt x="9783496" y="125412"/>
                  </a:lnTo>
                  <a:lnTo>
                    <a:pt x="9820008" y="106362"/>
                  </a:lnTo>
                  <a:lnTo>
                    <a:pt x="9896208" y="68262"/>
                  </a:lnTo>
                  <a:lnTo>
                    <a:pt x="9932720" y="52387"/>
                  </a:lnTo>
                  <a:lnTo>
                    <a:pt x="9973996" y="36512"/>
                  </a:lnTo>
                  <a:lnTo>
                    <a:pt x="10020032" y="20637"/>
                  </a:lnTo>
                  <a:lnTo>
                    <a:pt x="10072420" y="9525"/>
                  </a:lnTo>
                  <a:lnTo>
                    <a:pt x="10132746" y="3175"/>
                  </a:lnTo>
                  <a:lnTo>
                    <a:pt x="10201008" y="0"/>
                  </a:lnTo>
                  <a:lnTo>
                    <a:pt x="10269270" y="3175"/>
                  </a:lnTo>
                  <a:lnTo>
                    <a:pt x="10329596" y="9525"/>
                  </a:lnTo>
                  <a:lnTo>
                    <a:pt x="10381982" y="20637"/>
                  </a:lnTo>
                  <a:lnTo>
                    <a:pt x="10428020" y="36512"/>
                  </a:lnTo>
                  <a:lnTo>
                    <a:pt x="10469296" y="52387"/>
                  </a:lnTo>
                  <a:lnTo>
                    <a:pt x="10505808" y="68262"/>
                  </a:lnTo>
                  <a:lnTo>
                    <a:pt x="10543908" y="87312"/>
                  </a:lnTo>
                  <a:lnTo>
                    <a:pt x="10582008" y="106362"/>
                  </a:lnTo>
                  <a:lnTo>
                    <a:pt x="10618520" y="125412"/>
                  </a:lnTo>
                  <a:lnTo>
                    <a:pt x="10659796" y="141287"/>
                  </a:lnTo>
                  <a:lnTo>
                    <a:pt x="10705832" y="155575"/>
                  </a:lnTo>
                  <a:lnTo>
                    <a:pt x="10758220" y="166687"/>
                  </a:lnTo>
                  <a:lnTo>
                    <a:pt x="10818546" y="174625"/>
                  </a:lnTo>
                  <a:lnTo>
                    <a:pt x="10886808" y="176212"/>
                  </a:lnTo>
                  <a:lnTo>
                    <a:pt x="10955070" y="174625"/>
                  </a:lnTo>
                  <a:lnTo>
                    <a:pt x="11015396" y="166687"/>
                  </a:lnTo>
                  <a:lnTo>
                    <a:pt x="11067782" y="155575"/>
                  </a:lnTo>
                  <a:lnTo>
                    <a:pt x="11113820" y="141287"/>
                  </a:lnTo>
                  <a:lnTo>
                    <a:pt x="11155096" y="125412"/>
                  </a:lnTo>
                  <a:lnTo>
                    <a:pt x="11191608" y="106362"/>
                  </a:lnTo>
                  <a:lnTo>
                    <a:pt x="11229708" y="87312"/>
                  </a:lnTo>
                  <a:lnTo>
                    <a:pt x="11267808" y="68262"/>
                  </a:lnTo>
                  <a:lnTo>
                    <a:pt x="11304320" y="52387"/>
                  </a:lnTo>
                  <a:lnTo>
                    <a:pt x="11345596" y="36512"/>
                  </a:lnTo>
                  <a:lnTo>
                    <a:pt x="11391632" y="20637"/>
                  </a:lnTo>
                  <a:lnTo>
                    <a:pt x="11444020" y="9525"/>
                  </a:lnTo>
                  <a:lnTo>
                    <a:pt x="11504346" y="3175"/>
                  </a:lnTo>
                  <a:lnTo>
                    <a:pt x="11572608" y="0"/>
                  </a:lnTo>
                  <a:lnTo>
                    <a:pt x="11640870" y="3175"/>
                  </a:lnTo>
                  <a:lnTo>
                    <a:pt x="11701196" y="9525"/>
                  </a:lnTo>
                  <a:lnTo>
                    <a:pt x="11753582" y="20637"/>
                  </a:lnTo>
                  <a:lnTo>
                    <a:pt x="11799620" y="36512"/>
                  </a:lnTo>
                  <a:lnTo>
                    <a:pt x="11840896" y="52387"/>
                  </a:lnTo>
                  <a:lnTo>
                    <a:pt x="11877408" y="68262"/>
                  </a:lnTo>
                  <a:lnTo>
                    <a:pt x="11915508" y="87312"/>
                  </a:lnTo>
                  <a:lnTo>
                    <a:pt x="11953608" y="106362"/>
                  </a:lnTo>
                  <a:lnTo>
                    <a:pt x="11990120" y="125412"/>
                  </a:lnTo>
                  <a:lnTo>
                    <a:pt x="12031396" y="141287"/>
                  </a:lnTo>
                  <a:lnTo>
                    <a:pt x="12077432" y="155575"/>
                  </a:lnTo>
                  <a:lnTo>
                    <a:pt x="12129820" y="166688"/>
                  </a:lnTo>
                  <a:lnTo>
                    <a:pt x="12190146" y="174625"/>
                  </a:lnTo>
                  <a:lnTo>
                    <a:pt x="12192000" y="174668"/>
                  </a:lnTo>
                  <a:lnTo>
                    <a:pt x="12192000" y="319047"/>
                  </a:lnTo>
                  <a:lnTo>
                    <a:pt x="12192000" y="885826"/>
                  </a:lnTo>
                  <a:lnTo>
                    <a:pt x="12192000" y="1030205"/>
                  </a:lnTo>
                  <a:lnTo>
                    <a:pt x="12192000" y="1553722"/>
                  </a:lnTo>
                  <a:lnTo>
                    <a:pt x="12192000" y="1787292"/>
                  </a:lnTo>
                  <a:lnTo>
                    <a:pt x="12192000" y="1931671"/>
                  </a:lnTo>
                  <a:lnTo>
                    <a:pt x="12192000" y="2868172"/>
                  </a:lnTo>
                  <a:lnTo>
                    <a:pt x="12191997" y="2868172"/>
                  </a:lnTo>
                  <a:lnTo>
                    <a:pt x="1" y="2868172"/>
                  </a:lnTo>
                  <a:lnTo>
                    <a:pt x="0" y="2868172"/>
                  </a:lnTo>
                  <a:lnTo>
                    <a:pt x="0" y="1931671"/>
                  </a:lnTo>
                  <a:lnTo>
                    <a:pt x="0" y="1787292"/>
                  </a:lnTo>
                  <a:lnTo>
                    <a:pt x="0" y="1553722"/>
                  </a:lnTo>
                  <a:lnTo>
                    <a:pt x="0" y="1030205"/>
                  </a:lnTo>
                  <a:lnTo>
                    <a:pt x="0" y="885826"/>
                  </a:lnTo>
                  <a:lnTo>
                    <a:pt x="0" y="319047"/>
                  </a:lnTo>
                  <a:lnTo>
                    <a:pt x="0" y="174668"/>
                  </a:lnTo>
                  <a:lnTo>
                    <a:pt x="1852" y="174625"/>
                  </a:lnTo>
                  <a:lnTo>
                    <a:pt x="62177" y="166687"/>
                  </a:lnTo>
                  <a:lnTo>
                    <a:pt x="114564" y="155575"/>
                  </a:lnTo>
                  <a:lnTo>
                    <a:pt x="160602" y="141287"/>
                  </a:lnTo>
                  <a:lnTo>
                    <a:pt x="201877" y="125412"/>
                  </a:lnTo>
                  <a:lnTo>
                    <a:pt x="238389" y="106362"/>
                  </a:lnTo>
                  <a:lnTo>
                    <a:pt x="276489" y="87312"/>
                  </a:lnTo>
                  <a:lnTo>
                    <a:pt x="314589" y="68262"/>
                  </a:lnTo>
                  <a:lnTo>
                    <a:pt x="351102" y="52387"/>
                  </a:lnTo>
                  <a:lnTo>
                    <a:pt x="392377" y="36512"/>
                  </a:lnTo>
                  <a:lnTo>
                    <a:pt x="438414" y="20637"/>
                  </a:lnTo>
                  <a:lnTo>
                    <a:pt x="490802" y="9525"/>
                  </a:lnTo>
                  <a:lnTo>
                    <a:pt x="551127" y="317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A502461-DBD9-4B84-92C9-8D95C948D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45450"/>
              <a:ext cx="12192000" cy="3012550"/>
            </a:xfrm>
            <a:custGeom>
              <a:avLst/>
              <a:gdLst>
                <a:gd name="connsiteX0" fmla="*/ 619389 w 12192000"/>
                <a:gd name="connsiteY0" fmla="*/ 0 h 3012550"/>
                <a:gd name="connsiteX1" fmla="*/ 687652 w 12192000"/>
                <a:gd name="connsiteY1" fmla="*/ 3175 h 3012550"/>
                <a:gd name="connsiteX2" fmla="*/ 747977 w 12192000"/>
                <a:gd name="connsiteY2" fmla="*/ 9525 h 3012550"/>
                <a:gd name="connsiteX3" fmla="*/ 800364 w 12192000"/>
                <a:gd name="connsiteY3" fmla="*/ 20637 h 3012550"/>
                <a:gd name="connsiteX4" fmla="*/ 846402 w 12192000"/>
                <a:gd name="connsiteY4" fmla="*/ 36512 h 3012550"/>
                <a:gd name="connsiteX5" fmla="*/ 887677 w 12192000"/>
                <a:gd name="connsiteY5" fmla="*/ 52387 h 3012550"/>
                <a:gd name="connsiteX6" fmla="*/ 924189 w 12192000"/>
                <a:gd name="connsiteY6" fmla="*/ 68262 h 3012550"/>
                <a:gd name="connsiteX7" fmla="*/ 962289 w 12192000"/>
                <a:gd name="connsiteY7" fmla="*/ 87312 h 3012550"/>
                <a:gd name="connsiteX8" fmla="*/ 1000389 w 12192000"/>
                <a:gd name="connsiteY8" fmla="*/ 106362 h 3012550"/>
                <a:gd name="connsiteX9" fmla="*/ 1036902 w 12192000"/>
                <a:gd name="connsiteY9" fmla="*/ 125412 h 3012550"/>
                <a:gd name="connsiteX10" fmla="*/ 1078177 w 12192000"/>
                <a:gd name="connsiteY10" fmla="*/ 141287 h 3012550"/>
                <a:gd name="connsiteX11" fmla="*/ 1124214 w 12192000"/>
                <a:gd name="connsiteY11" fmla="*/ 155575 h 3012550"/>
                <a:gd name="connsiteX12" fmla="*/ 1176602 w 12192000"/>
                <a:gd name="connsiteY12" fmla="*/ 166687 h 3012550"/>
                <a:gd name="connsiteX13" fmla="*/ 1236927 w 12192000"/>
                <a:gd name="connsiteY13" fmla="*/ 174625 h 3012550"/>
                <a:gd name="connsiteX14" fmla="*/ 1305189 w 12192000"/>
                <a:gd name="connsiteY14" fmla="*/ 176212 h 3012550"/>
                <a:gd name="connsiteX15" fmla="*/ 1373452 w 12192000"/>
                <a:gd name="connsiteY15" fmla="*/ 174625 h 3012550"/>
                <a:gd name="connsiteX16" fmla="*/ 1433777 w 12192000"/>
                <a:gd name="connsiteY16" fmla="*/ 166687 h 3012550"/>
                <a:gd name="connsiteX17" fmla="*/ 1486164 w 12192000"/>
                <a:gd name="connsiteY17" fmla="*/ 155575 h 3012550"/>
                <a:gd name="connsiteX18" fmla="*/ 1532202 w 12192000"/>
                <a:gd name="connsiteY18" fmla="*/ 141287 h 3012550"/>
                <a:gd name="connsiteX19" fmla="*/ 1573477 w 12192000"/>
                <a:gd name="connsiteY19" fmla="*/ 125412 h 3012550"/>
                <a:gd name="connsiteX20" fmla="*/ 1609989 w 12192000"/>
                <a:gd name="connsiteY20" fmla="*/ 106362 h 3012550"/>
                <a:gd name="connsiteX21" fmla="*/ 1648089 w 12192000"/>
                <a:gd name="connsiteY21" fmla="*/ 87312 h 3012550"/>
                <a:gd name="connsiteX22" fmla="*/ 1686189 w 12192000"/>
                <a:gd name="connsiteY22" fmla="*/ 68262 h 3012550"/>
                <a:gd name="connsiteX23" fmla="*/ 1722702 w 12192000"/>
                <a:gd name="connsiteY23" fmla="*/ 52387 h 3012550"/>
                <a:gd name="connsiteX24" fmla="*/ 1763977 w 12192000"/>
                <a:gd name="connsiteY24" fmla="*/ 36512 h 3012550"/>
                <a:gd name="connsiteX25" fmla="*/ 1810014 w 12192000"/>
                <a:gd name="connsiteY25" fmla="*/ 20637 h 3012550"/>
                <a:gd name="connsiteX26" fmla="*/ 1862402 w 12192000"/>
                <a:gd name="connsiteY26" fmla="*/ 9525 h 3012550"/>
                <a:gd name="connsiteX27" fmla="*/ 1922727 w 12192000"/>
                <a:gd name="connsiteY27" fmla="*/ 3175 h 3012550"/>
                <a:gd name="connsiteX28" fmla="*/ 1990989 w 12192000"/>
                <a:gd name="connsiteY28" fmla="*/ 0 h 3012550"/>
                <a:gd name="connsiteX29" fmla="*/ 2059252 w 12192000"/>
                <a:gd name="connsiteY29" fmla="*/ 3175 h 3012550"/>
                <a:gd name="connsiteX30" fmla="*/ 2119577 w 12192000"/>
                <a:gd name="connsiteY30" fmla="*/ 9525 h 3012550"/>
                <a:gd name="connsiteX31" fmla="*/ 2171964 w 12192000"/>
                <a:gd name="connsiteY31" fmla="*/ 20637 h 3012550"/>
                <a:gd name="connsiteX32" fmla="*/ 2218002 w 12192000"/>
                <a:gd name="connsiteY32" fmla="*/ 36512 h 3012550"/>
                <a:gd name="connsiteX33" fmla="*/ 2259277 w 12192000"/>
                <a:gd name="connsiteY33" fmla="*/ 52387 h 3012550"/>
                <a:gd name="connsiteX34" fmla="*/ 2295789 w 12192000"/>
                <a:gd name="connsiteY34" fmla="*/ 68262 h 3012550"/>
                <a:gd name="connsiteX35" fmla="*/ 2333889 w 12192000"/>
                <a:gd name="connsiteY35" fmla="*/ 87312 h 3012550"/>
                <a:gd name="connsiteX36" fmla="*/ 2371989 w 12192000"/>
                <a:gd name="connsiteY36" fmla="*/ 106362 h 3012550"/>
                <a:gd name="connsiteX37" fmla="*/ 2408502 w 12192000"/>
                <a:gd name="connsiteY37" fmla="*/ 125412 h 3012550"/>
                <a:gd name="connsiteX38" fmla="*/ 2449777 w 12192000"/>
                <a:gd name="connsiteY38" fmla="*/ 141287 h 3012550"/>
                <a:gd name="connsiteX39" fmla="*/ 2495814 w 12192000"/>
                <a:gd name="connsiteY39" fmla="*/ 155575 h 3012550"/>
                <a:gd name="connsiteX40" fmla="*/ 2548202 w 12192000"/>
                <a:gd name="connsiteY40" fmla="*/ 166687 h 3012550"/>
                <a:gd name="connsiteX41" fmla="*/ 2608527 w 12192000"/>
                <a:gd name="connsiteY41" fmla="*/ 174625 h 3012550"/>
                <a:gd name="connsiteX42" fmla="*/ 2676789 w 12192000"/>
                <a:gd name="connsiteY42" fmla="*/ 176212 h 3012550"/>
                <a:gd name="connsiteX43" fmla="*/ 2745052 w 12192000"/>
                <a:gd name="connsiteY43" fmla="*/ 174625 h 3012550"/>
                <a:gd name="connsiteX44" fmla="*/ 2805377 w 12192000"/>
                <a:gd name="connsiteY44" fmla="*/ 166687 h 3012550"/>
                <a:gd name="connsiteX45" fmla="*/ 2857764 w 12192000"/>
                <a:gd name="connsiteY45" fmla="*/ 155575 h 3012550"/>
                <a:gd name="connsiteX46" fmla="*/ 2903802 w 12192000"/>
                <a:gd name="connsiteY46" fmla="*/ 141287 h 3012550"/>
                <a:gd name="connsiteX47" fmla="*/ 2945077 w 12192000"/>
                <a:gd name="connsiteY47" fmla="*/ 125412 h 3012550"/>
                <a:gd name="connsiteX48" fmla="*/ 2981589 w 12192000"/>
                <a:gd name="connsiteY48" fmla="*/ 106362 h 3012550"/>
                <a:gd name="connsiteX49" fmla="*/ 3019689 w 12192000"/>
                <a:gd name="connsiteY49" fmla="*/ 87312 h 3012550"/>
                <a:gd name="connsiteX50" fmla="*/ 3057789 w 12192000"/>
                <a:gd name="connsiteY50" fmla="*/ 68262 h 3012550"/>
                <a:gd name="connsiteX51" fmla="*/ 3094302 w 12192000"/>
                <a:gd name="connsiteY51" fmla="*/ 52387 h 3012550"/>
                <a:gd name="connsiteX52" fmla="*/ 3135577 w 12192000"/>
                <a:gd name="connsiteY52" fmla="*/ 36512 h 3012550"/>
                <a:gd name="connsiteX53" fmla="*/ 3181614 w 12192000"/>
                <a:gd name="connsiteY53" fmla="*/ 20637 h 3012550"/>
                <a:gd name="connsiteX54" fmla="*/ 3234002 w 12192000"/>
                <a:gd name="connsiteY54" fmla="*/ 9525 h 3012550"/>
                <a:gd name="connsiteX55" fmla="*/ 3294327 w 12192000"/>
                <a:gd name="connsiteY55" fmla="*/ 3175 h 3012550"/>
                <a:gd name="connsiteX56" fmla="*/ 3361002 w 12192000"/>
                <a:gd name="connsiteY56" fmla="*/ 0 h 3012550"/>
                <a:gd name="connsiteX57" fmla="*/ 3430852 w 12192000"/>
                <a:gd name="connsiteY57" fmla="*/ 3175 h 3012550"/>
                <a:gd name="connsiteX58" fmla="*/ 3491177 w 12192000"/>
                <a:gd name="connsiteY58" fmla="*/ 9525 h 3012550"/>
                <a:gd name="connsiteX59" fmla="*/ 3543564 w 12192000"/>
                <a:gd name="connsiteY59" fmla="*/ 20637 h 3012550"/>
                <a:gd name="connsiteX60" fmla="*/ 3589602 w 12192000"/>
                <a:gd name="connsiteY60" fmla="*/ 36512 h 3012550"/>
                <a:gd name="connsiteX61" fmla="*/ 3630877 w 12192000"/>
                <a:gd name="connsiteY61" fmla="*/ 52387 h 3012550"/>
                <a:gd name="connsiteX62" fmla="*/ 3667389 w 12192000"/>
                <a:gd name="connsiteY62" fmla="*/ 68262 h 3012550"/>
                <a:gd name="connsiteX63" fmla="*/ 3705489 w 12192000"/>
                <a:gd name="connsiteY63" fmla="*/ 87312 h 3012550"/>
                <a:gd name="connsiteX64" fmla="*/ 3743589 w 12192000"/>
                <a:gd name="connsiteY64" fmla="*/ 106362 h 3012550"/>
                <a:gd name="connsiteX65" fmla="*/ 3780102 w 12192000"/>
                <a:gd name="connsiteY65" fmla="*/ 125412 h 3012550"/>
                <a:gd name="connsiteX66" fmla="*/ 3821377 w 12192000"/>
                <a:gd name="connsiteY66" fmla="*/ 141287 h 3012550"/>
                <a:gd name="connsiteX67" fmla="*/ 3867414 w 12192000"/>
                <a:gd name="connsiteY67" fmla="*/ 155575 h 3012550"/>
                <a:gd name="connsiteX68" fmla="*/ 3919802 w 12192000"/>
                <a:gd name="connsiteY68" fmla="*/ 166687 h 3012550"/>
                <a:gd name="connsiteX69" fmla="*/ 3980127 w 12192000"/>
                <a:gd name="connsiteY69" fmla="*/ 174625 h 3012550"/>
                <a:gd name="connsiteX70" fmla="*/ 4048389 w 12192000"/>
                <a:gd name="connsiteY70" fmla="*/ 176212 h 3012550"/>
                <a:gd name="connsiteX71" fmla="*/ 4116652 w 12192000"/>
                <a:gd name="connsiteY71" fmla="*/ 174625 h 3012550"/>
                <a:gd name="connsiteX72" fmla="*/ 4176977 w 12192000"/>
                <a:gd name="connsiteY72" fmla="*/ 166687 h 3012550"/>
                <a:gd name="connsiteX73" fmla="*/ 4229364 w 12192000"/>
                <a:gd name="connsiteY73" fmla="*/ 155575 h 3012550"/>
                <a:gd name="connsiteX74" fmla="*/ 4275402 w 12192000"/>
                <a:gd name="connsiteY74" fmla="*/ 141287 h 3012550"/>
                <a:gd name="connsiteX75" fmla="*/ 4316677 w 12192000"/>
                <a:gd name="connsiteY75" fmla="*/ 125412 h 3012550"/>
                <a:gd name="connsiteX76" fmla="*/ 4353189 w 12192000"/>
                <a:gd name="connsiteY76" fmla="*/ 106362 h 3012550"/>
                <a:gd name="connsiteX77" fmla="*/ 4429389 w 12192000"/>
                <a:gd name="connsiteY77" fmla="*/ 68262 h 3012550"/>
                <a:gd name="connsiteX78" fmla="*/ 4465902 w 12192000"/>
                <a:gd name="connsiteY78" fmla="*/ 52387 h 3012550"/>
                <a:gd name="connsiteX79" fmla="*/ 4507177 w 12192000"/>
                <a:gd name="connsiteY79" fmla="*/ 36512 h 3012550"/>
                <a:gd name="connsiteX80" fmla="*/ 4553215 w 12192000"/>
                <a:gd name="connsiteY80" fmla="*/ 20637 h 3012550"/>
                <a:gd name="connsiteX81" fmla="*/ 4605602 w 12192000"/>
                <a:gd name="connsiteY81" fmla="*/ 9525 h 3012550"/>
                <a:gd name="connsiteX82" fmla="*/ 4665928 w 12192000"/>
                <a:gd name="connsiteY82" fmla="*/ 3175 h 3012550"/>
                <a:gd name="connsiteX83" fmla="*/ 4734189 w 12192000"/>
                <a:gd name="connsiteY83" fmla="*/ 0 h 3012550"/>
                <a:gd name="connsiteX84" fmla="*/ 4802453 w 12192000"/>
                <a:gd name="connsiteY84" fmla="*/ 3175 h 3012550"/>
                <a:gd name="connsiteX85" fmla="*/ 4862777 w 12192000"/>
                <a:gd name="connsiteY85" fmla="*/ 9525 h 3012550"/>
                <a:gd name="connsiteX86" fmla="*/ 4915165 w 12192000"/>
                <a:gd name="connsiteY86" fmla="*/ 20637 h 3012550"/>
                <a:gd name="connsiteX87" fmla="*/ 4961201 w 12192000"/>
                <a:gd name="connsiteY87" fmla="*/ 36512 h 3012550"/>
                <a:gd name="connsiteX88" fmla="*/ 5002477 w 12192000"/>
                <a:gd name="connsiteY88" fmla="*/ 52387 h 3012550"/>
                <a:gd name="connsiteX89" fmla="*/ 5038989 w 12192000"/>
                <a:gd name="connsiteY89" fmla="*/ 68262 h 3012550"/>
                <a:gd name="connsiteX90" fmla="*/ 5077090 w 12192000"/>
                <a:gd name="connsiteY90" fmla="*/ 87312 h 3012550"/>
                <a:gd name="connsiteX91" fmla="*/ 5115189 w 12192000"/>
                <a:gd name="connsiteY91" fmla="*/ 106362 h 3012550"/>
                <a:gd name="connsiteX92" fmla="*/ 5151701 w 12192000"/>
                <a:gd name="connsiteY92" fmla="*/ 125412 h 3012550"/>
                <a:gd name="connsiteX93" fmla="*/ 5192977 w 12192000"/>
                <a:gd name="connsiteY93" fmla="*/ 141287 h 3012550"/>
                <a:gd name="connsiteX94" fmla="*/ 5239014 w 12192000"/>
                <a:gd name="connsiteY94" fmla="*/ 155575 h 3012550"/>
                <a:gd name="connsiteX95" fmla="*/ 5291401 w 12192000"/>
                <a:gd name="connsiteY95" fmla="*/ 166687 h 3012550"/>
                <a:gd name="connsiteX96" fmla="*/ 5351727 w 12192000"/>
                <a:gd name="connsiteY96" fmla="*/ 174625 h 3012550"/>
                <a:gd name="connsiteX97" fmla="*/ 5410199 w 12192000"/>
                <a:gd name="connsiteY97" fmla="*/ 175985 h 3012550"/>
                <a:gd name="connsiteX98" fmla="*/ 5468671 w 12192000"/>
                <a:gd name="connsiteY98" fmla="*/ 174625 h 3012550"/>
                <a:gd name="connsiteX99" fmla="*/ 5528996 w 12192000"/>
                <a:gd name="connsiteY99" fmla="*/ 166687 h 3012550"/>
                <a:gd name="connsiteX100" fmla="*/ 5581383 w 12192000"/>
                <a:gd name="connsiteY100" fmla="*/ 155575 h 3012550"/>
                <a:gd name="connsiteX101" fmla="*/ 5627421 w 12192000"/>
                <a:gd name="connsiteY101" fmla="*/ 141287 h 3012550"/>
                <a:gd name="connsiteX102" fmla="*/ 5668696 w 12192000"/>
                <a:gd name="connsiteY102" fmla="*/ 125412 h 3012550"/>
                <a:gd name="connsiteX103" fmla="*/ 5705209 w 12192000"/>
                <a:gd name="connsiteY103" fmla="*/ 106362 h 3012550"/>
                <a:gd name="connsiteX104" fmla="*/ 5743308 w 12192000"/>
                <a:gd name="connsiteY104" fmla="*/ 87312 h 3012550"/>
                <a:gd name="connsiteX105" fmla="*/ 5781408 w 12192000"/>
                <a:gd name="connsiteY105" fmla="*/ 68262 h 3012550"/>
                <a:gd name="connsiteX106" fmla="*/ 5817921 w 12192000"/>
                <a:gd name="connsiteY106" fmla="*/ 52387 h 3012550"/>
                <a:gd name="connsiteX107" fmla="*/ 5859196 w 12192000"/>
                <a:gd name="connsiteY107" fmla="*/ 36512 h 3012550"/>
                <a:gd name="connsiteX108" fmla="*/ 5905234 w 12192000"/>
                <a:gd name="connsiteY108" fmla="*/ 20637 h 3012550"/>
                <a:gd name="connsiteX109" fmla="*/ 5957621 w 12192000"/>
                <a:gd name="connsiteY109" fmla="*/ 9525 h 3012550"/>
                <a:gd name="connsiteX110" fmla="*/ 6017947 w 12192000"/>
                <a:gd name="connsiteY110" fmla="*/ 3175 h 3012550"/>
                <a:gd name="connsiteX111" fmla="*/ 6086209 w 12192000"/>
                <a:gd name="connsiteY111" fmla="*/ 0 h 3012550"/>
                <a:gd name="connsiteX112" fmla="*/ 6095999 w 12192000"/>
                <a:gd name="connsiteY112" fmla="*/ 455 h 3012550"/>
                <a:gd name="connsiteX113" fmla="*/ 6105789 w 12192000"/>
                <a:gd name="connsiteY113" fmla="*/ 0 h 3012550"/>
                <a:gd name="connsiteX114" fmla="*/ 6174052 w 12192000"/>
                <a:gd name="connsiteY114" fmla="*/ 3175 h 3012550"/>
                <a:gd name="connsiteX115" fmla="*/ 6234377 w 12192000"/>
                <a:gd name="connsiteY115" fmla="*/ 9525 h 3012550"/>
                <a:gd name="connsiteX116" fmla="*/ 6286764 w 12192000"/>
                <a:gd name="connsiteY116" fmla="*/ 20637 h 3012550"/>
                <a:gd name="connsiteX117" fmla="*/ 6332802 w 12192000"/>
                <a:gd name="connsiteY117" fmla="*/ 36512 h 3012550"/>
                <a:gd name="connsiteX118" fmla="*/ 6374077 w 12192000"/>
                <a:gd name="connsiteY118" fmla="*/ 52387 h 3012550"/>
                <a:gd name="connsiteX119" fmla="*/ 6410589 w 12192000"/>
                <a:gd name="connsiteY119" fmla="*/ 68262 h 3012550"/>
                <a:gd name="connsiteX120" fmla="*/ 6448689 w 12192000"/>
                <a:gd name="connsiteY120" fmla="*/ 87312 h 3012550"/>
                <a:gd name="connsiteX121" fmla="*/ 6486789 w 12192000"/>
                <a:gd name="connsiteY121" fmla="*/ 106362 h 3012550"/>
                <a:gd name="connsiteX122" fmla="*/ 6523302 w 12192000"/>
                <a:gd name="connsiteY122" fmla="*/ 125412 h 3012550"/>
                <a:gd name="connsiteX123" fmla="*/ 6564577 w 12192000"/>
                <a:gd name="connsiteY123" fmla="*/ 141287 h 3012550"/>
                <a:gd name="connsiteX124" fmla="*/ 6610614 w 12192000"/>
                <a:gd name="connsiteY124" fmla="*/ 155575 h 3012550"/>
                <a:gd name="connsiteX125" fmla="*/ 6663002 w 12192000"/>
                <a:gd name="connsiteY125" fmla="*/ 166687 h 3012550"/>
                <a:gd name="connsiteX126" fmla="*/ 6723327 w 12192000"/>
                <a:gd name="connsiteY126" fmla="*/ 174625 h 3012550"/>
                <a:gd name="connsiteX127" fmla="*/ 6781799 w 12192000"/>
                <a:gd name="connsiteY127" fmla="*/ 175985 h 3012550"/>
                <a:gd name="connsiteX128" fmla="*/ 6840271 w 12192000"/>
                <a:gd name="connsiteY128" fmla="*/ 174625 h 3012550"/>
                <a:gd name="connsiteX129" fmla="*/ 6900596 w 12192000"/>
                <a:gd name="connsiteY129" fmla="*/ 166687 h 3012550"/>
                <a:gd name="connsiteX130" fmla="*/ 6952983 w 12192000"/>
                <a:gd name="connsiteY130" fmla="*/ 155575 h 3012550"/>
                <a:gd name="connsiteX131" fmla="*/ 6999021 w 12192000"/>
                <a:gd name="connsiteY131" fmla="*/ 141287 h 3012550"/>
                <a:gd name="connsiteX132" fmla="*/ 7040296 w 12192000"/>
                <a:gd name="connsiteY132" fmla="*/ 125412 h 3012550"/>
                <a:gd name="connsiteX133" fmla="*/ 7076808 w 12192000"/>
                <a:gd name="connsiteY133" fmla="*/ 106362 h 3012550"/>
                <a:gd name="connsiteX134" fmla="*/ 7114908 w 12192000"/>
                <a:gd name="connsiteY134" fmla="*/ 87312 h 3012550"/>
                <a:gd name="connsiteX135" fmla="*/ 7153008 w 12192000"/>
                <a:gd name="connsiteY135" fmla="*/ 68262 h 3012550"/>
                <a:gd name="connsiteX136" fmla="*/ 7189521 w 12192000"/>
                <a:gd name="connsiteY136" fmla="*/ 52387 h 3012550"/>
                <a:gd name="connsiteX137" fmla="*/ 7230796 w 12192000"/>
                <a:gd name="connsiteY137" fmla="*/ 36512 h 3012550"/>
                <a:gd name="connsiteX138" fmla="*/ 7276833 w 12192000"/>
                <a:gd name="connsiteY138" fmla="*/ 20637 h 3012550"/>
                <a:gd name="connsiteX139" fmla="*/ 7329221 w 12192000"/>
                <a:gd name="connsiteY139" fmla="*/ 9525 h 3012550"/>
                <a:gd name="connsiteX140" fmla="*/ 7389546 w 12192000"/>
                <a:gd name="connsiteY140" fmla="*/ 3175 h 3012550"/>
                <a:gd name="connsiteX141" fmla="*/ 7457808 w 12192000"/>
                <a:gd name="connsiteY141" fmla="*/ 0 h 3012550"/>
                <a:gd name="connsiteX142" fmla="*/ 7526071 w 12192000"/>
                <a:gd name="connsiteY142" fmla="*/ 3175 h 3012550"/>
                <a:gd name="connsiteX143" fmla="*/ 7586396 w 12192000"/>
                <a:gd name="connsiteY143" fmla="*/ 9525 h 3012550"/>
                <a:gd name="connsiteX144" fmla="*/ 7638783 w 12192000"/>
                <a:gd name="connsiteY144" fmla="*/ 20637 h 3012550"/>
                <a:gd name="connsiteX145" fmla="*/ 7684821 w 12192000"/>
                <a:gd name="connsiteY145" fmla="*/ 36512 h 3012550"/>
                <a:gd name="connsiteX146" fmla="*/ 7726096 w 12192000"/>
                <a:gd name="connsiteY146" fmla="*/ 52387 h 3012550"/>
                <a:gd name="connsiteX147" fmla="*/ 7762608 w 12192000"/>
                <a:gd name="connsiteY147" fmla="*/ 68262 h 3012550"/>
                <a:gd name="connsiteX148" fmla="*/ 7800708 w 12192000"/>
                <a:gd name="connsiteY148" fmla="*/ 87312 h 3012550"/>
                <a:gd name="connsiteX149" fmla="*/ 7838808 w 12192000"/>
                <a:gd name="connsiteY149" fmla="*/ 106362 h 3012550"/>
                <a:gd name="connsiteX150" fmla="*/ 7875321 w 12192000"/>
                <a:gd name="connsiteY150" fmla="*/ 125412 h 3012550"/>
                <a:gd name="connsiteX151" fmla="*/ 7916596 w 12192000"/>
                <a:gd name="connsiteY151" fmla="*/ 141287 h 3012550"/>
                <a:gd name="connsiteX152" fmla="*/ 7962633 w 12192000"/>
                <a:gd name="connsiteY152" fmla="*/ 155575 h 3012550"/>
                <a:gd name="connsiteX153" fmla="*/ 8015021 w 12192000"/>
                <a:gd name="connsiteY153" fmla="*/ 166687 h 3012550"/>
                <a:gd name="connsiteX154" fmla="*/ 8075346 w 12192000"/>
                <a:gd name="connsiteY154" fmla="*/ 174625 h 3012550"/>
                <a:gd name="connsiteX155" fmla="*/ 8143608 w 12192000"/>
                <a:gd name="connsiteY155" fmla="*/ 176212 h 3012550"/>
                <a:gd name="connsiteX156" fmla="*/ 8211871 w 12192000"/>
                <a:gd name="connsiteY156" fmla="*/ 174625 h 3012550"/>
                <a:gd name="connsiteX157" fmla="*/ 8272196 w 12192000"/>
                <a:gd name="connsiteY157" fmla="*/ 166687 h 3012550"/>
                <a:gd name="connsiteX158" fmla="*/ 8324583 w 12192000"/>
                <a:gd name="connsiteY158" fmla="*/ 155575 h 3012550"/>
                <a:gd name="connsiteX159" fmla="*/ 8370621 w 12192000"/>
                <a:gd name="connsiteY159" fmla="*/ 141287 h 3012550"/>
                <a:gd name="connsiteX160" fmla="*/ 8411896 w 12192000"/>
                <a:gd name="connsiteY160" fmla="*/ 125412 h 3012550"/>
                <a:gd name="connsiteX161" fmla="*/ 8448408 w 12192000"/>
                <a:gd name="connsiteY161" fmla="*/ 106362 h 3012550"/>
                <a:gd name="connsiteX162" fmla="*/ 8486508 w 12192000"/>
                <a:gd name="connsiteY162" fmla="*/ 87312 h 3012550"/>
                <a:gd name="connsiteX163" fmla="*/ 8524608 w 12192000"/>
                <a:gd name="connsiteY163" fmla="*/ 68262 h 3012550"/>
                <a:gd name="connsiteX164" fmla="*/ 8561120 w 12192000"/>
                <a:gd name="connsiteY164" fmla="*/ 52387 h 3012550"/>
                <a:gd name="connsiteX165" fmla="*/ 8602396 w 12192000"/>
                <a:gd name="connsiteY165" fmla="*/ 36512 h 3012550"/>
                <a:gd name="connsiteX166" fmla="*/ 8648432 w 12192000"/>
                <a:gd name="connsiteY166" fmla="*/ 20637 h 3012550"/>
                <a:gd name="connsiteX167" fmla="*/ 8700820 w 12192000"/>
                <a:gd name="connsiteY167" fmla="*/ 9525 h 3012550"/>
                <a:gd name="connsiteX168" fmla="*/ 8761146 w 12192000"/>
                <a:gd name="connsiteY168" fmla="*/ 3175 h 3012550"/>
                <a:gd name="connsiteX169" fmla="*/ 8827820 w 12192000"/>
                <a:gd name="connsiteY169" fmla="*/ 0 h 3012550"/>
                <a:gd name="connsiteX170" fmla="*/ 8897670 w 12192000"/>
                <a:gd name="connsiteY170" fmla="*/ 3175 h 3012550"/>
                <a:gd name="connsiteX171" fmla="*/ 8957996 w 12192000"/>
                <a:gd name="connsiteY171" fmla="*/ 9525 h 3012550"/>
                <a:gd name="connsiteX172" fmla="*/ 9010382 w 12192000"/>
                <a:gd name="connsiteY172" fmla="*/ 20637 h 3012550"/>
                <a:gd name="connsiteX173" fmla="*/ 9056420 w 12192000"/>
                <a:gd name="connsiteY173" fmla="*/ 36512 h 3012550"/>
                <a:gd name="connsiteX174" fmla="*/ 9097696 w 12192000"/>
                <a:gd name="connsiteY174" fmla="*/ 52387 h 3012550"/>
                <a:gd name="connsiteX175" fmla="*/ 9134208 w 12192000"/>
                <a:gd name="connsiteY175" fmla="*/ 68262 h 3012550"/>
                <a:gd name="connsiteX176" fmla="*/ 9172308 w 12192000"/>
                <a:gd name="connsiteY176" fmla="*/ 87312 h 3012550"/>
                <a:gd name="connsiteX177" fmla="*/ 9210408 w 12192000"/>
                <a:gd name="connsiteY177" fmla="*/ 106362 h 3012550"/>
                <a:gd name="connsiteX178" fmla="*/ 9246920 w 12192000"/>
                <a:gd name="connsiteY178" fmla="*/ 125412 h 3012550"/>
                <a:gd name="connsiteX179" fmla="*/ 9288196 w 12192000"/>
                <a:gd name="connsiteY179" fmla="*/ 141287 h 3012550"/>
                <a:gd name="connsiteX180" fmla="*/ 9334232 w 12192000"/>
                <a:gd name="connsiteY180" fmla="*/ 155575 h 3012550"/>
                <a:gd name="connsiteX181" fmla="*/ 9386620 w 12192000"/>
                <a:gd name="connsiteY181" fmla="*/ 166687 h 3012550"/>
                <a:gd name="connsiteX182" fmla="*/ 9446946 w 12192000"/>
                <a:gd name="connsiteY182" fmla="*/ 174625 h 3012550"/>
                <a:gd name="connsiteX183" fmla="*/ 9515208 w 12192000"/>
                <a:gd name="connsiteY183" fmla="*/ 176212 h 3012550"/>
                <a:gd name="connsiteX184" fmla="*/ 9583470 w 12192000"/>
                <a:gd name="connsiteY184" fmla="*/ 174625 h 3012550"/>
                <a:gd name="connsiteX185" fmla="*/ 9643796 w 12192000"/>
                <a:gd name="connsiteY185" fmla="*/ 166687 h 3012550"/>
                <a:gd name="connsiteX186" fmla="*/ 9696182 w 12192000"/>
                <a:gd name="connsiteY186" fmla="*/ 155575 h 3012550"/>
                <a:gd name="connsiteX187" fmla="*/ 9742220 w 12192000"/>
                <a:gd name="connsiteY187" fmla="*/ 141287 h 3012550"/>
                <a:gd name="connsiteX188" fmla="*/ 9783496 w 12192000"/>
                <a:gd name="connsiteY188" fmla="*/ 125412 h 3012550"/>
                <a:gd name="connsiteX189" fmla="*/ 9820008 w 12192000"/>
                <a:gd name="connsiteY189" fmla="*/ 106362 h 3012550"/>
                <a:gd name="connsiteX190" fmla="*/ 9896208 w 12192000"/>
                <a:gd name="connsiteY190" fmla="*/ 68262 h 3012550"/>
                <a:gd name="connsiteX191" fmla="*/ 9932720 w 12192000"/>
                <a:gd name="connsiteY191" fmla="*/ 52387 h 3012550"/>
                <a:gd name="connsiteX192" fmla="*/ 9973996 w 12192000"/>
                <a:gd name="connsiteY192" fmla="*/ 36512 h 3012550"/>
                <a:gd name="connsiteX193" fmla="*/ 10020032 w 12192000"/>
                <a:gd name="connsiteY193" fmla="*/ 20637 h 3012550"/>
                <a:gd name="connsiteX194" fmla="*/ 10072420 w 12192000"/>
                <a:gd name="connsiteY194" fmla="*/ 9525 h 3012550"/>
                <a:gd name="connsiteX195" fmla="*/ 10132746 w 12192000"/>
                <a:gd name="connsiteY195" fmla="*/ 3175 h 3012550"/>
                <a:gd name="connsiteX196" fmla="*/ 10201008 w 12192000"/>
                <a:gd name="connsiteY196" fmla="*/ 0 h 3012550"/>
                <a:gd name="connsiteX197" fmla="*/ 10269270 w 12192000"/>
                <a:gd name="connsiteY197" fmla="*/ 3175 h 3012550"/>
                <a:gd name="connsiteX198" fmla="*/ 10329596 w 12192000"/>
                <a:gd name="connsiteY198" fmla="*/ 9525 h 3012550"/>
                <a:gd name="connsiteX199" fmla="*/ 10381982 w 12192000"/>
                <a:gd name="connsiteY199" fmla="*/ 20637 h 3012550"/>
                <a:gd name="connsiteX200" fmla="*/ 10428020 w 12192000"/>
                <a:gd name="connsiteY200" fmla="*/ 36512 h 3012550"/>
                <a:gd name="connsiteX201" fmla="*/ 10469296 w 12192000"/>
                <a:gd name="connsiteY201" fmla="*/ 52387 h 3012550"/>
                <a:gd name="connsiteX202" fmla="*/ 10505808 w 12192000"/>
                <a:gd name="connsiteY202" fmla="*/ 68262 h 3012550"/>
                <a:gd name="connsiteX203" fmla="*/ 10543908 w 12192000"/>
                <a:gd name="connsiteY203" fmla="*/ 87312 h 3012550"/>
                <a:gd name="connsiteX204" fmla="*/ 10582008 w 12192000"/>
                <a:gd name="connsiteY204" fmla="*/ 106362 h 3012550"/>
                <a:gd name="connsiteX205" fmla="*/ 10618520 w 12192000"/>
                <a:gd name="connsiteY205" fmla="*/ 125412 h 3012550"/>
                <a:gd name="connsiteX206" fmla="*/ 10659796 w 12192000"/>
                <a:gd name="connsiteY206" fmla="*/ 141287 h 3012550"/>
                <a:gd name="connsiteX207" fmla="*/ 10705832 w 12192000"/>
                <a:gd name="connsiteY207" fmla="*/ 155575 h 3012550"/>
                <a:gd name="connsiteX208" fmla="*/ 10758220 w 12192000"/>
                <a:gd name="connsiteY208" fmla="*/ 166687 h 3012550"/>
                <a:gd name="connsiteX209" fmla="*/ 10818546 w 12192000"/>
                <a:gd name="connsiteY209" fmla="*/ 174625 h 3012550"/>
                <a:gd name="connsiteX210" fmla="*/ 10886808 w 12192000"/>
                <a:gd name="connsiteY210" fmla="*/ 176212 h 3012550"/>
                <a:gd name="connsiteX211" fmla="*/ 10955070 w 12192000"/>
                <a:gd name="connsiteY211" fmla="*/ 174625 h 3012550"/>
                <a:gd name="connsiteX212" fmla="*/ 11015396 w 12192000"/>
                <a:gd name="connsiteY212" fmla="*/ 166687 h 3012550"/>
                <a:gd name="connsiteX213" fmla="*/ 11067782 w 12192000"/>
                <a:gd name="connsiteY213" fmla="*/ 155575 h 3012550"/>
                <a:gd name="connsiteX214" fmla="*/ 11113820 w 12192000"/>
                <a:gd name="connsiteY214" fmla="*/ 141287 h 3012550"/>
                <a:gd name="connsiteX215" fmla="*/ 11155096 w 12192000"/>
                <a:gd name="connsiteY215" fmla="*/ 125412 h 3012550"/>
                <a:gd name="connsiteX216" fmla="*/ 11191608 w 12192000"/>
                <a:gd name="connsiteY216" fmla="*/ 106362 h 3012550"/>
                <a:gd name="connsiteX217" fmla="*/ 11229708 w 12192000"/>
                <a:gd name="connsiteY217" fmla="*/ 87312 h 3012550"/>
                <a:gd name="connsiteX218" fmla="*/ 11267808 w 12192000"/>
                <a:gd name="connsiteY218" fmla="*/ 68262 h 3012550"/>
                <a:gd name="connsiteX219" fmla="*/ 11304320 w 12192000"/>
                <a:gd name="connsiteY219" fmla="*/ 52387 h 3012550"/>
                <a:gd name="connsiteX220" fmla="*/ 11345596 w 12192000"/>
                <a:gd name="connsiteY220" fmla="*/ 36512 h 3012550"/>
                <a:gd name="connsiteX221" fmla="*/ 11391632 w 12192000"/>
                <a:gd name="connsiteY221" fmla="*/ 20637 h 3012550"/>
                <a:gd name="connsiteX222" fmla="*/ 11444020 w 12192000"/>
                <a:gd name="connsiteY222" fmla="*/ 9525 h 3012550"/>
                <a:gd name="connsiteX223" fmla="*/ 11504346 w 12192000"/>
                <a:gd name="connsiteY223" fmla="*/ 3175 h 3012550"/>
                <a:gd name="connsiteX224" fmla="*/ 11572608 w 12192000"/>
                <a:gd name="connsiteY224" fmla="*/ 0 h 3012550"/>
                <a:gd name="connsiteX225" fmla="*/ 11640870 w 12192000"/>
                <a:gd name="connsiteY225" fmla="*/ 3175 h 3012550"/>
                <a:gd name="connsiteX226" fmla="*/ 11701196 w 12192000"/>
                <a:gd name="connsiteY226" fmla="*/ 9525 h 3012550"/>
                <a:gd name="connsiteX227" fmla="*/ 11753582 w 12192000"/>
                <a:gd name="connsiteY227" fmla="*/ 20637 h 3012550"/>
                <a:gd name="connsiteX228" fmla="*/ 11799620 w 12192000"/>
                <a:gd name="connsiteY228" fmla="*/ 36512 h 3012550"/>
                <a:gd name="connsiteX229" fmla="*/ 11840896 w 12192000"/>
                <a:gd name="connsiteY229" fmla="*/ 52387 h 3012550"/>
                <a:gd name="connsiteX230" fmla="*/ 11877408 w 12192000"/>
                <a:gd name="connsiteY230" fmla="*/ 68262 h 3012550"/>
                <a:gd name="connsiteX231" fmla="*/ 11915508 w 12192000"/>
                <a:gd name="connsiteY231" fmla="*/ 87312 h 3012550"/>
                <a:gd name="connsiteX232" fmla="*/ 11953608 w 12192000"/>
                <a:gd name="connsiteY232" fmla="*/ 106362 h 3012550"/>
                <a:gd name="connsiteX233" fmla="*/ 11990120 w 12192000"/>
                <a:gd name="connsiteY233" fmla="*/ 125412 h 3012550"/>
                <a:gd name="connsiteX234" fmla="*/ 12031396 w 12192000"/>
                <a:gd name="connsiteY234" fmla="*/ 141287 h 3012550"/>
                <a:gd name="connsiteX235" fmla="*/ 12077432 w 12192000"/>
                <a:gd name="connsiteY235" fmla="*/ 155575 h 3012550"/>
                <a:gd name="connsiteX236" fmla="*/ 12129820 w 12192000"/>
                <a:gd name="connsiteY236" fmla="*/ 166688 h 3012550"/>
                <a:gd name="connsiteX237" fmla="*/ 12190146 w 12192000"/>
                <a:gd name="connsiteY237" fmla="*/ 174625 h 3012550"/>
                <a:gd name="connsiteX238" fmla="*/ 12192000 w 12192000"/>
                <a:gd name="connsiteY238" fmla="*/ 174668 h 3012550"/>
                <a:gd name="connsiteX239" fmla="*/ 12192000 w 12192000"/>
                <a:gd name="connsiteY239" fmla="*/ 319046 h 3012550"/>
                <a:gd name="connsiteX240" fmla="*/ 12192000 w 12192000"/>
                <a:gd name="connsiteY240" fmla="*/ 319047 h 3012550"/>
                <a:gd name="connsiteX241" fmla="*/ 12192000 w 12192000"/>
                <a:gd name="connsiteY241" fmla="*/ 463425 h 3012550"/>
                <a:gd name="connsiteX242" fmla="*/ 12192000 w 12192000"/>
                <a:gd name="connsiteY242" fmla="*/ 885826 h 3012550"/>
                <a:gd name="connsiteX243" fmla="*/ 12192000 w 12192000"/>
                <a:gd name="connsiteY243" fmla="*/ 1030204 h 3012550"/>
                <a:gd name="connsiteX244" fmla="*/ 12192000 w 12192000"/>
                <a:gd name="connsiteY244" fmla="*/ 1030205 h 3012550"/>
                <a:gd name="connsiteX245" fmla="*/ 12192000 w 12192000"/>
                <a:gd name="connsiteY245" fmla="*/ 1174583 h 3012550"/>
                <a:gd name="connsiteX246" fmla="*/ 12192000 w 12192000"/>
                <a:gd name="connsiteY246" fmla="*/ 1698100 h 3012550"/>
                <a:gd name="connsiteX247" fmla="*/ 12192000 w 12192000"/>
                <a:gd name="connsiteY247" fmla="*/ 1787292 h 3012550"/>
                <a:gd name="connsiteX248" fmla="*/ 12192000 w 12192000"/>
                <a:gd name="connsiteY248" fmla="*/ 1931670 h 3012550"/>
                <a:gd name="connsiteX249" fmla="*/ 12192000 w 12192000"/>
                <a:gd name="connsiteY249" fmla="*/ 1931671 h 3012550"/>
                <a:gd name="connsiteX250" fmla="*/ 12192000 w 12192000"/>
                <a:gd name="connsiteY250" fmla="*/ 2076049 h 3012550"/>
                <a:gd name="connsiteX251" fmla="*/ 12192000 w 12192000"/>
                <a:gd name="connsiteY251" fmla="*/ 3012550 h 3012550"/>
                <a:gd name="connsiteX252" fmla="*/ 12191997 w 12192000"/>
                <a:gd name="connsiteY252" fmla="*/ 3012550 h 3012550"/>
                <a:gd name="connsiteX253" fmla="*/ 1 w 12192000"/>
                <a:gd name="connsiteY253" fmla="*/ 3012550 h 3012550"/>
                <a:gd name="connsiteX254" fmla="*/ 0 w 12192000"/>
                <a:gd name="connsiteY254" fmla="*/ 3012550 h 3012550"/>
                <a:gd name="connsiteX255" fmla="*/ 0 w 12192000"/>
                <a:gd name="connsiteY255" fmla="*/ 2076049 h 3012550"/>
                <a:gd name="connsiteX256" fmla="*/ 0 w 12192000"/>
                <a:gd name="connsiteY256" fmla="*/ 1931671 h 3012550"/>
                <a:gd name="connsiteX257" fmla="*/ 0 w 12192000"/>
                <a:gd name="connsiteY257" fmla="*/ 1931670 h 3012550"/>
                <a:gd name="connsiteX258" fmla="*/ 0 w 12192000"/>
                <a:gd name="connsiteY258" fmla="*/ 1787292 h 3012550"/>
                <a:gd name="connsiteX259" fmla="*/ 0 w 12192000"/>
                <a:gd name="connsiteY259" fmla="*/ 1698100 h 3012550"/>
                <a:gd name="connsiteX260" fmla="*/ 0 w 12192000"/>
                <a:gd name="connsiteY260" fmla="*/ 1174583 h 3012550"/>
                <a:gd name="connsiteX261" fmla="*/ 0 w 12192000"/>
                <a:gd name="connsiteY261" fmla="*/ 1030205 h 3012550"/>
                <a:gd name="connsiteX262" fmla="*/ 0 w 12192000"/>
                <a:gd name="connsiteY262" fmla="*/ 1030204 h 3012550"/>
                <a:gd name="connsiteX263" fmla="*/ 0 w 12192000"/>
                <a:gd name="connsiteY263" fmla="*/ 885826 h 3012550"/>
                <a:gd name="connsiteX264" fmla="*/ 0 w 12192000"/>
                <a:gd name="connsiteY264" fmla="*/ 463425 h 3012550"/>
                <a:gd name="connsiteX265" fmla="*/ 0 w 12192000"/>
                <a:gd name="connsiteY265" fmla="*/ 319047 h 3012550"/>
                <a:gd name="connsiteX266" fmla="*/ 0 w 12192000"/>
                <a:gd name="connsiteY266" fmla="*/ 319046 h 3012550"/>
                <a:gd name="connsiteX267" fmla="*/ 0 w 12192000"/>
                <a:gd name="connsiteY267" fmla="*/ 174668 h 3012550"/>
                <a:gd name="connsiteX268" fmla="*/ 1852 w 12192000"/>
                <a:gd name="connsiteY268" fmla="*/ 174625 h 3012550"/>
                <a:gd name="connsiteX269" fmla="*/ 62177 w 12192000"/>
                <a:gd name="connsiteY269" fmla="*/ 166687 h 3012550"/>
                <a:gd name="connsiteX270" fmla="*/ 114564 w 12192000"/>
                <a:gd name="connsiteY270" fmla="*/ 155575 h 3012550"/>
                <a:gd name="connsiteX271" fmla="*/ 160602 w 12192000"/>
                <a:gd name="connsiteY271" fmla="*/ 141287 h 3012550"/>
                <a:gd name="connsiteX272" fmla="*/ 201877 w 12192000"/>
                <a:gd name="connsiteY272" fmla="*/ 125412 h 3012550"/>
                <a:gd name="connsiteX273" fmla="*/ 238389 w 12192000"/>
                <a:gd name="connsiteY273" fmla="*/ 106362 h 3012550"/>
                <a:gd name="connsiteX274" fmla="*/ 276489 w 12192000"/>
                <a:gd name="connsiteY274" fmla="*/ 87312 h 3012550"/>
                <a:gd name="connsiteX275" fmla="*/ 314589 w 12192000"/>
                <a:gd name="connsiteY275" fmla="*/ 68262 h 3012550"/>
                <a:gd name="connsiteX276" fmla="*/ 351102 w 12192000"/>
                <a:gd name="connsiteY276" fmla="*/ 52387 h 3012550"/>
                <a:gd name="connsiteX277" fmla="*/ 392377 w 12192000"/>
                <a:gd name="connsiteY277" fmla="*/ 36512 h 3012550"/>
                <a:gd name="connsiteX278" fmla="*/ 438414 w 12192000"/>
                <a:gd name="connsiteY278" fmla="*/ 20637 h 3012550"/>
                <a:gd name="connsiteX279" fmla="*/ 490802 w 12192000"/>
                <a:gd name="connsiteY279" fmla="*/ 9525 h 3012550"/>
                <a:gd name="connsiteX280" fmla="*/ 551127 w 12192000"/>
                <a:gd name="connsiteY280" fmla="*/ 3175 h 301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12192000" h="3012550">
                  <a:moveTo>
                    <a:pt x="619389" y="0"/>
                  </a:moveTo>
                  <a:lnTo>
                    <a:pt x="687652" y="3175"/>
                  </a:lnTo>
                  <a:lnTo>
                    <a:pt x="747977" y="9525"/>
                  </a:lnTo>
                  <a:lnTo>
                    <a:pt x="800364" y="20637"/>
                  </a:lnTo>
                  <a:lnTo>
                    <a:pt x="846402" y="36512"/>
                  </a:lnTo>
                  <a:lnTo>
                    <a:pt x="887677" y="52387"/>
                  </a:lnTo>
                  <a:lnTo>
                    <a:pt x="924189" y="68262"/>
                  </a:lnTo>
                  <a:lnTo>
                    <a:pt x="962289" y="87312"/>
                  </a:lnTo>
                  <a:lnTo>
                    <a:pt x="1000389" y="106362"/>
                  </a:lnTo>
                  <a:lnTo>
                    <a:pt x="1036902" y="125412"/>
                  </a:lnTo>
                  <a:lnTo>
                    <a:pt x="1078177" y="141287"/>
                  </a:lnTo>
                  <a:lnTo>
                    <a:pt x="1124214" y="155575"/>
                  </a:lnTo>
                  <a:lnTo>
                    <a:pt x="1176602" y="166687"/>
                  </a:lnTo>
                  <a:lnTo>
                    <a:pt x="1236927" y="174625"/>
                  </a:lnTo>
                  <a:lnTo>
                    <a:pt x="1305189" y="176212"/>
                  </a:lnTo>
                  <a:lnTo>
                    <a:pt x="1373452" y="174625"/>
                  </a:lnTo>
                  <a:lnTo>
                    <a:pt x="1433777" y="166687"/>
                  </a:lnTo>
                  <a:lnTo>
                    <a:pt x="1486164" y="155575"/>
                  </a:lnTo>
                  <a:lnTo>
                    <a:pt x="1532202" y="141287"/>
                  </a:lnTo>
                  <a:lnTo>
                    <a:pt x="1573477" y="125412"/>
                  </a:lnTo>
                  <a:lnTo>
                    <a:pt x="1609989" y="106362"/>
                  </a:lnTo>
                  <a:lnTo>
                    <a:pt x="1648089" y="87312"/>
                  </a:lnTo>
                  <a:lnTo>
                    <a:pt x="1686189" y="68262"/>
                  </a:lnTo>
                  <a:lnTo>
                    <a:pt x="1722702" y="52387"/>
                  </a:lnTo>
                  <a:lnTo>
                    <a:pt x="1763977" y="36512"/>
                  </a:lnTo>
                  <a:lnTo>
                    <a:pt x="1810014" y="20637"/>
                  </a:lnTo>
                  <a:lnTo>
                    <a:pt x="1862402" y="9525"/>
                  </a:lnTo>
                  <a:lnTo>
                    <a:pt x="1922727" y="3175"/>
                  </a:lnTo>
                  <a:lnTo>
                    <a:pt x="1990989" y="0"/>
                  </a:lnTo>
                  <a:lnTo>
                    <a:pt x="2059252" y="3175"/>
                  </a:lnTo>
                  <a:lnTo>
                    <a:pt x="2119577" y="9525"/>
                  </a:lnTo>
                  <a:lnTo>
                    <a:pt x="2171964" y="20637"/>
                  </a:lnTo>
                  <a:lnTo>
                    <a:pt x="2218002" y="36512"/>
                  </a:lnTo>
                  <a:lnTo>
                    <a:pt x="2259277" y="52387"/>
                  </a:lnTo>
                  <a:lnTo>
                    <a:pt x="2295789" y="68262"/>
                  </a:lnTo>
                  <a:lnTo>
                    <a:pt x="2333889" y="87312"/>
                  </a:lnTo>
                  <a:lnTo>
                    <a:pt x="2371989" y="106362"/>
                  </a:lnTo>
                  <a:lnTo>
                    <a:pt x="2408502" y="125412"/>
                  </a:lnTo>
                  <a:lnTo>
                    <a:pt x="2449777" y="141287"/>
                  </a:lnTo>
                  <a:lnTo>
                    <a:pt x="2495814" y="155575"/>
                  </a:lnTo>
                  <a:lnTo>
                    <a:pt x="2548202" y="166687"/>
                  </a:lnTo>
                  <a:lnTo>
                    <a:pt x="2608527" y="174625"/>
                  </a:lnTo>
                  <a:lnTo>
                    <a:pt x="2676789" y="176212"/>
                  </a:lnTo>
                  <a:lnTo>
                    <a:pt x="2745052" y="174625"/>
                  </a:lnTo>
                  <a:lnTo>
                    <a:pt x="2805377" y="166687"/>
                  </a:lnTo>
                  <a:lnTo>
                    <a:pt x="2857764" y="155575"/>
                  </a:lnTo>
                  <a:lnTo>
                    <a:pt x="2903802" y="141287"/>
                  </a:lnTo>
                  <a:lnTo>
                    <a:pt x="2945077" y="125412"/>
                  </a:lnTo>
                  <a:lnTo>
                    <a:pt x="2981589" y="106362"/>
                  </a:lnTo>
                  <a:lnTo>
                    <a:pt x="3019689" y="87312"/>
                  </a:lnTo>
                  <a:lnTo>
                    <a:pt x="3057789" y="68262"/>
                  </a:lnTo>
                  <a:lnTo>
                    <a:pt x="3094302" y="52387"/>
                  </a:lnTo>
                  <a:lnTo>
                    <a:pt x="3135577" y="36512"/>
                  </a:lnTo>
                  <a:lnTo>
                    <a:pt x="3181614" y="20637"/>
                  </a:lnTo>
                  <a:lnTo>
                    <a:pt x="3234002" y="9525"/>
                  </a:lnTo>
                  <a:lnTo>
                    <a:pt x="3294327" y="3175"/>
                  </a:lnTo>
                  <a:lnTo>
                    <a:pt x="3361002" y="0"/>
                  </a:lnTo>
                  <a:lnTo>
                    <a:pt x="3430852" y="3175"/>
                  </a:lnTo>
                  <a:lnTo>
                    <a:pt x="3491177" y="9525"/>
                  </a:lnTo>
                  <a:lnTo>
                    <a:pt x="3543564" y="20637"/>
                  </a:lnTo>
                  <a:lnTo>
                    <a:pt x="3589602" y="36512"/>
                  </a:lnTo>
                  <a:lnTo>
                    <a:pt x="3630877" y="52387"/>
                  </a:lnTo>
                  <a:lnTo>
                    <a:pt x="3667389" y="68262"/>
                  </a:lnTo>
                  <a:lnTo>
                    <a:pt x="3705489" y="87312"/>
                  </a:lnTo>
                  <a:lnTo>
                    <a:pt x="3743589" y="106362"/>
                  </a:lnTo>
                  <a:lnTo>
                    <a:pt x="3780102" y="125412"/>
                  </a:lnTo>
                  <a:lnTo>
                    <a:pt x="3821377" y="141287"/>
                  </a:lnTo>
                  <a:lnTo>
                    <a:pt x="3867414" y="155575"/>
                  </a:lnTo>
                  <a:lnTo>
                    <a:pt x="3919802" y="166687"/>
                  </a:lnTo>
                  <a:lnTo>
                    <a:pt x="3980127" y="174625"/>
                  </a:lnTo>
                  <a:lnTo>
                    <a:pt x="4048389" y="176212"/>
                  </a:lnTo>
                  <a:lnTo>
                    <a:pt x="4116652" y="174625"/>
                  </a:lnTo>
                  <a:lnTo>
                    <a:pt x="4176977" y="166687"/>
                  </a:lnTo>
                  <a:lnTo>
                    <a:pt x="4229364" y="155575"/>
                  </a:lnTo>
                  <a:lnTo>
                    <a:pt x="4275402" y="141287"/>
                  </a:lnTo>
                  <a:lnTo>
                    <a:pt x="4316677" y="125412"/>
                  </a:lnTo>
                  <a:lnTo>
                    <a:pt x="4353189" y="106362"/>
                  </a:lnTo>
                  <a:lnTo>
                    <a:pt x="4429389" y="68262"/>
                  </a:lnTo>
                  <a:lnTo>
                    <a:pt x="4465902" y="52387"/>
                  </a:lnTo>
                  <a:lnTo>
                    <a:pt x="4507177" y="36512"/>
                  </a:lnTo>
                  <a:lnTo>
                    <a:pt x="4553215" y="20637"/>
                  </a:lnTo>
                  <a:lnTo>
                    <a:pt x="4605602" y="9525"/>
                  </a:lnTo>
                  <a:lnTo>
                    <a:pt x="4665928" y="3175"/>
                  </a:lnTo>
                  <a:lnTo>
                    <a:pt x="4734189" y="0"/>
                  </a:lnTo>
                  <a:lnTo>
                    <a:pt x="4802453" y="3175"/>
                  </a:lnTo>
                  <a:lnTo>
                    <a:pt x="4862777" y="9525"/>
                  </a:lnTo>
                  <a:lnTo>
                    <a:pt x="4915165" y="20637"/>
                  </a:lnTo>
                  <a:lnTo>
                    <a:pt x="4961201" y="36512"/>
                  </a:lnTo>
                  <a:lnTo>
                    <a:pt x="5002477" y="52387"/>
                  </a:lnTo>
                  <a:lnTo>
                    <a:pt x="5038989" y="68262"/>
                  </a:lnTo>
                  <a:lnTo>
                    <a:pt x="5077090" y="87312"/>
                  </a:lnTo>
                  <a:lnTo>
                    <a:pt x="5115189" y="106362"/>
                  </a:lnTo>
                  <a:lnTo>
                    <a:pt x="5151701" y="125412"/>
                  </a:lnTo>
                  <a:lnTo>
                    <a:pt x="5192977" y="141287"/>
                  </a:lnTo>
                  <a:lnTo>
                    <a:pt x="5239014" y="155575"/>
                  </a:lnTo>
                  <a:lnTo>
                    <a:pt x="5291401" y="166687"/>
                  </a:lnTo>
                  <a:lnTo>
                    <a:pt x="5351727" y="174625"/>
                  </a:lnTo>
                  <a:lnTo>
                    <a:pt x="5410199" y="175985"/>
                  </a:lnTo>
                  <a:lnTo>
                    <a:pt x="5468671" y="174625"/>
                  </a:lnTo>
                  <a:lnTo>
                    <a:pt x="5528996" y="166687"/>
                  </a:lnTo>
                  <a:lnTo>
                    <a:pt x="5581383" y="155575"/>
                  </a:lnTo>
                  <a:lnTo>
                    <a:pt x="5627421" y="141287"/>
                  </a:lnTo>
                  <a:lnTo>
                    <a:pt x="5668696" y="125412"/>
                  </a:lnTo>
                  <a:lnTo>
                    <a:pt x="5705209" y="106362"/>
                  </a:lnTo>
                  <a:lnTo>
                    <a:pt x="5743308" y="87312"/>
                  </a:lnTo>
                  <a:lnTo>
                    <a:pt x="5781408" y="68262"/>
                  </a:lnTo>
                  <a:lnTo>
                    <a:pt x="5817921" y="52387"/>
                  </a:lnTo>
                  <a:lnTo>
                    <a:pt x="5859196" y="36512"/>
                  </a:lnTo>
                  <a:lnTo>
                    <a:pt x="5905234" y="20637"/>
                  </a:lnTo>
                  <a:lnTo>
                    <a:pt x="5957621" y="9525"/>
                  </a:lnTo>
                  <a:lnTo>
                    <a:pt x="6017947" y="3175"/>
                  </a:lnTo>
                  <a:lnTo>
                    <a:pt x="6086209" y="0"/>
                  </a:lnTo>
                  <a:lnTo>
                    <a:pt x="6095999" y="455"/>
                  </a:lnTo>
                  <a:lnTo>
                    <a:pt x="6105789" y="0"/>
                  </a:lnTo>
                  <a:lnTo>
                    <a:pt x="6174052" y="3175"/>
                  </a:lnTo>
                  <a:lnTo>
                    <a:pt x="6234377" y="9525"/>
                  </a:lnTo>
                  <a:lnTo>
                    <a:pt x="6286764" y="20637"/>
                  </a:lnTo>
                  <a:lnTo>
                    <a:pt x="6332802" y="36512"/>
                  </a:lnTo>
                  <a:lnTo>
                    <a:pt x="6374077" y="52387"/>
                  </a:lnTo>
                  <a:lnTo>
                    <a:pt x="6410589" y="68262"/>
                  </a:lnTo>
                  <a:lnTo>
                    <a:pt x="6448689" y="87312"/>
                  </a:lnTo>
                  <a:lnTo>
                    <a:pt x="6486789" y="106362"/>
                  </a:lnTo>
                  <a:lnTo>
                    <a:pt x="6523302" y="125412"/>
                  </a:lnTo>
                  <a:lnTo>
                    <a:pt x="6564577" y="141287"/>
                  </a:lnTo>
                  <a:lnTo>
                    <a:pt x="6610614" y="155575"/>
                  </a:lnTo>
                  <a:lnTo>
                    <a:pt x="6663002" y="166687"/>
                  </a:lnTo>
                  <a:lnTo>
                    <a:pt x="6723327" y="174625"/>
                  </a:lnTo>
                  <a:lnTo>
                    <a:pt x="6781799" y="175985"/>
                  </a:lnTo>
                  <a:lnTo>
                    <a:pt x="6840271" y="174625"/>
                  </a:lnTo>
                  <a:lnTo>
                    <a:pt x="6900596" y="166687"/>
                  </a:lnTo>
                  <a:lnTo>
                    <a:pt x="6952983" y="155575"/>
                  </a:lnTo>
                  <a:lnTo>
                    <a:pt x="6999021" y="141287"/>
                  </a:lnTo>
                  <a:lnTo>
                    <a:pt x="7040296" y="125412"/>
                  </a:lnTo>
                  <a:lnTo>
                    <a:pt x="7076808" y="106362"/>
                  </a:lnTo>
                  <a:lnTo>
                    <a:pt x="7114908" y="87312"/>
                  </a:lnTo>
                  <a:lnTo>
                    <a:pt x="7153008" y="68262"/>
                  </a:lnTo>
                  <a:lnTo>
                    <a:pt x="7189521" y="52387"/>
                  </a:lnTo>
                  <a:lnTo>
                    <a:pt x="7230796" y="36512"/>
                  </a:lnTo>
                  <a:lnTo>
                    <a:pt x="7276833" y="20637"/>
                  </a:lnTo>
                  <a:lnTo>
                    <a:pt x="7329221" y="9525"/>
                  </a:lnTo>
                  <a:lnTo>
                    <a:pt x="7389546" y="3175"/>
                  </a:lnTo>
                  <a:lnTo>
                    <a:pt x="7457808" y="0"/>
                  </a:lnTo>
                  <a:lnTo>
                    <a:pt x="7526071" y="3175"/>
                  </a:lnTo>
                  <a:lnTo>
                    <a:pt x="7586396" y="9525"/>
                  </a:lnTo>
                  <a:lnTo>
                    <a:pt x="7638783" y="20637"/>
                  </a:lnTo>
                  <a:lnTo>
                    <a:pt x="7684821" y="36512"/>
                  </a:lnTo>
                  <a:lnTo>
                    <a:pt x="7726096" y="52387"/>
                  </a:lnTo>
                  <a:lnTo>
                    <a:pt x="7762608" y="68262"/>
                  </a:lnTo>
                  <a:lnTo>
                    <a:pt x="7800708" y="87312"/>
                  </a:lnTo>
                  <a:lnTo>
                    <a:pt x="7838808" y="106362"/>
                  </a:lnTo>
                  <a:lnTo>
                    <a:pt x="7875321" y="125412"/>
                  </a:lnTo>
                  <a:lnTo>
                    <a:pt x="7916596" y="141287"/>
                  </a:lnTo>
                  <a:lnTo>
                    <a:pt x="7962633" y="155575"/>
                  </a:lnTo>
                  <a:lnTo>
                    <a:pt x="8015021" y="166687"/>
                  </a:lnTo>
                  <a:lnTo>
                    <a:pt x="8075346" y="174625"/>
                  </a:lnTo>
                  <a:lnTo>
                    <a:pt x="8143608" y="176212"/>
                  </a:lnTo>
                  <a:lnTo>
                    <a:pt x="8211871" y="174625"/>
                  </a:lnTo>
                  <a:lnTo>
                    <a:pt x="8272196" y="166687"/>
                  </a:lnTo>
                  <a:lnTo>
                    <a:pt x="8324583" y="155575"/>
                  </a:lnTo>
                  <a:lnTo>
                    <a:pt x="8370621" y="141287"/>
                  </a:lnTo>
                  <a:lnTo>
                    <a:pt x="8411896" y="125412"/>
                  </a:lnTo>
                  <a:lnTo>
                    <a:pt x="8448408" y="106362"/>
                  </a:lnTo>
                  <a:lnTo>
                    <a:pt x="8486508" y="87312"/>
                  </a:lnTo>
                  <a:lnTo>
                    <a:pt x="8524608" y="68262"/>
                  </a:lnTo>
                  <a:lnTo>
                    <a:pt x="8561120" y="52387"/>
                  </a:lnTo>
                  <a:lnTo>
                    <a:pt x="8602396" y="36512"/>
                  </a:lnTo>
                  <a:lnTo>
                    <a:pt x="8648432" y="20637"/>
                  </a:lnTo>
                  <a:lnTo>
                    <a:pt x="8700820" y="9525"/>
                  </a:lnTo>
                  <a:lnTo>
                    <a:pt x="8761146" y="3175"/>
                  </a:lnTo>
                  <a:lnTo>
                    <a:pt x="8827820" y="0"/>
                  </a:lnTo>
                  <a:lnTo>
                    <a:pt x="8897670" y="3175"/>
                  </a:lnTo>
                  <a:lnTo>
                    <a:pt x="8957996" y="9525"/>
                  </a:lnTo>
                  <a:lnTo>
                    <a:pt x="9010382" y="20637"/>
                  </a:lnTo>
                  <a:lnTo>
                    <a:pt x="9056420" y="36512"/>
                  </a:lnTo>
                  <a:lnTo>
                    <a:pt x="9097696" y="52387"/>
                  </a:lnTo>
                  <a:lnTo>
                    <a:pt x="9134208" y="68262"/>
                  </a:lnTo>
                  <a:lnTo>
                    <a:pt x="9172308" y="87312"/>
                  </a:lnTo>
                  <a:lnTo>
                    <a:pt x="9210408" y="106362"/>
                  </a:lnTo>
                  <a:lnTo>
                    <a:pt x="9246920" y="125412"/>
                  </a:lnTo>
                  <a:lnTo>
                    <a:pt x="9288196" y="141287"/>
                  </a:lnTo>
                  <a:lnTo>
                    <a:pt x="9334232" y="155575"/>
                  </a:lnTo>
                  <a:lnTo>
                    <a:pt x="9386620" y="166687"/>
                  </a:lnTo>
                  <a:lnTo>
                    <a:pt x="9446946" y="174625"/>
                  </a:lnTo>
                  <a:lnTo>
                    <a:pt x="9515208" y="176212"/>
                  </a:lnTo>
                  <a:lnTo>
                    <a:pt x="9583470" y="174625"/>
                  </a:lnTo>
                  <a:lnTo>
                    <a:pt x="9643796" y="166687"/>
                  </a:lnTo>
                  <a:lnTo>
                    <a:pt x="9696182" y="155575"/>
                  </a:lnTo>
                  <a:lnTo>
                    <a:pt x="9742220" y="141287"/>
                  </a:lnTo>
                  <a:lnTo>
                    <a:pt x="9783496" y="125412"/>
                  </a:lnTo>
                  <a:lnTo>
                    <a:pt x="9820008" y="106362"/>
                  </a:lnTo>
                  <a:lnTo>
                    <a:pt x="9896208" y="68262"/>
                  </a:lnTo>
                  <a:lnTo>
                    <a:pt x="9932720" y="52387"/>
                  </a:lnTo>
                  <a:lnTo>
                    <a:pt x="9973996" y="36512"/>
                  </a:lnTo>
                  <a:lnTo>
                    <a:pt x="10020032" y="20637"/>
                  </a:lnTo>
                  <a:lnTo>
                    <a:pt x="10072420" y="9525"/>
                  </a:lnTo>
                  <a:lnTo>
                    <a:pt x="10132746" y="3175"/>
                  </a:lnTo>
                  <a:lnTo>
                    <a:pt x="10201008" y="0"/>
                  </a:lnTo>
                  <a:lnTo>
                    <a:pt x="10269270" y="3175"/>
                  </a:lnTo>
                  <a:lnTo>
                    <a:pt x="10329596" y="9525"/>
                  </a:lnTo>
                  <a:lnTo>
                    <a:pt x="10381982" y="20637"/>
                  </a:lnTo>
                  <a:lnTo>
                    <a:pt x="10428020" y="36512"/>
                  </a:lnTo>
                  <a:lnTo>
                    <a:pt x="10469296" y="52387"/>
                  </a:lnTo>
                  <a:lnTo>
                    <a:pt x="10505808" y="68262"/>
                  </a:lnTo>
                  <a:lnTo>
                    <a:pt x="10543908" y="87312"/>
                  </a:lnTo>
                  <a:lnTo>
                    <a:pt x="10582008" y="106362"/>
                  </a:lnTo>
                  <a:lnTo>
                    <a:pt x="10618520" y="125412"/>
                  </a:lnTo>
                  <a:lnTo>
                    <a:pt x="10659796" y="141287"/>
                  </a:lnTo>
                  <a:lnTo>
                    <a:pt x="10705832" y="155575"/>
                  </a:lnTo>
                  <a:lnTo>
                    <a:pt x="10758220" y="166687"/>
                  </a:lnTo>
                  <a:lnTo>
                    <a:pt x="10818546" y="174625"/>
                  </a:lnTo>
                  <a:lnTo>
                    <a:pt x="10886808" y="176212"/>
                  </a:lnTo>
                  <a:lnTo>
                    <a:pt x="10955070" y="174625"/>
                  </a:lnTo>
                  <a:lnTo>
                    <a:pt x="11015396" y="166687"/>
                  </a:lnTo>
                  <a:lnTo>
                    <a:pt x="11067782" y="155575"/>
                  </a:lnTo>
                  <a:lnTo>
                    <a:pt x="11113820" y="141287"/>
                  </a:lnTo>
                  <a:lnTo>
                    <a:pt x="11155096" y="125412"/>
                  </a:lnTo>
                  <a:lnTo>
                    <a:pt x="11191608" y="106362"/>
                  </a:lnTo>
                  <a:lnTo>
                    <a:pt x="11229708" y="87312"/>
                  </a:lnTo>
                  <a:lnTo>
                    <a:pt x="11267808" y="68262"/>
                  </a:lnTo>
                  <a:lnTo>
                    <a:pt x="11304320" y="52387"/>
                  </a:lnTo>
                  <a:lnTo>
                    <a:pt x="11345596" y="36512"/>
                  </a:lnTo>
                  <a:lnTo>
                    <a:pt x="11391632" y="20637"/>
                  </a:lnTo>
                  <a:lnTo>
                    <a:pt x="11444020" y="9525"/>
                  </a:lnTo>
                  <a:lnTo>
                    <a:pt x="11504346" y="3175"/>
                  </a:lnTo>
                  <a:lnTo>
                    <a:pt x="11572608" y="0"/>
                  </a:lnTo>
                  <a:lnTo>
                    <a:pt x="11640870" y="3175"/>
                  </a:lnTo>
                  <a:lnTo>
                    <a:pt x="11701196" y="9525"/>
                  </a:lnTo>
                  <a:lnTo>
                    <a:pt x="11753582" y="20637"/>
                  </a:lnTo>
                  <a:lnTo>
                    <a:pt x="11799620" y="36512"/>
                  </a:lnTo>
                  <a:lnTo>
                    <a:pt x="11840896" y="52387"/>
                  </a:lnTo>
                  <a:lnTo>
                    <a:pt x="11877408" y="68262"/>
                  </a:lnTo>
                  <a:lnTo>
                    <a:pt x="11915508" y="87312"/>
                  </a:lnTo>
                  <a:lnTo>
                    <a:pt x="11953608" y="106362"/>
                  </a:lnTo>
                  <a:lnTo>
                    <a:pt x="11990120" y="125412"/>
                  </a:lnTo>
                  <a:lnTo>
                    <a:pt x="12031396" y="141287"/>
                  </a:lnTo>
                  <a:lnTo>
                    <a:pt x="12077432" y="155575"/>
                  </a:lnTo>
                  <a:lnTo>
                    <a:pt x="12129820" y="166688"/>
                  </a:lnTo>
                  <a:lnTo>
                    <a:pt x="12190146" y="174625"/>
                  </a:lnTo>
                  <a:lnTo>
                    <a:pt x="12192000" y="174668"/>
                  </a:lnTo>
                  <a:lnTo>
                    <a:pt x="12192000" y="319046"/>
                  </a:lnTo>
                  <a:lnTo>
                    <a:pt x="12192000" y="319047"/>
                  </a:lnTo>
                  <a:lnTo>
                    <a:pt x="12192000" y="463425"/>
                  </a:lnTo>
                  <a:lnTo>
                    <a:pt x="12192000" y="885826"/>
                  </a:lnTo>
                  <a:lnTo>
                    <a:pt x="12192000" y="1030204"/>
                  </a:lnTo>
                  <a:lnTo>
                    <a:pt x="12192000" y="1030205"/>
                  </a:lnTo>
                  <a:lnTo>
                    <a:pt x="12192000" y="1174583"/>
                  </a:lnTo>
                  <a:lnTo>
                    <a:pt x="12192000" y="1698100"/>
                  </a:lnTo>
                  <a:lnTo>
                    <a:pt x="12192000" y="1787292"/>
                  </a:lnTo>
                  <a:lnTo>
                    <a:pt x="12192000" y="1931670"/>
                  </a:lnTo>
                  <a:lnTo>
                    <a:pt x="12192000" y="1931671"/>
                  </a:lnTo>
                  <a:lnTo>
                    <a:pt x="12192000" y="2076049"/>
                  </a:lnTo>
                  <a:lnTo>
                    <a:pt x="12192000" y="3012550"/>
                  </a:lnTo>
                  <a:lnTo>
                    <a:pt x="12191997" y="3012550"/>
                  </a:lnTo>
                  <a:lnTo>
                    <a:pt x="1" y="3012550"/>
                  </a:lnTo>
                  <a:lnTo>
                    <a:pt x="0" y="3012550"/>
                  </a:lnTo>
                  <a:lnTo>
                    <a:pt x="0" y="2076049"/>
                  </a:lnTo>
                  <a:lnTo>
                    <a:pt x="0" y="1931671"/>
                  </a:lnTo>
                  <a:lnTo>
                    <a:pt x="0" y="1931670"/>
                  </a:lnTo>
                  <a:lnTo>
                    <a:pt x="0" y="1787292"/>
                  </a:lnTo>
                  <a:lnTo>
                    <a:pt x="0" y="1698100"/>
                  </a:lnTo>
                  <a:lnTo>
                    <a:pt x="0" y="1174583"/>
                  </a:lnTo>
                  <a:lnTo>
                    <a:pt x="0" y="1030205"/>
                  </a:lnTo>
                  <a:lnTo>
                    <a:pt x="0" y="1030204"/>
                  </a:lnTo>
                  <a:lnTo>
                    <a:pt x="0" y="885826"/>
                  </a:lnTo>
                  <a:lnTo>
                    <a:pt x="0" y="463425"/>
                  </a:lnTo>
                  <a:lnTo>
                    <a:pt x="0" y="319047"/>
                  </a:lnTo>
                  <a:lnTo>
                    <a:pt x="0" y="319046"/>
                  </a:lnTo>
                  <a:lnTo>
                    <a:pt x="0" y="174668"/>
                  </a:lnTo>
                  <a:lnTo>
                    <a:pt x="1852" y="174625"/>
                  </a:lnTo>
                  <a:lnTo>
                    <a:pt x="62177" y="166687"/>
                  </a:lnTo>
                  <a:lnTo>
                    <a:pt x="114564" y="155575"/>
                  </a:lnTo>
                  <a:lnTo>
                    <a:pt x="160602" y="141287"/>
                  </a:lnTo>
                  <a:lnTo>
                    <a:pt x="201877" y="125412"/>
                  </a:lnTo>
                  <a:lnTo>
                    <a:pt x="238389" y="106362"/>
                  </a:lnTo>
                  <a:lnTo>
                    <a:pt x="276489" y="87312"/>
                  </a:lnTo>
                  <a:lnTo>
                    <a:pt x="314589" y="68262"/>
                  </a:lnTo>
                  <a:lnTo>
                    <a:pt x="351102" y="52387"/>
                  </a:lnTo>
                  <a:lnTo>
                    <a:pt x="392377" y="36512"/>
                  </a:lnTo>
                  <a:lnTo>
                    <a:pt x="438414" y="20637"/>
                  </a:lnTo>
                  <a:lnTo>
                    <a:pt x="490802" y="9525"/>
                  </a:lnTo>
                  <a:lnTo>
                    <a:pt x="551127" y="3175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 descr="Line chart&#10;&#10;Description automatically generated with low confidence">
            <a:extLst>
              <a:ext uri="{FF2B5EF4-FFF2-40B4-BE49-F238E27FC236}">
                <a16:creationId xmlns:a16="http://schemas.microsoft.com/office/drawing/2014/main" id="{76123854-7801-A54B-BE7E-4B371E107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14" y="643469"/>
            <a:ext cx="10826772" cy="286817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7DF90C-7B89-6644-A9B3-027F9CA8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1539" y="6375679"/>
            <a:ext cx="5048922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b="1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DD2D9-EEE0-674A-AD73-6137F9E8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0838" y="6375679"/>
            <a:ext cx="26244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>
                <a:solidFill>
                  <a:schemeClr val="bg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chemeClr val="bg1">
                  <a:alpha val="60000"/>
                </a:schemeClr>
              </a:solidFill>
            </a:endParaRPr>
          </a:p>
        </p:txBody>
      </p:sp>
      <p:graphicFrame>
        <p:nvGraphicFramePr>
          <p:cNvPr id="36" name="Text Placeholder 14">
            <a:extLst>
              <a:ext uri="{FF2B5EF4-FFF2-40B4-BE49-F238E27FC236}">
                <a16:creationId xmlns:a16="http://schemas.microsoft.com/office/drawing/2014/main" id="{A210D96B-9BA1-439F-B927-23A7323AE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320624"/>
              </p:ext>
            </p:extLst>
          </p:nvPr>
        </p:nvGraphicFramePr>
        <p:xfrm>
          <a:off x="1734247" y="3828578"/>
          <a:ext cx="8912875" cy="2334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81512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6A9AF-D8EB-B24A-975A-A5C151D2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09" y="891540"/>
            <a:ext cx="5852817" cy="50711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9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OEMs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26D936-3250-40F6-B653-0A50594E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7E1D97-432A-47D5-AE33-17BB811B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891540"/>
            <a:ext cx="4657344" cy="507111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DFA7D-09FC-6C4D-8E09-0A8EBC11D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9566" y="1147730"/>
            <a:ext cx="3441375" cy="46523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Financials Update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Japanese OEMs</a:t>
            </a:r>
          </a:p>
          <a:p>
            <a:r>
              <a:rPr lang="en-US" dirty="0">
                <a:solidFill>
                  <a:schemeClr val="tx1"/>
                </a:solidFill>
              </a:rPr>
              <a:t>HP</a:t>
            </a:r>
          </a:p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Xerox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401B7-8B1D-1142-A62E-21B1745E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8C149-87AC-284B-AA39-9C27FA4D5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A302E-CEF9-9041-9EFA-8D7A14327F90}"/>
              </a:ext>
            </a:extLst>
          </p:cNvPr>
          <p:cNvSpPr txBox="1"/>
          <p:nvPr/>
        </p:nvSpPr>
        <p:spPr>
          <a:xfrm>
            <a:off x="7534656" y="6006035"/>
            <a:ext cx="456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Note: Stramaglio Consulting has compiled the financial numbers publicly available in several sources for this report.</a:t>
            </a:r>
          </a:p>
        </p:txBody>
      </p:sp>
    </p:spTree>
    <p:extLst>
      <p:ext uri="{BB962C8B-B14F-4D97-AF65-F5344CB8AC3E}">
        <p14:creationId xmlns:p14="http://schemas.microsoft.com/office/powerpoint/2010/main" val="553575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F3D2D-3572-8242-AE84-352D6DE2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4" y="4522930"/>
            <a:ext cx="5539343" cy="2036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9 Months </a:t>
            </a:r>
            <a:r>
              <a:rPr lang="en-US" sz="4000" dirty="0"/>
              <a:t>(Apr-Dec 2020) YoY Comparison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B0BE10-11CA-4C3F-A639-C80DB41DA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AD91F-F24E-914D-9E7A-C8DB9E26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EDFC3D-7005-E04C-8BAD-1BAB228F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BE1404-7F7A-AE48-8685-579DE9C88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267" y="1270100"/>
            <a:ext cx="3205939" cy="2345809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751008-1F2D-7A48-ADF2-538F6F543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202" y="1270100"/>
            <a:ext cx="3217333" cy="2313115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7CAEA9-FF7F-8B4E-8ACE-0BDE78764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531" y="1270100"/>
            <a:ext cx="3205939" cy="2360026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845036-8F8C-4D43-8A16-802A62723802}"/>
              </a:ext>
            </a:extLst>
          </p:cNvPr>
          <p:cNvSpPr txBox="1"/>
          <p:nvPr/>
        </p:nvSpPr>
        <p:spPr>
          <a:xfrm>
            <a:off x="8572051" y="6307995"/>
            <a:ext cx="2154319" cy="400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 dirty="0"/>
              <a:t>*HP numbers … From 5/1/20 through 1/31/21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6B4720-3DA7-664D-8311-3673764C4DF0}"/>
              </a:ext>
            </a:extLst>
          </p:cNvPr>
          <p:cNvSpPr txBox="1"/>
          <p:nvPr/>
        </p:nvSpPr>
        <p:spPr>
          <a:xfrm>
            <a:off x="8572052" y="5909310"/>
            <a:ext cx="31512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dirty="0"/>
              <a:t>Note: The following currency exchange rates (JPY/US$) have been applied to convert to the above dollar numbers  for the Japanese OEMs</a:t>
            </a:r>
          </a:p>
          <a:p>
            <a:pPr>
              <a:spcAft>
                <a:spcPts val="600"/>
              </a:spcAft>
            </a:pPr>
            <a:r>
              <a:rPr lang="en-US" sz="800" dirty="0"/>
              <a:t>Apr-Jun: 107.78, Jul-Sep: $105.59, Oct-Dec:  103.20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8F5341-B137-5347-B8F2-97063FB0DF22}"/>
              </a:ext>
            </a:extLst>
          </p:cNvPr>
          <p:cNvSpPr txBox="1"/>
          <p:nvPr/>
        </p:nvSpPr>
        <p:spPr>
          <a:xfrm>
            <a:off x="2450448" y="3615909"/>
            <a:ext cx="99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Revenue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5945C-636D-9A40-A903-EEA1BF6DD04E}"/>
              </a:ext>
            </a:extLst>
          </p:cNvPr>
          <p:cNvSpPr txBox="1"/>
          <p:nvPr/>
        </p:nvSpPr>
        <p:spPr>
          <a:xfrm>
            <a:off x="5733770" y="3557628"/>
            <a:ext cx="16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Operating Profit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20E6C5-7D30-9D41-BD43-86D71E9063ED}"/>
              </a:ext>
            </a:extLst>
          </p:cNvPr>
          <p:cNvSpPr txBox="1"/>
          <p:nvPr/>
        </p:nvSpPr>
        <p:spPr>
          <a:xfrm>
            <a:off x="9419418" y="3557628"/>
            <a:ext cx="127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Net Income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FD894D-4116-D646-9AC0-18CAC016E7CD}"/>
              </a:ext>
            </a:extLst>
          </p:cNvPr>
          <p:cNvGrpSpPr/>
          <p:nvPr/>
        </p:nvGrpSpPr>
        <p:grpSpPr>
          <a:xfrm>
            <a:off x="2177188" y="3997446"/>
            <a:ext cx="1715743" cy="657393"/>
            <a:chOff x="6577618" y="1322739"/>
            <a:chExt cx="1153740" cy="406154"/>
          </a:xfrm>
        </p:grpSpPr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03BA4098-57D8-C349-9EE0-A306613E7954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2578C1-B0C4-6D46-AE04-775CD149F136}"/>
                </a:ext>
              </a:extLst>
            </p:cNvPr>
            <p:cNvSpPr txBox="1"/>
            <p:nvPr/>
          </p:nvSpPr>
          <p:spPr>
            <a:xfrm>
              <a:off x="6915150" y="1427997"/>
              <a:ext cx="816208" cy="28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 -$10.6B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942492-4CC1-1846-AC48-E191B1671639}"/>
              </a:ext>
            </a:extLst>
          </p:cNvPr>
          <p:cNvGrpSpPr/>
          <p:nvPr/>
        </p:nvGrpSpPr>
        <p:grpSpPr>
          <a:xfrm>
            <a:off x="5749456" y="3985241"/>
            <a:ext cx="1571473" cy="657393"/>
            <a:chOff x="6577618" y="1322739"/>
            <a:chExt cx="1056727" cy="406154"/>
          </a:xfrm>
        </p:grpSpPr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253EA452-F91A-2547-82B5-9D6CC8DDDE03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C54C72-383C-C74B-9DD3-3B13419F5A39}"/>
                </a:ext>
              </a:extLst>
            </p:cNvPr>
            <p:cNvSpPr txBox="1"/>
            <p:nvPr/>
          </p:nvSpPr>
          <p:spPr>
            <a:xfrm>
              <a:off x="6915150" y="1427997"/>
              <a:ext cx="719195" cy="28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 -$4.6B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9A1DC0-03F7-9B44-99CD-135CCAAE1594}"/>
              </a:ext>
            </a:extLst>
          </p:cNvPr>
          <p:cNvGrpSpPr/>
          <p:nvPr/>
        </p:nvGrpSpPr>
        <p:grpSpPr>
          <a:xfrm>
            <a:off x="9274292" y="4014594"/>
            <a:ext cx="1571473" cy="657393"/>
            <a:chOff x="6577618" y="1322739"/>
            <a:chExt cx="1056727" cy="406154"/>
          </a:xfrm>
        </p:grpSpPr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7D620987-97E8-0149-8195-6B9E56ED2A2F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9ECEBB-E213-6D48-A0F0-26B75BCA5551}"/>
                </a:ext>
              </a:extLst>
            </p:cNvPr>
            <p:cNvSpPr txBox="1"/>
            <p:nvPr/>
          </p:nvSpPr>
          <p:spPr>
            <a:xfrm>
              <a:off x="6915150" y="1427997"/>
              <a:ext cx="719195" cy="28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 -$2.5B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73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602DC3-9AE9-41A8-A15E-4A92F171B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9984E-1903-9C44-8FCB-4018A7C2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348" y="1390058"/>
            <a:ext cx="5866189" cy="40740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Japanese </a:t>
            </a:r>
            <a:b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OEMs</a:t>
            </a:r>
            <a:br>
              <a:rPr lang="en-US" sz="4800" dirty="0"/>
            </a:br>
            <a:br>
              <a:rPr lang="en-US" sz="8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 Months (Apr-Dec 2020) YoY Comparison</a:t>
            </a:r>
            <a:endParaRPr lang="en-US" sz="8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8995B-B799-4347-9329-AB4302D71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79309-FA6B-6B4D-AB4F-265B45F1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96696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39F7A-AFA4-4148-B32D-A2B57C79A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B9930B-1C7C-4FD2-8FC6-263F72BA8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509" y="891540"/>
            <a:ext cx="4639186" cy="5071110"/>
          </a:xfrm>
          <a:prstGeom prst="rect">
            <a:avLst/>
          </a:prstGeom>
          <a:solidFill>
            <a:srgbClr val="687074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65FF44-F9B2-0D42-93AC-7655DA49A086}"/>
              </a:ext>
            </a:extLst>
          </p:cNvPr>
          <p:cNvSpPr/>
          <p:nvPr/>
        </p:nvSpPr>
        <p:spPr>
          <a:xfrm>
            <a:off x="7465176" y="6097098"/>
            <a:ext cx="40940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Note: Sharp’s Q3 results will not be announced until 3/15/21 so their Q2 numbers have been used for Q3 in this report.</a:t>
            </a:r>
          </a:p>
        </p:txBody>
      </p:sp>
    </p:spTree>
    <p:extLst>
      <p:ext uri="{BB962C8B-B14F-4D97-AF65-F5344CB8AC3E}">
        <p14:creationId xmlns:p14="http://schemas.microsoft.com/office/powerpoint/2010/main" val="96149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F3D2D-3572-8242-AE84-352D6DE2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4376508"/>
            <a:ext cx="9623404" cy="12572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Revenue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555B16-BE1D-4C33-A27C-FF0671B6C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AD91F-F24E-914D-9E7A-C8DB9E26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56E6B4-E8EB-4E40-B83C-F4136019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E14A7-0F4E-A24D-9A1E-21931A3C1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55" y="891540"/>
            <a:ext cx="8828183" cy="3217333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BBFCB3-6268-D74C-A5E6-158C4D19108F}"/>
              </a:ext>
            </a:extLst>
          </p:cNvPr>
          <p:cNvGrpSpPr/>
          <p:nvPr/>
        </p:nvGrpSpPr>
        <p:grpSpPr>
          <a:xfrm>
            <a:off x="8576511" y="4734740"/>
            <a:ext cx="2076232" cy="984379"/>
            <a:chOff x="6577618" y="1322739"/>
            <a:chExt cx="1068915" cy="406154"/>
          </a:xfrm>
        </p:grpSpPr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9D48751F-1C5B-AD47-8B0F-3D5E9CA4FF7F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EB896A-1924-6645-BE58-8649A0A51F74}"/>
                </a:ext>
              </a:extLst>
            </p:cNvPr>
            <p:cNvSpPr txBox="1"/>
            <p:nvPr/>
          </p:nvSpPr>
          <p:spPr>
            <a:xfrm>
              <a:off x="6998523" y="1432355"/>
              <a:ext cx="648010" cy="29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-11%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-1,263B JPY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70C4039-B528-AD4F-9929-538417DC53F0}"/>
              </a:ext>
            </a:extLst>
          </p:cNvPr>
          <p:cNvSpPr txBox="1"/>
          <p:nvPr/>
        </p:nvSpPr>
        <p:spPr>
          <a:xfrm>
            <a:off x="8238850" y="4370555"/>
            <a:ext cx="177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YoY Change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D4F84B-34C4-6645-93B4-BE890B15811A}"/>
              </a:ext>
            </a:extLst>
          </p:cNvPr>
          <p:cNvSpPr/>
          <p:nvPr/>
        </p:nvSpPr>
        <p:spPr>
          <a:xfrm>
            <a:off x="7465176" y="6097098"/>
            <a:ext cx="40940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Note: Sharp’s Q3 results will not be announced until 3/15/21 so their Q2 numbers have been used for Q3 in this report.</a:t>
            </a:r>
          </a:p>
        </p:txBody>
      </p:sp>
    </p:spTree>
    <p:extLst>
      <p:ext uri="{BB962C8B-B14F-4D97-AF65-F5344CB8AC3E}">
        <p14:creationId xmlns:p14="http://schemas.microsoft.com/office/powerpoint/2010/main" val="2272429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D32A4-8047-6044-BACF-E4CD6A43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4376508"/>
            <a:ext cx="9623404" cy="12572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Operating Profit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555B16-BE1D-4C33-A27C-FF0671B6C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53641-D0A3-754A-89CD-731691CC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F46DBB-1930-C34D-BFBC-136219AF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2F0A1-1322-A544-92EF-504DAC358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55" y="891540"/>
            <a:ext cx="8808835" cy="3217333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2C1C19F-7756-C945-B3D5-8FC105F1EC73}"/>
              </a:ext>
            </a:extLst>
          </p:cNvPr>
          <p:cNvGrpSpPr/>
          <p:nvPr/>
        </p:nvGrpSpPr>
        <p:grpSpPr>
          <a:xfrm>
            <a:off x="8576514" y="4734740"/>
            <a:ext cx="1939977" cy="984379"/>
            <a:chOff x="6577618" y="1322739"/>
            <a:chExt cx="998766" cy="406154"/>
          </a:xfrm>
        </p:grpSpPr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39479B2A-B123-6D4E-9617-2A61C952CC83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BEBD75-A429-1E48-9779-8627F42D9F7B}"/>
                </a:ext>
              </a:extLst>
            </p:cNvPr>
            <p:cNvSpPr txBox="1"/>
            <p:nvPr/>
          </p:nvSpPr>
          <p:spPr>
            <a:xfrm>
              <a:off x="6998523" y="1432355"/>
              <a:ext cx="577861" cy="29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-49%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-312B JPY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9A779E2-37B4-D84B-B958-3A01496502ED}"/>
              </a:ext>
            </a:extLst>
          </p:cNvPr>
          <p:cNvSpPr txBox="1"/>
          <p:nvPr/>
        </p:nvSpPr>
        <p:spPr>
          <a:xfrm>
            <a:off x="8238850" y="4370555"/>
            <a:ext cx="177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YoY Change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E4D7FF-8913-194A-9309-C4DA8ADCA6D6}"/>
              </a:ext>
            </a:extLst>
          </p:cNvPr>
          <p:cNvSpPr/>
          <p:nvPr/>
        </p:nvSpPr>
        <p:spPr>
          <a:xfrm>
            <a:off x="7465176" y="6097098"/>
            <a:ext cx="40940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Note: Sharp’s Q3 results will not be announced until 3/15/21 so their Q2 numbers have been used for Q3 in this report.</a:t>
            </a:r>
          </a:p>
        </p:txBody>
      </p:sp>
    </p:spTree>
    <p:extLst>
      <p:ext uri="{BB962C8B-B14F-4D97-AF65-F5344CB8AC3E}">
        <p14:creationId xmlns:p14="http://schemas.microsoft.com/office/powerpoint/2010/main" val="344894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F3D2D-3572-8242-AE84-352D6DE2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60" y="4376508"/>
            <a:ext cx="9623404" cy="12572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Net Income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555B16-BE1D-4C33-A27C-FF0671B6C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AD91F-F24E-914D-9E7A-C8DB9E26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78408"/>
            <a:ext cx="722376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420F26-E2D8-5F46-B64B-FC47CEFFF5F2}" type="slidenum">
              <a:rPr lang="en-US" sz="3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AE534F-883B-EF47-B794-3B75E11A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72768" y="3666744"/>
            <a:ext cx="4224528" cy="201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Copyright © 2020-2021 Stramaglio Consulting LLC All Rights Reserved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2A6E4-3780-914B-8E7E-5CE5AC864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55" y="891540"/>
            <a:ext cx="8615542" cy="3217333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6929D7E-78A0-D84C-9751-A1D65E87FFD0}"/>
              </a:ext>
            </a:extLst>
          </p:cNvPr>
          <p:cNvGrpSpPr/>
          <p:nvPr/>
        </p:nvGrpSpPr>
        <p:grpSpPr>
          <a:xfrm>
            <a:off x="8576514" y="4734740"/>
            <a:ext cx="1882269" cy="984379"/>
            <a:chOff x="6577618" y="1322739"/>
            <a:chExt cx="969056" cy="406154"/>
          </a:xfrm>
        </p:grpSpPr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EFE41DFD-C1BC-7E4F-AE57-467DD380C206}"/>
                </a:ext>
              </a:extLst>
            </p:cNvPr>
            <p:cNvSpPr/>
            <p:nvPr/>
          </p:nvSpPr>
          <p:spPr>
            <a:xfrm rot="18573823">
              <a:off x="6599452" y="1300905"/>
              <a:ext cx="406154" cy="449822"/>
            </a:xfrm>
            <a:prstGeom prst="downArrow">
              <a:avLst>
                <a:gd name="adj1" fmla="val 32641"/>
                <a:gd name="adj2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32EF55-8375-A544-811A-6E8882B7F279}"/>
                </a:ext>
              </a:extLst>
            </p:cNvPr>
            <p:cNvSpPr txBox="1"/>
            <p:nvPr/>
          </p:nvSpPr>
          <p:spPr>
            <a:xfrm>
              <a:off x="6998523" y="1432355"/>
              <a:ext cx="548151" cy="292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-39%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-195B JPY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DDF9EB2-6C5E-C64A-8FDA-A6F829A529A5}"/>
              </a:ext>
            </a:extLst>
          </p:cNvPr>
          <p:cNvSpPr txBox="1"/>
          <p:nvPr/>
        </p:nvSpPr>
        <p:spPr>
          <a:xfrm>
            <a:off x="8238850" y="4370555"/>
            <a:ext cx="177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YoY Change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57FDE4-E938-8C4F-8394-B787AED58911}"/>
              </a:ext>
            </a:extLst>
          </p:cNvPr>
          <p:cNvSpPr/>
          <p:nvPr/>
        </p:nvSpPr>
        <p:spPr>
          <a:xfrm>
            <a:off x="7465176" y="6097098"/>
            <a:ext cx="40940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Note: Sharp’s Q3 results will not be announced until 3/15/21 so their Q2 numbers have been used for Q3 in this report.</a:t>
            </a:r>
          </a:p>
        </p:txBody>
      </p:sp>
    </p:spTree>
    <p:extLst>
      <p:ext uri="{BB962C8B-B14F-4D97-AF65-F5344CB8AC3E}">
        <p14:creationId xmlns:p14="http://schemas.microsoft.com/office/powerpoint/2010/main" val="3782582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2077</Words>
  <Application>Microsoft Macintosh PowerPoint</Application>
  <PresentationFormat>Widescreen</PresentationFormat>
  <Paragraphs>334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SAPLight</vt:lpstr>
      <vt:lpstr>utopia-std</vt:lpstr>
      <vt:lpstr>Arial</vt:lpstr>
      <vt:lpstr>Calibri</vt:lpstr>
      <vt:lpstr>Calibri Light</vt:lpstr>
      <vt:lpstr>Century Gothic</vt:lpstr>
      <vt:lpstr>Wingdings</vt:lpstr>
      <vt:lpstr>Office Theme</vt:lpstr>
      <vt:lpstr>  The  Renaissance  2021</vt:lpstr>
      <vt:lpstr>PowerPoint Presentation</vt:lpstr>
      <vt:lpstr>The Renaissance 2021</vt:lpstr>
      <vt:lpstr>OEMs</vt:lpstr>
      <vt:lpstr>9 Months (Apr-Dec 2020) YoY Comparison</vt:lpstr>
      <vt:lpstr>Japanese  OEMs  9 Months (Apr-Dec 2020) YoY Comparison</vt:lpstr>
      <vt:lpstr>Revenue</vt:lpstr>
      <vt:lpstr>Operating Profit</vt:lpstr>
      <vt:lpstr>Net Income</vt:lpstr>
      <vt:lpstr>Good News Is ...</vt:lpstr>
      <vt:lpstr>3 Months (Oct-Dec 2020) YoY Comparison</vt:lpstr>
      <vt:lpstr>3 Months Forecast (Jan-Mar) YoY Comparison</vt:lpstr>
      <vt:lpstr>However, ...</vt:lpstr>
      <vt:lpstr>PowerPoint Presentation</vt:lpstr>
      <vt:lpstr>Compared it to the Platformers  11 Japanese OEMs vs. GAFA+M  9 Month Net Income</vt:lpstr>
      <vt:lpstr>OEMs to Watch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Private Equity and Dealers</vt:lpstr>
      <vt:lpstr>M&amp;A Landscape in the channel</vt:lpstr>
      <vt:lpstr>My Message to CDA Friends</vt:lpstr>
      <vt:lpstr>Obvious ...</vt:lpstr>
      <vt:lpstr>I believe our industry is in a fantastic position for a great Renaissance</vt:lpstr>
      <vt:lpstr>Business Agility </vt:lpstr>
      <vt:lpstr>3 Types of Dealers Today</vt:lpstr>
      <vt:lpstr>PowerPoint Presentation</vt:lpstr>
      <vt:lpstr>About Us</vt:lpstr>
      <vt:lpstr>Stramaglio Consulting</vt:lpstr>
      <vt:lpstr>PowerPoint Presentation</vt:lpstr>
      <vt:lpstr>AI For Supply Chain</vt:lpstr>
      <vt:lpstr>And lastly ...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OEM Status Report</dc:title>
  <dc:creator>Hiro Ueda</dc:creator>
  <cp:lastModifiedBy>HIro Ueda</cp:lastModifiedBy>
  <cp:revision>291</cp:revision>
  <dcterms:created xsi:type="dcterms:W3CDTF">2020-02-18T21:50:17Z</dcterms:created>
  <dcterms:modified xsi:type="dcterms:W3CDTF">2021-03-09T17:28:44Z</dcterms:modified>
</cp:coreProperties>
</file>