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313" r:id="rId2"/>
    <p:sldId id="413" r:id="rId3"/>
    <p:sldId id="414" r:id="rId4"/>
    <p:sldId id="415" r:id="rId5"/>
    <p:sldId id="295" r:id="rId6"/>
    <p:sldId id="389" r:id="rId7"/>
    <p:sldId id="411" r:id="rId8"/>
    <p:sldId id="412" r:id="rId9"/>
    <p:sldId id="400" r:id="rId10"/>
    <p:sldId id="410" r:id="rId11"/>
    <p:sldId id="379" r:id="rId12"/>
    <p:sldId id="380" r:id="rId13"/>
    <p:sldId id="381" r:id="rId14"/>
    <p:sldId id="382" r:id="rId15"/>
    <p:sldId id="383" r:id="rId16"/>
    <p:sldId id="384" r:id="rId17"/>
    <p:sldId id="258" r:id="rId18"/>
    <p:sldId id="260" r:id="rId19"/>
    <p:sldId id="436"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Myriad Pro" panose="020B0503030403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FD8898A0-D0F2-4AB2-877F-3F2359EE949A}">
          <p14:sldIdLst>
            <p14:sldId id="313"/>
            <p14:sldId id="413"/>
            <p14:sldId id="414"/>
            <p14:sldId id="415"/>
            <p14:sldId id="295"/>
            <p14:sldId id="389"/>
            <p14:sldId id="411"/>
            <p14:sldId id="412"/>
            <p14:sldId id="400"/>
            <p14:sldId id="410"/>
            <p14:sldId id="379"/>
            <p14:sldId id="380"/>
            <p14:sldId id="381"/>
            <p14:sldId id="382"/>
            <p14:sldId id="383"/>
            <p14:sldId id="384"/>
            <p14:sldId id="258"/>
            <p14:sldId id="260"/>
            <p14:sldId id="436"/>
          </p14:sldIdLst>
        </p14:section>
      </p14:sectionLst>
    </p:ext>
    <p:ext uri="{EFAFB233-063F-42B5-8137-9DF3F51BA10A}">
      <p15:sldGuideLst xmlns:p15="http://schemas.microsoft.com/office/powerpoint/2012/main">
        <p15:guide id="1" orient="horz" pos="3552" userDrawn="1">
          <p15:clr>
            <a:srgbClr val="A4A3A4"/>
          </p15:clr>
        </p15:guide>
        <p15:guide id="2" pos="192" userDrawn="1">
          <p15:clr>
            <a:srgbClr val="A4A3A4"/>
          </p15:clr>
        </p15:guide>
        <p15:guide id="3" orient="horz" userDrawn="1">
          <p15:clr>
            <a:srgbClr val="A4A3A4"/>
          </p15:clr>
        </p15:guide>
        <p15:guide id="4" pos="7488" userDrawn="1">
          <p15:clr>
            <a:srgbClr val="A4A3A4"/>
          </p15:clr>
        </p15:guide>
        <p15:guide id="5" pos="3816" userDrawn="1">
          <p15:clr>
            <a:srgbClr val="A4A3A4"/>
          </p15:clr>
        </p15:guide>
        <p15:guide id="6"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8" autoAdjust="0"/>
    <p:restoredTop sz="74558" autoAdjust="0"/>
  </p:normalViewPr>
  <p:slideViewPr>
    <p:cSldViewPr snapToGrid="0" showGuides="1">
      <p:cViewPr varScale="1">
        <p:scale>
          <a:sx n="94" d="100"/>
          <a:sy n="94" d="100"/>
        </p:scale>
        <p:origin x="800" y="184"/>
      </p:cViewPr>
      <p:guideLst>
        <p:guide orient="horz" pos="3552"/>
        <p:guide pos="192"/>
        <p:guide orient="horz"/>
        <p:guide pos="7488"/>
        <p:guide pos="3816"/>
        <p:guide orient="horz" pos="216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29E3BC-1048-4D68-A267-A90FC8DD0FB3}" type="datetimeFigureOut">
              <a:rPr lang="en-US" smtClean="0"/>
              <a:t>3/9/21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9D536-9CB2-4B84-A214-BA549526A4DF}" type="slidenum">
              <a:rPr lang="en-US" smtClean="0"/>
              <a:t>‹#›</a:t>
            </a:fld>
            <a:endParaRPr lang="en-US"/>
          </a:p>
        </p:txBody>
      </p:sp>
    </p:spTree>
    <p:extLst>
      <p:ext uri="{BB962C8B-B14F-4D97-AF65-F5344CB8AC3E}">
        <p14:creationId xmlns:p14="http://schemas.microsoft.com/office/powerpoint/2010/main" val="167093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Click</a:t>
            </a:r>
            <a:r>
              <a:rPr lang="en-US" baseline="0" dirty="0"/>
              <a:t> twice to advance this Slide</a:t>
            </a:r>
            <a:endParaRPr lang="en-US" dirty="0"/>
          </a:p>
          <a:p>
            <a:endParaRPr lang="en-US" dirty="0"/>
          </a:p>
        </p:txBody>
      </p:sp>
      <p:sp>
        <p:nvSpPr>
          <p:cNvPr id="4" name="Slide Number Placeholder 3"/>
          <p:cNvSpPr>
            <a:spLocks noGrp="1"/>
          </p:cNvSpPr>
          <p:nvPr>
            <p:ph type="sldNum" sz="quarter" idx="10"/>
          </p:nvPr>
        </p:nvSpPr>
        <p:spPr/>
        <p:txBody>
          <a:bodyPr/>
          <a:lstStyle/>
          <a:p>
            <a:fld id="{A95525B4-5B7D-49B3-B1BD-B5A884232F87}" type="slidenum">
              <a:rPr lang="en-US" smtClean="0"/>
              <a:t>1</a:t>
            </a:fld>
            <a:endParaRPr lang="en-US" dirty="0"/>
          </a:p>
        </p:txBody>
      </p:sp>
    </p:spTree>
    <p:extLst>
      <p:ext uri="{BB962C8B-B14F-4D97-AF65-F5344CB8AC3E}">
        <p14:creationId xmlns:p14="http://schemas.microsoft.com/office/powerpoint/2010/main" val="1992152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812CF-838C-4C0B-8258-2C745C83E35F}" type="slidenum">
              <a:rPr lang="en-US" smtClean="0"/>
              <a:t>11</a:t>
            </a:fld>
            <a:endParaRPr lang="en-US" dirty="0"/>
          </a:p>
        </p:txBody>
      </p:sp>
    </p:spTree>
    <p:extLst>
      <p:ext uri="{BB962C8B-B14F-4D97-AF65-F5344CB8AC3E}">
        <p14:creationId xmlns:p14="http://schemas.microsoft.com/office/powerpoint/2010/main" val="2530089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IT services is not a real Desirable product.  Like an eighty-inch TV or Luxury car or boat. Where common sense and facts are overtaken by desire to have and want.    Let's face it! Our Products are not that sexy.  Nobody gets excited about IT services.  So with that being said, in our industry </a:t>
            </a:r>
          </a:p>
          <a:p>
            <a:r>
              <a:rPr lang="en-US" dirty="0"/>
              <a:t>Every purchase decision represents a buyers attempt to satisfy a need.  Needs are what initially motivates them to investigate potential solutions and motivates them to buy.   Prospects will only buy your products or service if they recognize a need for it.  So the more needs you can identify the more reasons you give them to buy.  So what are the needs of all the individual Influencers?  They all should have different individual needs that you need to have identified</a:t>
            </a:r>
          </a:p>
        </p:txBody>
      </p:sp>
      <p:sp>
        <p:nvSpPr>
          <p:cNvPr id="4" name="Slide Number Placeholder 3"/>
          <p:cNvSpPr>
            <a:spLocks noGrp="1"/>
          </p:cNvSpPr>
          <p:nvPr>
            <p:ph type="sldNum" sz="quarter" idx="5"/>
          </p:nvPr>
        </p:nvSpPr>
        <p:spPr/>
        <p:txBody>
          <a:bodyPr/>
          <a:lstStyle/>
          <a:p>
            <a:fld id="{44F9D536-9CB2-4B84-A214-BA549526A4DF}" type="slidenum">
              <a:rPr lang="en-US" smtClean="0"/>
              <a:t>12</a:t>
            </a:fld>
            <a:endParaRPr lang="en-US"/>
          </a:p>
        </p:txBody>
      </p:sp>
    </p:spTree>
    <p:extLst>
      <p:ext uri="{BB962C8B-B14F-4D97-AF65-F5344CB8AC3E}">
        <p14:creationId xmlns:p14="http://schemas.microsoft.com/office/powerpoint/2010/main" val="55963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in a Managed Service product we have many features.  And this is where get beat!   We pride ourselves on having all these options included with our managed service offering but we fail to show why the client needs all these features and options.  Therefore creating the myth that they are over buying and paying for things they do not need.  Remember people do not want to have to afford what we are selling.  The less they can get by with the better.   We actually end up setting the bar for what a </a:t>
            </a:r>
            <a:r>
              <a:rPr lang="en-US" dirty="0" err="1"/>
              <a:t>cadalic</a:t>
            </a:r>
            <a:r>
              <a:rPr lang="en-US" dirty="0"/>
              <a:t> is versus a Chevy!  N </a:t>
            </a:r>
            <a:r>
              <a:rPr lang="en-US" dirty="0" err="1"/>
              <a:t>obody</a:t>
            </a:r>
            <a:r>
              <a:rPr lang="en-US" dirty="0"/>
              <a:t> wants a </a:t>
            </a:r>
            <a:r>
              <a:rPr lang="en-US" dirty="0" err="1"/>
              <a:t>cadilac</a:t>
            </a:r>
            <a:r>
              <a:rPr lang="en-US" dirty="0"/>
              <a:t> tech support plan unless it is proven why they need it.</a:t>
            </a:r>
          </a:p>
          <a:p>
            <a:endParaRPr lang="en-US" dirty="0"/>
          </a:p>
        </p:txBody>
      </p:sp>
      <p:sp>
        <p:nvSpPr>
          <p:cNvPr id="4" name="Slide Number Placeholder 3"/>
          <p:cNvSpPr>
            <a:spLocks noGrp="1"/>
          </p:cNvSpPr>
          <p:nvPr>
            <p:ph type="sldNum" sz="quarter" idx="5"/>
          </p:nvPr>
        </p:nvSpPr>
        <p:spPr/>
        <p:txBody>
          <a:bodyPr/>
          <a:lstStyle/>
          <a:p>
            <a:fld id="{44F9D536-9CB2-4B84-A214-BA549526A4DF}" type="slidenum">
              <a:rPr lang="en-US" smtClean="0"/>
              <a:t>13</a:t>
            </a:fld>
            <a:endParaRPr lang="en-US"/>
          </a:p>
        </p:txBody>
      </p:sp>
    </p:spTree>
    <p:extLst>
      <p:ext uri="{BB962C8B-B14F-4D97-AF65-F5344CB8AC3E}">
        <p14:creationId xmlns:p14="http://schemas.microsoft.com/office/powerpoint/2010/main" val="2617933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justification is the basis for every single decision. Its also a pre-requisite for closure.  By itself, the existence of a need is never enough to justify a purchase.  Likewise, just because you offer a viable solution doesn’t mean prospects can justify the expense.  ( a top objection - let me run some numbers and get back with you ). To  purchase your product or service, the perceived value of your solution must exceed its cost.  Keep in mind that the greater the value the easier it is to cost justify a purchase.   If you do not have an answer to: That is a lot more then we spend now?  You are fried</a:t>
            </a:r>
          </a:p>
        </p:txBody>
      </p:sp>
      <p:sp>
        <p:nvSpPr>
          <p:cNvPr id="4" name="Slide Number Placeholder 3"/>
          <p:cNvSpPr>
            <a:spLocks noGrp="1"/>
          </p:cNvSpPr>
          <p:nvPr>
            <p:ph type="sldNum" sz="quarter" idx="5"/>
          </p:nvPr>
        </p:nvSpPr>
        <p:spPr/>
        <p:txBody>
          <a:bodyPr/>
          <a:lstStyle/>
          <a:p>
            <a:fld id="{44F9D536-9CB2-4B84-A214-BA549526A4DF}" type="slidenum">
              <a:rPr lang="en-US" smtClean="0"/>
              <a:t>14</a:t>
            </a:fld>
            <a:endParaRPr lang="en-US"/>
          </a:p>
        </p:txBody>
      </p:sp>
    </p:spTree>
    <p:extLst>
      <p:ext uri="{BB962C8B-B14F-4D97-AF65-F5344CB8AC3E}">
        <p14:creationId xmlns:p14="http://schemas.microsoft.com/office/powerpoint/2010/main" val="143335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sales cycles exist because sellers fail to show why it is urgent to change now!</a:t>
            </a:r>
          </a:p>
          <a:p>
            <a:endParaRPr lang="en-US" dirty="0"/>
          </a:p>
          <a:p>
            <a:r>
              <a:rPr lang="en-US" dirty="0"/>
              <a:t>Without compelling and discernible reason to make a decision, its always easier to maintain Status quo.  Let's face it switching IT providers, equipment and software solutions is not easy.  Until your prospect feels a sense of urgency, they are not likely to buy your product or services.   Many times when solving latent needs we fail to show the urgency.  It is very important that we have identified urgency for all the influencers. And keep in mind they may all have a different idea of what is urgent and what is not as it relates to their job.</a:t>
            </a:r>
          </a:p>
          <a:p>
            <a:endParaRPr lang="en-US" dirty="0"/>
          </a:p>
        </p:txBody>
      </p:sp>
      <p:sp>
        <p:nvSpPr>
          <p:cNvPr id="4" name="Slide Number Placeholder 3"/>
          <p:cNvSpPr>
            <a:spLocks noGrp="1"/>
          </p:cNvSpPr>
          <p:nvPr>
            <p:ph type="sldNum" sz="quarter" idx="5"/>
          </p:nvPr>
        </p:nvSpPr>
        <p:spPr/>
        <p:txBody>
          <a:bodyPr/>
          <a:lstStyle/>
          <a:p>
            <a:fld id="{44F9D536-9CB2-4B84-A214-BA549526A4DF}" type="slidenum">
              <a:rPr lang="en-US" smtClean="0"/>
              <a:t>15</a:t>
            </a:fld>
            <a:endParaRPr lang="en-US"/>
          </a:p>
        </p:txBody>
      </p:sp>
    </p:spTree>
    <p:extLst>
      <p:ext uri="{BB962C8B-B14F-4D97-AF65-F5344CB8AC3E}">
        <p14:creationId xmlns:p14="http://schemas.microsoft.com/office/powerpoint/2010/main" val="215061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solutions, cost justification and a sense </a:t>
            </a:r>
            <a:r>
              <a:rPr lang="en-US" dirty="0" err="1"/>
              <a:t>iof</a:t>
            </a:r>
            <a:r>
              <a:rPr lang="en-US" dirty="0"/>
              <a:t> urgency all rolled together still aren’t enough to close a sale. Your prospect must also have the authority to make the decision.   This does not just include the CEO or owner.  Many times the Owners or CEO must consult his influencers,  his right hand people.   So it is very important to have as many influencers in your presentat5ion as you can possibly get.  Otherwise you will always be left with the excuse  “looks good let me run this by my team.”  1-2-3-5 weeks later maybe they get back with you!</a:t>
            </a:r>
          </a:p>
          <a:p>
            <a:endParaRPr lang="en-US" dirty="0"/>
          </a:p>
          <a:p>
            <a:r>
              <a:rPr lang="en-US" dirty="0"/>
              <a:t>If all five of these pre requisites for closing have been satisfied, meaning the prospective influencers, managers and executives recognize the existence of a need or needs specific to each of them and the viability of your solution, they have the authority to make a decision and a sense of urgency to move forward now, then closing the actual sale should be a breeze.  At that point, all you have to do is offer encouragement and ask for the order.</a:t>
            </a:r>
          </a:p>
          <a:p>
            <a:endParaRPr lang="en-US" dirty="0"/>
          </a:p>
          <a:p>
            <a:r>
              <a:rPr lang="en-US" dirty="0"/>
              <a:t>If one or more of these prerequisite conditions is not in place, however, then the opportunity may not be ready to be closed.  That’s when sellers must either push harder to trey to force a sale, or step back and figure out how to address any outstanding issues.  As you may have already guessed these next two days are going to be about how to Identify and present these Five prerequisites and the closing strategies that follow.</a:t>
            </a:r>
          </a:p>
          <a:p>
            <a:endParaRPr lang="en-US" dirty="0"/>
          </a:p>
        </p:txBody>
      </p:sp>
      <p:sp>
        <p:nvSpPr>
          <p:cNvPr id="4" name="Slide Number Placeholder 3"/>
          <p:cNvSpPr>
            <a:spLocks noGrp="1"/>
          </p:cNvSpPr>
          <p:nvPr>
            <p:ph type="sldNum" sz="quarter" idx="5"/>
          </p:nvPr>
        </p:nvSpPr>
        <p:spPr/>
        <p:txBody>
          <a:bodyPr/>
          <a:lstStyle/>
          <a:p>
            <a:fld id="{44F9D536-9CB2-4B84-A214-BA549526A4DF}" type="slidenum">
              <a:rPr lang="en-US" smtClean="0"/>
              <a:t>16</a:t>
            </a:fld>
            <a:endParaRPr lang="en-US"/>
          </a:p>
        </p:txBody>
      </p:sp>
    </p:spTree>
    <p:extLst>
      <p:ext uri="{BB962C8B-B14F-4D97-AF65-F5344CB8AC3E}">
        <p14:creationId xmlns:p14="http://schemas.microsoft.com/office/powerpoint/2010/main" val="1429981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DF924-FD17-4F12-A2AF-B472E74C0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80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4000" b="0" i="0" u="none" strike="noStrike" kern="1200" cap="none" spc="0" normalizeH="0" baseline="0" dirty="0">
              <a:ln w="0"/>
              <a:solidFill>
                <a:prstClr val="black"/>
              </a:solidFill>
              <a:effectLst>
                <a:outerShdw blurRad="38100" dist="19050" dir="2700000" algn="tl" rotWithShape="0">
                  <a:prstClr val="black">
                    <a:alpha val="40000"/>
                  </a:prstClr>
                </a:outerShdw>
              </a:effectLst>
              <a:uLnTx/>
              <a:uFillTx/>
              <a:latin typeface="Roboto Black" panose="02000000000000000000" pitchFamily="2" charset="0"/>
              <a:ea typeface="Roboto Black" panose="02000000000000000000" pitchFamily="2" charset="0"/>
              <a:cs typeface="Roboto Black" panose="020000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EDF924-FD17-4F12-A2AF-B472E74C0C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527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F9D536-9CB2-4B84-A214-BA549526A4DF}" type="slidenum">
              <a:rPr lang="en-US" smtClean="0"/>
              <a:t>19</a:t>
            </a:fld>
            <a:endParaRPr lang="en-US"/>
          </a:p>
        </p:txBody>
      </p:sp>
    </p:spTree>
    <p:extLst>
      <p:ext uri="{BB962C8B-B14F-4D97-AF65-F5344CB8AC3E}">
        <p14:creationId xmlns:p14="http://schemas.microsoft.com/office/powerpoint/2010/main" val="2376057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812CF-838C-4C0B-8258-2C745C83E35F}" type="slidenum">
              <a:rPr lang="en-US" smtClean="0"/>
              <a:t>2</a:t>
            </a:fld>
            <a:endParaRPr lang="en-US" dirty="0"/>
          </a:p>
        </p:txBody>
      </p:sp>
    </p:spTree>
    <p:extLst>
      <p:ext uri="{BB962C8B-B14F-4D97-AF65-F5344CB8AC3E}">
        <p14:creationId xmlns:p14="http://schemas.microsoft.com/office/powerpoint/2010/main" val="3038567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812CF-838C-4C0B-8258-2C745C83E35F}" type="slidenum">
              <a:rPr lang="en-US" smtClean="0"/>
              <a:t>3</a:t>
            </a:fld>
            <a:endParaRPr lang="en-US" dirty="0"/>
          </a:p>
        </p:txBody>
      </p:sp>
    </p:spTree>
    <p:extLst>
      <p:ext uri="{BB962C8B-B14F-4D97-AF65-F5344CB8AC3E}">
        <p14:creationId xmlns:p14="http://schemas.microsoft.com/office/powerpoint/2010/main" val="554831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0812CF-838C-4C0B-8258-2C745C83E35F}" type="slidenum">
              <a:rPr lang="en-US" smtClean="0"/>
              <a:t>4</a:t>
            </a:fld>
            <a:endParaRPr lang="en-US" dirty="0"/>
          </a:p>
        </p:txBody>
      </p:sp>
    </p:spTree>
    <p:extLst>
      <p:ext uri="{BB962C8B-B14F-4D97-AF65-F5344CB8AC3E}">
        <p14:creationId xmlns:p14="http://schemas.microsoft.com/office/powerpoint/2010/main" val="1758108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a:t>
            </a:r>
            <a:r>
              <a:rPr lang="en-US" baseline="0" dirty="0"/>
              <a:t> offerings do you have?</a:t>
            </a:r>
          </a:p>
          <a:p>
            <a:endParaRPr lang="en-US" baseline="0" dirty="0"/>
          </a:p>
          <a:p>
            <a:r>
              <a:rPr lang="en-US" baseline="0" dirty="0"/>
              <a:t>Ask these Questions: </a:t>
            </a:r>
          </a:p>
          <a:p>
            <a:r>
              <a:rPr lang="en-US" baseline="0" dirty="0"/>
              <a:t>How many of us have a standard offering?</a:t>
            </a:r>
          </a:p>
          <a:p>
            <a:r>
              <a:rPr lang="en-US" baseline="0" dirty="0"/>
              <a:t>Is it the traditional Gold, Platinum, Silver, Lead??</a:t>
            </a:r>
          </a:p>
          <a:p>
            <a:endParaRPr lang="en-US" dirty="0"/>
          </a:p>
          <a:p>
            <a:endParaRPr lang="en-US" dirty="0"/>
          </a:p>
        </p:txBody>
      </p:sp>
      <p:sp>
        <p:nvSpPr>
          <p:cNvPr id="4" name="Slide Number Placeholder 3"/>
          <p:cNvSpPr>
            <a:spLocks noGrp="1"/>
          </p:cNvSpPr>
          <p:nvPr>
            <p:ph type="sldNum" sz="quarter" idx="10"/>
          </p:nvPr>
        </p:nvSpPr>
        <p:spPr/>
        <p:txBody>
          <a:bodyPr/>
          <a:lstStyle/>
          <a:p>
            <a:fld id="{44F9D536-9CB2-4B84-A214-BA549526A4DF}" type="slidenum">
              <a:rPr lang="en-US" smtClean="0"/>
              <a:t>5</a:t>
            </a:fld>
            <a:endParaRPr lang="en-US"/>
          </a:p>
        </p:txBody>
      </p:sp>
    </p:spTree>
    <p:extLst>
      <p:ext uri="{BB962C8B-B14F-4D97-AF65-F5344CB8AC3E}">
        <p14:creationId xmlns:p14="http://schemas.microsoft.com/office/powerpoint/2010/main" val="367234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What an Effective Brand Building Strategy Is</a:t>
            </a:r>
          </a:p>
          <a:p>
            <a:pPr lvl="1"/>
            <a:r>
              <a:rPr lang="en-US" sz="1200" kern="1200" dirty="0">
                <a:solidFill>
                  <a:schemeClr val="tx1"/>
                </a:solidFill>
                <a:effectLst/>
                <a:latin typeface="+mn-lt"/>
                <a:ea typeface="+mn-ea"/>
                <a:cs typeface="+mn-cs"/>
              </a:rPr>
              <a:t>PAS not SPA</a:t>
            </a:r>
          </a:p>
          <a:p>
            <a:pPr lvl="1"/>
            <a:r>
              <a:rPr lang="en-US" sz="1200" kern="1200" dirty="0">
                <a:solidFill>
                  <a:schemeClr val="tx1"/>
                </a:solidFill>
                <a:effectLst/>
                <a:latin typeface="+mn-lt"/>
                <a:ea typeface="+mn-ea"/>
                <a:cs typeface="+mn-cs"/>
              </a:rPr>
              <a:t>Regular Updates</a:t>
            </a:r>
          </a:p>
          <a:p>
            <a:pPr lvl="1"/>
            <a:r>
              <a:rPr lang="en-US" sz="1200" kern="1200" dirty="0">
                <a:solidFill>
                  <a:schemeClr val="tx1"/>
                </a:solidFill>
                <a:effectLst/>
                <a:latin typeface="+mn-lt"/>
                <a:ea typeface="+mn-ea"/>
                <a:cs typeface="+mn-cs"/>
              </a:rPr>
              <a:t>Syndication vs. Original Content</a:t>
            </a:r>
          </a:p>
          <a:p>
            <a:r>
              <a:rPr lang="en-US" sz="1200" kern="1200" dirty="0">
                <a:solidFill>
                  <a:schemeClr val="tx1"/>
                </a:solidFill>
                <a:effectLst/>
                <a:latin typeface="+mn-lt"/>
                <a:ea typeface="+mn-ea"/>
                <a:cs typeface="+mn-cs"/>
              </a:rPr>
              <a:t>Multiple Mediums (Rule of 3)</a:t>
            </a:r>
            <a:endParaRPr lang="en-US" dirty="0"/>
          </a:p>
        </p:txBody>
      </p:sp>
      <p:sp>
        <p:nvSpPr>
          <p:cNvPr id="4" name="Slide Number Placeholder 3"/>
          <p:cNvSpPr>
            <a:spLocks noGrp="1"/>
          </p:cNvSpPr>
          <p:nvPr>
            <p:ph type="sldNum" sz="quarter" idx="10"/>
          </p:nvPr>
        </p:nvSpPr>
        <p:spPr/>
        <p:txBody>
          <a:bodyPr/>
          <a:lstStyle/>
          <a:p>
            <a:fld id="{040812CF-838C-4C0B-8258-2C745C83E35F}" type="slidenum">
              <a:rPr lang="en-US" smtClean="0"/>
              <a:t>6</a:t>
            </a:fld>
            <a:endParaRPr lang="en-US" dirty="0"/>
          </a:p>
        </p:txBody>
      </p:sp>
    </p:spTree>
    <p:extLst>
      <p:ext uri="{BB962C8B-B14F-4D97-AF65-F5344CB8AC3E}">
        <p14:creationId xmlns:p14="http://schemas.microsoft.com/office/powerpoint/2010/main" val="106636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Sales People are notorious for being all over the board!  A Process is their for a reason. A process Is a Series of Steps to be performed in a chronological order! Sales people either don’t have a process or don’t follow the correct process.   The only thing that keeps a sale moving is curiosity!</a:t>
            </a:r>
          </a:p>
        </p:txBody>
      </p:sp>
      <p:sp>
        <p:nvSpPr>
          <p:cNvPr id="4" name="Slide Number Placeholder 3"/>
          <p:cNvSpPr>
            <a:spLocks noGrp="1"/>
          </p:cNvSpPr>
          <p:nvPr>
            <p:ph type="sldNum" sz="quarter" idx="10"/>
          </p:nvPr>
        </p:nvSpPr>
        <p:spPr/>
        <p:txBody>
          <a:bodyPr/>
          <a:lstStyle/>
          <a:p>
            <a:fld id="{040812CF-838C-4C0B-8258-2C745C83E35F}" type="slidenum">
              <a:rPr lang="en-US" smtClean="0"/>
              <a:t>7</a:t>
            </a:fld>
            <a:endParaRPr lang="en-US" dirty="0"/>
          </a:p>
        </p:txBody>
      </p:sp>
    </p:spTree>
    <p:extLst>
      <p:ext uri="{BB962C8B-B14F-4D97-AF65-F5344CB8AC3E}">
        <p14:creationId xmlns:p14="http://schemas.microsoft.com/office/powerpoint/2010/main" val="413599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040812CF-838C-4C0B-8258-2C745C83E35F}" type="slidenum">
              <a:rPr lang="en-US" smtClean="0"/>
              <a:t>9</a:t>
            </a:fld>
            <a:endParaRPr lang="en-US" dirty="0"/>
          </a:p>
        </p:txBody>
      </p:sp>
    </p:spTree>
    <p:extLst>
      <p:ext uri="{BB962C8B-B14F-4D97-AF65-F5344CB8AC3E}">
        <p14:creationId xmlns:p14="http://schemas.microsoft.com/office/powerpoint/2010/main" val="1239241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F9D536-9CB2-4B84-A214-BA549526A4DF}" type="slidenum">
              <a:rPr lang="en-US" smtClean="0"/>
              <a:t>10</a:t>
            </a:fld>
            <a:endParaRPr lang="en-US"/>
          </a:p>
        </p:txBody>
      </p:sp>
    </p:spTree>
    <p:extLst>
      <p:ext uri="{BB962C8B-B14F-4D97-AF65-F5344CB8AC3E}">
        <p14:creationId xmlns:p14="http://schemas.microsoft.com/office/powerpoint/2010/main" val="397911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086B26-5595-4E9C-AED3-37FDA2CCDD1E}" type="datetimeFigureOut">
              <a:rPr lang="en-US" smtClean="0"/>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670682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86B26-5595-4E9C-AED3-37FDA2CCDD1E}" type="datetimeFigureOut">
              <a:rPr lang="en-US" smtClean="0"/>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2855800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86B26-5595-4E9C-AED3-37FDA2CCDD1E}" type="datetimeFigureOut">
              <a:rPr lang="en-US" smtClean="0"/>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14387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086B26-5595-4E9C-AED3-37FDA2CCDD1E}" type="datetimeFigureOut">
              <a:rPr lang="en-US" smtClean="0"/>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408503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086B26-5595-4E9C-AED3-37FDA2CCDD1E}" type="datetimeFigureOut">
              <a:rPr lang="en-US" smtClean="0"/>
              <a:t>3/9/21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1417658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086B26-5595-4E9C-AED3-37FDA2CCDD1E}" type="datetimeFigureOut">
              <a:rPr lang="en-US" smtClean="0"/>
              <a:t>3/9/21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1050946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086B26-5595-4E9C-AED3-37FDA2CCDD1E}" type="datetimeFigureOut">
              <a:rPr lang="en-US" smtClean="0"/>
              <a:t>3/9/21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92430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086B26-5595-4E9C-AED3-37FDA2CCDD1E}" type="datetimeFigureOut">
              <a:rPr lang="en-US" smtClean="0"/>
              <a:t>3/9/21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2641672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086B26-5595-4E9C-AED3-37FDA2CCDD1E}" type="datetimeFigureOut">
              <a:rPr lang="en-US" smtClean="0"/>
              <a:t>3/9/21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2700097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086B26-5595-4E9C-AED3-37FDA2CCDD1E}" type="datetimeFigureOut">
              <a:rPr lang="en-US" smtClean="0"/>
              <a:t>3/9/21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299593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086B26-5595-4E9C-AED3-37FDA2CCDD1E}" type="datetimeFigureOut">
              <a:rPr lang="en-US" smtClean="0"/>
              <a:t>3/9/21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2958A9-8551-49D3-8D94-941207DCF5F0}" type="slidenum">
              <a:rPr lang="en-US" smtClean="0"/>
              <a:t>‹#›</a:t>
            </a:fld>
            <a:endParaRPr lang="en-US"/>
          </a:p>
        </p:txBody>
      </p:sp>
    </p:spTree>
    <p:extLst>
      <p:ext uri="{BB962C8B-B14F-4D97-AF65-F5344CB8AC3E}">
        <p14:creationId xmlns:p14="http://schemas.microsoft.com/office/powerpoint/2010/main" val="260762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086B26-5595-4E9C-AED3-37FDA2CCDD1E}" type="datetimeFigureOut">
              <a:rPr lang="en-US" smtClean="0"/>
              <a:t>3/9/21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958A9-8551-49D3-8D94-941207DCF5F0}" type="slidenum">
              <a:rPr lang="en-US" smtClean="0"/>
              <a:t>‹#›</a:t>
            </a:fld>
            <a:endParaRPr lang="en-US"/>
          </a:p>
        </p:txBody>
      </p:sp>
    </p:spTree>
    <p:extLst>
      <p:ext uri="{BB962C8B-B14F-4D97-AF65-F5344CB8AC3E}">
        <p14:creationId xmlns:p14="http://schemas.microsoft.com/office/powerpoint/2010/main" val="2527702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linkedin.com/in/alexatarrc" TargetMode="External"/><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wmf"/></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White Box"/>
          <p:cNvSpPr/>
          <p:nvPr/>
        </p:nvSpPr>
        <p:spPr>
          <a:xfrm>
            <a:off x="275772" y="1348604"/>
            <a:ext cx="11640457" cy="416710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32" y="1342292"/>
            <a:ext cx="11670895" cy="417341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30" y="1342292"/>
            <a:ext cx="11670899" cy="417341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330" y="1342292"/>
            <a:ext cx="11670899" cy="4173415"/>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332" y="1342292"/>
            <a:ext cx="11670895" cy="4173415"/>
          </a:xfrm>
          <a:prstGeom prst="rect">
            <a:avLst/>
          </a:prstGeom>
        </p:spPr>
      </p:pic>
      <p:sp>
        <p:nvSpPr>
          <p:cNvPr id="26" name="White Box 2"/>
          <p:cNvSpPr/>
          <p:nvPr/>
        </p:nvSpPr>
        <p:spPr>
          <a:xfrm>
            <a:off x="260550" y="1342292"/>
            <a:ext cx="11655677" cy="417341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Headsh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058" y="1574272"/>
            <a:ext cx="2467933" cy="3715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Name"/>
          <p:cNvSpPr txBox="1">
            <a:spLocks/>
          </p:cNvSpPr>
          <p:nvPr/>
        </p:nvSpPr>
        <p:spPr>
          <a:xfrm>
            <a:off x="3194277" y="3216600"/>
            <a:ext cx="5032009" cy="1331238"/>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dirty="0"/>
              <a:t>Alex Rogers</a:t>
            </a:r>
            <a:br>
              <a:rPr lang="de-DE" sz="4000" dirty="0"/>
            </a:br>
            <a:r>
              <a:rPr lang="de-DE" dirty="0"/>
              <a:t>CEO CharTec, CEO ARRC</a:t>
            </a:r>
            <a:endParaRPr lang="en-US" dirty="0"/>
          </a:p>
        </p:txBody>
      </p:sp>
      <p:sp>
        <p:nvSpPr>
          <p:cNvPr id="11" name="TextBox 10"/>
          <p:cNvSpPr txBox="1"/>
          <p:nvPr/>
        </p:nvSpPr>
        <p:spPr>
          <a:xfrm>
            <a:off x="3194277" y="4306189"/>
            <a:ext cx="6285570" cy="830997"/>
          </a:xfrm>
          <a:prstGeom prst="rect">
            <a:avLst/>
          </a:prstGeom>
          <a:noFill/>
        </p:spPr>
        <p:txBody>
          <a:bodyPr wrap="square" rtlCol="0">
            <a:spAutoFit/>
          </a:bodyPr>
          <a:lstStyle/>
          <a:p>
            <a:r>
              <a:rPr lang="en-US" sz="2400" dirty="0">
                <a:hlinkClick r:id="rId8"/>
              </a:rPr>
              <a:t>http://www.linkedin.com/in/alexatarrc</a:t>
            </a:r>
            <a:endParaRPr lang="en-US" sz="2400" dirty="0"/>
          </a:p>
          <a:p>
            <a:endParaRPr lang="en-US" sz="2400" dirty="0"/>
          </a:p>
        </p:txBody>
      </p:sp>
      <p:sp>
        <p:nvSpPr>
          <p:cNvPr id="16" name="Title"/>
          <p:cNvSpPr txBox="1">
            <a:spLocks/>
          </p:cNvSpPr>
          <p:nvPr/>
        </p:nvSpPr>
        <p:spPr>
          <a:xfrm>
            <a:off x="0" y="2349059"/>
            <a:ext cx="12192000" cy="1614556"/>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panose="020B0604020202020204" pitchFamily="34" charset="0"/>
                <a:cs typeface="Arial" panose="020B0604020202020204" pitchFamily="34" charset="0"/>
              </a:rPr>
              <a:t> Let's Get Started</a:t>
            </a:r>
          </a:p>
        </p:txBody>
      </p:sp>
      <p:sp>
        <p:nvSpPr>
          <p:cNvPr id="24" name="Title"/>
          <p:cNvSpPr txBox="1">
            <a:spLocks/>
          </p:cNvSpPr>
          <p:nvPr/>
        </p:nvSpPr>
        <p:spPr>
          <a:xfrm>
            <a:off x="266978" y="-44343"/>
            <a:ext cx="7943054"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Introduction</a:t>
            </a:r>
          </a:p>
        </p:txBody>
      </p:sp>
      <p:sp>
        <p:nvSpPr>
          <p:cNvPr id="25" name="Line Bottom"/>
          <p:cNvSpPr/>
          <p:nvPr/>
        </p:nvSpPr>
        <p:spPr>
          <a:xfrm>
            <a:off x="245328" y="3507055"/>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Line Top"/>
          <p:cNvSpPr/>
          <p:nvPr/>
        </p:nvSpPr>
        <p:spPr>
          <a:xfrm>
            <a:off x="245328" y="3517689"/>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606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barn(outVertical)">
                                      <p:cBhvr>
                                        <p:cTn id="11" dur="500"/>
                                        <p:tgtEl>
                                          <p:spTgt spid="27"/>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outVertical)">
                                      <p:cBhvr>
                                        <p:cTn id="14" dur="500"/>
                                        <p:tgtEl>
                                          <p:spTgt spid="25"/>
                                        </p:tgtEl>
                                      </p:cBhvr>
                                    </p:animEffect>
                                  </p:childTnLst>
                                </p:cTn>
                              </p:par>
                            </p:childTnLst>
                          </p:cTn>
                        </p:par>
                        <p:par>
                          <p:cTn id="15" fill="hold">
                            <p:stCondLst>
                              <p:cond delay="1000"/>
                            </p:stCondLst>
                            <p:childTnLst>
                              <p:par>
                                <p:cTn id="16" presetID="42" presetClass="path" presetSubtype="0" accel="50000" decel="50000" fill="hold" grpId="1" nodeType="afterEffect">
                                  <p:stCondLst>
                                    <p:cond delay="0"/>
                                  </p:stCondLst>
                                  <p:childTnLst>
                                    <p:animMotion origin="layout" path="M 2.29167E-6 4.44444E-6 L 2.29167E-6 0.28703 " pathEditMode="relative" rAng="0" ptsTypes="AA">
                                      <p:cBhvr>
                                        <p:cTn id="17" dur="500" fill="hold"/>
                                        <p:tgtEl>
                                          <p:spTgt spid="25"/>
                                        </p:tgtEl>
                                        <p:attrNameLst>
                                          <p:attrName>ppt_x</p:attrName>
                                          <p:attrName>ppt_y</p:attrName>
                                        </p:attrNameLst>
                                      </p:cBhvr>
                                      <p:rCtr x="0" y="14352"/>
                                    </p:animMotion>
                                  </p:childTnLst>
                                </p:cTn>
                              </p:par>
                              <p:par>
                                <p:cTn id="18" presetID="42" presetClass="path" presetSubtype="0" accel="50000" decel="50000" fill="hold" grpId="1" nodeType="withEffect">
                                  <p:stCondLst>
                                    <p:cond delay="0"/>
                                  </p:stCondLst>
                                  <p:childTnLst>
                                    <p:animMotion origin="layout" path="M 2.29167E-6 -4.44444E-6 L 2.29167E-6 -0.31875 " pathEditMode="relative" rAng="0" ptsTypes="AA">
                                      <p:cBhvr>
                                        <p:cTn id="19" dur="500" fill="hold"/>
                                        <p:tgtEl>
                                          <p:spTgt spid="27"/>
                                        </p:tgtEl>
                                        <p:attrNameLst>
                                          <p:attrName>ppt_x</p:attrName>
                                          <p:attrName>ppt_y</p:attrName>
                                        </p:attrNameLst>
                                      </p:cBhvr>
                                      <p:rCtr x="0" y="-15949"/>
                                    </p:animMotion>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2500"/>
                            </p:stCondLst>
                            <p:childTnLst>
                              <p:par>
                                <p:cTn id="35" presetID="1"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0" presetClass="entr" presetSubtype="0" repeatCount="99900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stCondLst>
                                            <p:cond delay="0"/>
                                          </p:stCondLst>
                                        </p:cTn>
                                        <p:tgtEl>
                                          <p:spTgt spid="17"/>
                                        </p:tgtEl>
                                      </p:cBhvr>
                                    </p:animEffect>
                                    <p:animEffect transition="out" filter="fade">
                                      <p:cBhvr>
                                        <p:cTn id="40" dur="2000">
                                          <p:stCondLst>
                                            <p:cond delay="6000"/>
                                          </p:stCondLst>
                                        </p:cTn>
                                        <p:tgtEl>
                                          <p:spTgt spid="17"/>
                                        </p:tgtEl>
                                      </p:cBhvr>
                                    </p:animEffect>
                                    <p:set>
                                      <p:cBhvr>
                                        <p:cTn id="41" dur="16000" fill="hold">
                                          <p:stCondLst>
                                            <p:cond delay="8000"/>
                                          </p:stCondLst>
                                        </p:cTn>
                                        <p:tgtEl>
                                          <p:spTgt spid="17"/>
                                        </p:tgtEl>
                                        <p:attrNameLst>
                                          <p:attrName>style.visibility</p:attrName>
                                        </p:attrNameLst>
                                      </p:cBhvr>
                                      <p:to>
                                        <p:strVal val="hidden"/>
                                      </p:to>
                                    </p:set>
                                  </p:childTnLst>
                                </p:cTn>
                              </p:par>
                              <p:par>
                                <p:cTn id="42" presetID="0" presetClass="entr" presetSubtype="0" repeatCount="999000" fill="hold" nodeType="withEffect">
                                  <p:stCondLst>
                                    <p:cond delay="600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stCondLst>
                                            <p:cond delay="0"/>
                                          </p:stCondLst>
                                        </p:cTn>
                                        <p:tgtEl>
                                          <p:spTgt spid="18"/>
                                        </p:tgtEl>
                                      </p:cBhvr>
                                    </p:animEffect>
                                    <p:animEffect transition="out" filter="fade">
                                      <p:cBhvr>
                                        <p:cTn id="45" dur="2000">
                                          <p:stCondLst>
                                            <p:cond delay="6000"/>
                                          </p:stCondLst>
                                        </p:cTn>
                                        <p:tgtEl>
                                          <p:spTgt spid="18"/>
                                        </p:tgtEl>
                                      </p:cBhvr>
                                    </p:animEffect>
                                    <p:set>
                                      <p:cBhvr>
                                        <p:cTn id="46" dur="16000" fill="hold">
                                          <p:stCondLst>
                                            <p:cond delay="8000"/>
                                          </p:stCondLst>
                                        </p:cTn>
                                        <p:tgtEl>
                                          <p:spTgt spid="18"/>
                                        </p:tgtEl>
                                        <p:attrNameLst>
                                          <p:attrName>style.visibility</p:attrName>
                                        </p:attrNameLst>
                                      </p:cBhvr>
                                      <p:to>
                                        <p:strVal val="hidden"/>
                                      </p:to>
                                    </p:set>
                                  </p:childTnLst>
                                </p:cTn>
                              </p:par>
                              <p:par>
                                <p:cTn id="47" presetID="0" presetClass="entr" presetSubtype="0" repeatCount="999000" fill="hold" nodeType="withEffect">
                                  <p:stCondLst>
                                    <p:cond delay="1200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2000">
                                          <p:stCondLst>
                                            <p:cond delay="0"/>
                                          </p:stCondLst>
                                        </p:cTn>
                                        <p:tgtEl>
                                          <p:spTgt spid="19"/>
                                        </p:tgtEl>
                                      </p:cBhvr>
                                    </p:animEffect>
                                    <p:animEffect transition="out" filter="fade">
                                      <p:cBhvr>
                                        <p:cTn id="50" dur="2000">
                                          <p:stCondLst>
                                            <p:cond delay="6000"/>
                                          </p:stCondLst>
                                        </p:cTn>
                                        <p:tgtEl>
                                          <p:spTgt spid="19"/>
                                        </p:tgtEl>
                                      </p:cBhvr>
                                    </p:animEffect>
                                    <p:set>
                                      <p:cBhvr>
                                        <p:cTn id="51" dur="16000" fill="hold">
                                          <p:stCondLst>
                                            <p:cond delay="8000"/>
                                          </p:stCondLst>
                                        </p:cTn>
                                        <p:tgtEl>
                                          <p:spTgt spid="19"/>
                                        </p:tgtEl>
                                        <p:attrNameLst>
                                          <p:attrName>style.visibility</p:attrName>
                                        </p:attrNameLst>
                                      </p:cBhvr>
                                      <p:to>
                                        <p:strVal val="hidden"/>
                                      </p:to>
                                    </p:set>
                                  </p:childTnLst>
                                </p:cTn>
                              </p:par>
                              <p:par>
                                <p:cTn id="52" presetID="0" presetClass="entr" presetSubtype="0" repeatCount="999000" fill="hold" nodeType="withEffect">
                                  <p:stCondLst>
                                    <p:cond delay="1800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2000">
                                          <p:stCondLst>
                                            <p:cond delay="0"/>
                                          </p:stCondLst>
                                        </p:cTn>
                                        <p:tgtEl>
                                          <p:spTgt spid="20"/>
                                        </p:tgtEl>
                                      </p:cBhvr>
                                    </p:animEffect>
                                    <p:animEffect transition="out" filter="fade">
                                      <p:cBhvr>
                                        <p:cTn id="55" dur="2000">
                                          <p:stCondLst>
                                            <p:cond delay="6000"/>
                                          </p:stCondLst>
                                        </p:cTn>
                                        <p:tgtEl>
                                          <p:spTgt spid="20"/>
                                        </p:tgtEl>
                                      </p:cBhvr>
                                    </p:animEffect>
                                    <p:set>
                                      <p:cBhvr>
                                        <p:cTn id="56" dur="16000" fill="hold">
                                          <p:stCondLst>
                                            <p:cond delay="800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2" nodeType="click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4"/>
                                        </p:tgtEl>
                                      </p:cBhvr>
                                    </p:animEffect>
                                    <p:set>
                                      <p:cBhvr>
                                        <p:cTn id="67" dur="1" fill="hold">
                                          <p:stCondLst>
                                            <p:cond delay="499"/>
                                          </p:stCondLst>
                                        </p:cTn>
                                        <p:tgtEl>
                                          <p:spTgt spid="2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61"/>
                                        </p:tgtEl>
                                      </p:cBhvr>
                                    </p:animEffect>
                                    <p:set>
                                      <p:cBhvr>
                                        <p:cTn id="82" dur="1" fill="hold">
                                          <p:stCondLst>
                                            <p:cond delay="499"/>
                                          </p:stCondLst>
                                        </p:cTn>
                                        <p:tgtEl>
                                          <p:spTgt spid="161"/>
                                        </p:tgtEl>
                                        <p:attrNameLst>
                                          <p:attrName>style.visibility</p:attrName>
                                        </p:attrNameLst>
                                      </p:cBhvr>
                                      <p:to>
                                        <p:strVal val="hidden"/>
                                      </p:to>
                                    </p:set>
                                  </p:childTnLst>
                                </p:cTn>
                              </p:par>
                            </p:childTnLst>
                          </p:cTn>
                        </p:par>
                        <p:par>
                          <p:cTn id="83" fill="hold">
                            <p:stCondLst>
                              <p:cond delay="500"/>
                            </p:stCondLst>
                            <p:childTnLst>
                              <p:par>
                                <p:cTn id="84" presetID="53" presetClass="entr" presetSubtype="16"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1" grpId="1" animBg="1"/>
      <p:bldP spid="26" grpId="0" animBg="1"/>
      <p:bldP spid="26" grpId="1" animBg="1"/>
      <p:bldP spid="9" grpId="0"/>
      <p:bldP spid="9" grpId="1"/>
      <p:bldP spid="11" grpId="0"/>
      <p:bldP spid="11" grpId="1"/>
      <p:bldP spid="16" grpId="0"/>
      <p:bldP spid="24" grpId="0"/>
      <p:bldP spid="24" grpId="1"/>
      <p:bldP spid="25" grpId="0" animBg="1"/>
      <p:bldP spid="25" grpId="1" animBg="1"/>
      <p:bldP spid="25" grpId="2" animBg="1"/>
      <p:bldP spid="27" grpId="0" animBg="1"/>
      <p:bldP spid="27" grpId="1" animBg="1"/>
      <p:bldP spid="27"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p:cNvSpPr txBox="1">
            <a:spLocks/>
          </p:cNvSpPr>
          <p:nvPr/>
        </p:nvSpPr>
        <p:spPr>
          <a:xfrm>
            <a:off x="266978" y="-10890"/>
            <a:ext cx="9334222"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Perceived Value</a:t>
            </a:r>
          </a:p>
        </p:txBody>
      </p:sp>
      <p:sp>
        <p:nvSpPr>
          <p:cNvPr id="8" name="Oval 7"/>
          <p:cNvSpPr/>
          <p:nvPr/>
        </p:nvSpPr>
        <p:spPr>
          <a:xfrm>
            <a:off x="3413913" y="3166898"/>
            <a:ext cx="3307162" cy="3337604"/>
          </a:xfrm>
          <a:prstGeom prst="ellipse">
            <a:avLst/>
          </a:prstGeom>
          <a:noFill/>
          <a:ln w="762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00" dirty="0">
              <a:solidFill>
                <a:schemeClr val="tx1"/>
              </a:solidFill>
            </a:endParaRPr>
          </a:p>
        </p:txBody>
      </p:sp>
      <p:sp>
        <p:nvSpPr>
          <p:cNvPr id="9" name="Oval 8"/>
          <p:cNvSpPr/>
          <p:nvPr/>
        </p:nvSpPr>
        <p:spPr>
          <a:xfrm>
            <a:off x="5470925" y="3166898"/>
            <a:ext cx="3307162" cy="3337604"/>
          </a:xfrm>
          <a:prstGeom prst="ellipse">
            <a:avLst/>
          </a:prstGeom>
          <a:noFill/>
          <a:ln w="76200">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00" dirty="0">
              <a:solidFill>
                <a:schemeClr val="tx1"/>
              </a:solidFill>
            </a:endParaRPr>
          </a:p>
        </p:txBody>
      </p:sp>
      <p:sp>
        <p:nvSpPr>
          <p:cNvPr id="11" name="Oval 10"/>
          <p:cNvSpPr/>
          <p:nvPr/>
        </p:nvSpPr>
        <p:spPr>
          <a:xfrm>
            <a:off x="4321557" y="1089964"/>
            <a:ext cx="3340183" cy="3337604"/>
          </a:xfrm>
          <a:prstGeom prst="ellipse">
            <a:avLst/>
          </a:prstGeom>
          <a:noFill/>
          <a:ln w="762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Oval 9"/>
          <p:cNvSpPr/>
          <p:nvPr/>
        </p:nvSpPr>
        <p:spPr>
          <a:xfrm>
            <a:off x="2998729" y="1705272"/>
            <a:ext cx="3307162" cy="3337604"/>
          </a:xfrm>
          <a:prstGeom prst="ellipse">
            <a:avLst/>
          </a:prstGeom>
          <a:noFill/>
          <a:ln w="76200">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dirty="0">
              <a:solidFill>
                <a:schemeClr val="tx1"/>
              </a:solidFill>
            </a:endParaRPr>
          </a:p>
        </p:txBody>
      </p:sp>
      <p:sp>
        <p:nvSpPr>
          <p:cNvPr id="12" name="Oval 11"/>
          <p:cNvSpPr/>
          <p:nvPr/>
        </p:nvSpPr>
        <p:spPr>
          <a:xfrm>
            <a:off x="5738055" y="1705270"/>
            <a:ext cx="3455216" cy="3337604"/>
          </a:xfrm>
          <a:prstGeom prst="ellipse">
            <a:avLst/>
          </a:prstGeom>
          <a:noFill/>
          <a:ln w="7620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schemeClr val="tx1"/>
              </a:solidFill>
            </a:endParaRPr>
          </a:p>
        </p:txBody>
      </p:sp>
      <p:sp>
        <p:nvSpPr>
          <p:cNvPr id="13" name="TextBox 12"/>
          <p:cNvSpPr txBox="1"/>
          <p:nvPr/>
        </p:nvSpPr>
        <p:spPr>
          <a:xfrm>
            <a:off x="5440454" y="369915"/>
            <a:ext cx="1102387" cy="523220"/>
          </a:xfrm>
          <a:prstGeom prst="rect">
            <a:avLst/>
          </a:prstGeom>
          <a:noFill/>
          <a:ln>
            <a:noFill/>
          </a:ln>
        </p:spPr>
        <p:txBody>
          <a:bodyPr wrap="square" rtlCol="0">
            <a:spAutoFit/>
          </a:bodyPr>
          <a:lstStyle/>
          <a:p>
            <a:pPr algn="ctr"/>
            <a:r>
              <a:rPr lang="en-US" sz="2800" dirty="0">
                <a:effectLst>
                  <a:outerShdw blurRad="38100" dist="38100" dir="2700000" algn="tl">
                    <a:srgbClr val="000000">
                      <a:alpha val="43137"/>
                    </a:srgbClr>
                  </a:outerShdw>
                </a:effectLst>
              </a:rPr>
              <a:t>CEO</a:t>
            </a:r>
          </a:p>
        </p:txBody>
      </p:sp>
      <p:sp>
        <p:nvSpPr>
          <p:cNvPr id="14" name="TextBox 13"/>
          <p:cNvSpPr txBox="1"/>
          <p:nvPr/>
        </p:nvSpPr>
        <p:spPr>
          <a:xfrm>
            <a:off x="8984568" y="1809803"/>
            <a:ext cx="1102387" cy="523220"/>
          </a:xfrm>
          <a:prstGeom prst="rect">
            <a:avLst/>
          </a:prstGeom>
          <a:noFill/>
          <a:ln>
            <a:noFill/>
          </a:ln>
        </p:spPr>
        <p:txBody>
          <a:bodyPr wrap="square" rtlCol="0">
            <a:spAutoFit/>
          </a:bodyPr>
          <a:lstStyle/>
          <a:p>
            <a:pPr algn="ctr"/>
            <a:r>
              <a:rPr lang="en-US" sz="2800" dirty="0">
                <a:effectLst>
                  <a:outerShdw blurRad="38100" dist="38100" dir="2700000" algn="tl">
                    <a:srgbClr val="000000">
                      <a:alpha val="43137"/>
                    </a:srgbClr>
                  </a:outerShdw>
                </a:effectLst>
              </a:rPr>
              <a:t>CFO</a:t>
            </a:r>
          </a:p>
        </p:txBody>
      </p:sp>
      <p:sp>
        <p:nvSpPr>
          <p:cNvPr id="15" name="TextBox 14"/>
          <p:cNvSpPr txBox="1"/>
          <p:nvPr/>
        </p:nvSpPr>
        <p:spPr>
          <a:xfrm>
            <a:off x="8434486" y="6034319"/>
            <a:ext cx="1102387" cy="523220"/>
          </a:xfrm>
          <a:prstGeom prst="rect">
            <a:avLst/>
          </a:prstGeom>
          <a:noFill/>
          <a:ln>
            <a:noFill/>
          </a:ln>
        </p:spPr>
        <p:txBody>
          <a:bodyPr wrap="square" rtlCol="0">
            <a:spAutoFit/>
          </a:bodyPr>
          <a:lstStyle/>
          <a:p>
            <a:pPr algn="ctr"/>
            <a:r>
              <a:rPr lang="en-US" sz="2800" dirty="0">
                <a:ln w="0"/>
                <a:effectLst>
                  <a:outerShdw blurRad="38100" dist="19050" dir="2700000" algn="tl" rotWithShape="0">
                    <a:schemeClr val="dk1">
                      <a:alpha val="40000"/>
                    </a:schemeClr>
                  </a:outerShdw>
                </a:effectLst>
              </a:rPr>
              <a:t>COO</a:t>
            </a:r>
          </a:p>
        </p:txBody>
      </p:sp>
      <p:sp>
        <p:nvSpPr>
          <p:cNvPr id="16" name="TextBox 15"/>
          <p:cNvSpPr txBox="1"/>
          <p:nvPr/>
        </p:nvSpPr>
        <p:spPr>
          <a:xfrm>
            <a:off x="2152846" y="5692367"/>
            <a:ext cx="1526382" cy="954107"/>
          </a:xfrm>
          <a:prstGeom prst="rect">
            <a:avLst/>
          </a:prstGeom>
          <a:noFill/>
          <a:ln>
            <a:noFill/>
          </a:ln>
        </p:spPr>
        <p:txBody>
          <a:bodyPr wrap="square" rtlCol="0">
            <a:spAutoFit/>
          </a:bodyPr>
          <a:lstStyle/>
          <a:p>
            <a:pPr algn="ctr"/>
            <a:r>
              <a:rPr lang="en-US" sz="2800" dirty="0">
                <a:ln w="0"/>
                <a:effectLst>
                  <a:outerShdw blurRad="38100" dist="19050" dir="2700000" algn="tl" rotWithShape="0">
                    <a:schemeClr val="dk1">
                      <a:alpha val="40000"/>
                    </a:schemeClr>
                  </a:outerShdw>
                </a:effectLst>
              </a:rPr>
              <a:t>Office Manager </a:t>
            </a:r>
          </a:p>
        </p:txBody>
      </p:sp>
      <p:sp>
        <p:nvSpPr>
          <p:cNvPr id="17" name="TextBox 16"/>
          <p:cNvSpPr txBox="1"/>
          <p:nvPr/>
        </p:nvSpPr>
        <p:spPr>
          <a:xfrm>
            <a:off x="1647606" y="1629597"/>
            <a:ext cx="1526382" cy="954107"/>
          </a:xfrm>
          <a:prstGeom prst="rect">
            <a:avLst/>
          </a:prstGeom>
          <a:noFill/>
          <a:ln>
            <a:noFill/>
          </a:ln>
        </p:spPr>
        <p:txBody>
          <a:bodyPr wrap="square" rtlCol="0">
            <a:spAutoFit/>
          </a:bodyPr>
          <a:lstStyle/>
          <a:p>
            <a:pPr algn="ctr"/>
            <a:r>
              <a:rPr lang="en-US" sz="2800" dirty="0">
                <a:effectLst>
                  <a:outerShdw blurRad="38100" dist="38100" dir="2700000" algn="tl">
                    <a:srgbClr val="000000">
                      <a:alpha val="43137"/>
                    </a:srgbClr>
                  </a:outerShdw>
                </a:effectLst>
              </a:rPr>
              <a:t>Sales</a:t>
            </a:r>
          </a:p>
          <a:p>
            <a:pPr algn="ctr"/>
            <a:r>
              <a:rPr lang="en-US" sz="2800" dirty="0">
                <a:effectLst>
                  <a:outerShdw blurRad="38100" dist="38100" dir="2700000" algn="tl">
                    <a:srgbClr val="000000">
                      <a:alpha val="43137"/>
                    </a:srgbClr>
                  </a:outerShdw>
                </a:effectLst>
              </a:rPr>
              <a:t>Manager </a:t>
            </a:r>
          </a:p>
        </p:txBody>
      </p:sp>
      <p:sp>
        <p:nvSpPr>
          <p:cNvPr id="18" name="Oval 17"/>
          <p:cNvSpPr/>
          <p:nvPr/>
        </p:nvSpPr>
        <p:spPr>
          <a:xfrm>
            <a:off x="4324946" y="2047130"/>
            <a:ext cx="3290203" cy="3320490"/>
          </a:xfrm>
          <a:prstGeom prst="ellipse">
            <a:avLst/>
          </a:prstGeom>
          <a:solidFill>
            <a:schemeClr val="bg1"/>
          </a:solidFill>
          <a:ln w="571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4849555" y="3230321"/>
            <a:ext cx="2240985" cy="954107"/>
          </a:xfrm>
          <a:prstGeom prst="rect">
            <a:avLst/>
          </a:prstGeom>
          <a:noFill/>
          <a:ln>
            <a:noFill/>
          </a:ln>
        </p:spPr>
        <p:txBody>
          <a:bodyPr wrap="square" rtlCol="0">
            <a:spAutoFit/>
          </a:bodyPr>
          <a:lstStyle/>
          <a:p>
            <a:pPr algn="ctr"/>
            <a:r>
              <a:rPr lang="en-US" sz="2800" dirty="0">
                <a:effectLst>
                  <a:outerShdw blurRad="38100" dist="38100" dir="2700000" algn="tl">
                    <a:srgbClr val="000000">
                      <a:alpha val="43137"/>
                    </a:srgbClr>
                  </a:outerShdw>
                </a:effectLst>
              </a:rPr>
              <a:t>Front Line</a:t>
            </a:r>
          </a:p>
          <a:p>
            <a:pPr algn="ctr"/>
            <a:r>
              <a:rPr lang="en-US" sz="2800" dirty="0">
                <a:effectLst>
                  <a:outerShdw blurRad="38100" dist="38100" dir="2700000" algn="tl">
                    <a:srgbClr val="000000">
                      <a:alpha val="43137"/>
                    </a:srgbClr>
                  </a:outerShdw>
                </a:effectLst>
              </a:rPr>
              <a:t>Employees</a:t>
            </a:r>
          </a:p>
        </p:txBody>
      </p:sp>
    </p:spTree>
    <p:extLst>
      <p:ext uri="{BB962C8B-B14F-4D97-AF65-F5344CB8AC3E}">
        <p14:creationId xmlns:p14="http://schemas.microsoft.com/office/powerpoint/2010/main" val="230920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21" presetClass="entr" presetSubtype="1"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500"/>
                                        <p:tgtEl>
                                          <p:spTgt spid="12"/>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3500"/>
                            </p:stCondLst>
                            <p:childTnLst>
                              <p:par>
                                <p:cTn id="25" presetID="21" presetClass="entr" presetSubtype="1" fill="hold" grpId="0" nodeType="after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500"/>
                                        <p:tgtEl>
                                          <p:spTgt spid="9"/>
                                        </p:tgtEl>
                                      </p:cBhvr>
                                    </p:animEffect>
                                  </p:childTnLst>
                                </p:cTn>
                              </p:par>
                            </p:childTnLst>
                          </p:cTn>
                        </p:par>
                        <p:par>
                          <p:cTn id="28" fill="hold">
                            <p:stCondLst>
                              <p:cond delay="50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5500"/>
                            </p:stCondLst>
                            <p:childTnLst>
                              <p:par>
                                <p:cTn id="33" presetID="21" presetClass="entr" presetSubtype="1" fill="hold" grpId="0" nodeType="after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500"/>
                                        <p:tgtEl>
                                          <p:spTgt spid="8"/>
                                        </p:tgtEl>
                                      </p:cBhvr>
                                    </p:animEffect>
                                  </p:childTnLst>
                                </p:cTn>
                              </p:par>
                            </p:childTnLst>
                          </p:cTn>
                        </p:par>
                        <p:par>
                          <p:cTn id="36" fill="hold">
                            <p:stCondLst>
                              <p:cond delay="7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par>
                          <p:cTn id="40" fill="hold">
                            <p:stCondLst>
                              <p:cond delay="7500"/>
                            </p:stCondLst>
                            <p:childTnLst>
                              <p:par>
                                <p:cTn id="41" presetID="21" presetClass="entr" presetSubtype="1" fill="hold" grpId="0" nodeType="after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wheel(1)">
                                      <p:cBhvr>
                                        <p:cTn id="43" dur="500"/>
                                        <p:tgtEl>
                                          <p:spTgt spid="10"/>
                                        </p:tgtEl>
                                      </p:cBhvr>
                                    </p:animEffect>
                                  </p:childTnLst>
                                </p:cTn>
                              </p:par>
                            </p:childTnLst>
                          </p:cTn>
                        </p:par>
                        <p:par>
                          <p:cTn id="44" fill="hold">
                            <p:stCondLst>
                              <p:cond delay="900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9500"/>
                            </p:stCondLst>
                            <p:childTnLst>
                              <p:par>
                                <p:cTn id="49" presetID="22" presetClass="entr" presetSubtype="1" fill="hold" grpId="0" nodeType="after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p:stCondLst>
                              <p:cond delay="11000"/>
                            </p:stCondLst>
                            <p:childTnLst>
                              <p:par>
                                <p:cTn id="53" presetID="10" presetClass="entr" presetSubtype="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8" grpId="0" animBg="1"/>
      <p:bldP spid="9" grpId="0" animBg="1"/>
      <p:bldP spid="11" grpId="0" animBg="1"/>
      <p:bldP spid="10" grpId="0" animBg="1"/>
      <p:bldP spid="12" grpId="0" animBg="1"/>
      <p:bldP spid="13" grpId="0"/>
      <p:bldP spid="14" grpId="0"/>
      <p:bldP spid="15" grpId="0"/>
      <p:bldP spid="16" grpId="0"/>
      <p:bldP spid="17" grpId="0"/>
      <p:bldP spid="18"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cNvSpPr txBox="1">
            <a:spLocks/>
          </p:cNvSpPr>
          <p:nvPr/>
        </p:nvSpPr>
        <p:spPr>
          <a:xfrm>
            <a:off x="0" y="2545522"/>
            <a:ext cx="12192000" cy="1614556"/>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panose="020B0604020202020204" pitchFamily="34" charset="0"/>
                <a:cs typeface="Arial" panose="020B0604020202020204" pitchFamily="34" charset="0"/>
              </a:rPr>
              <a:t>Five Prerequisites of a Sale</a:t>
            </a:r>
          </a:p>
        </p:txBody>
      </p:sp>
      <p:sp>
        <p:nvSpPr>
          <p:cNvPr id="4" name="Line Bottom"/>
          <p:cNvSpPr/>
          <p:nvPr/>
        </p:nvSpPr>
        <p:spPr>
          <a:xfrm>
            <a:off x="245328" y="3886200"/>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ne Top"/>
          <p:cNvSpPr/>
          <p:nvPr/>
        </p:nvSpPr>
        <p:spPr>
          <a:xfrm>
            <a:off x="245328" y="2743200"/>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44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8510539" y="6248400"/>
            <a:ext cx="0" cy="60960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Big Need"/>
          <p:cNvSpPr/>
          <p:nvPr/>
        </p:nvSpPr>
        <p:spPr>
          <a:xfrm>
            <a:off x="4087277" y="2604068"/>
            <a:ext cx="4017446" cy="2215991"/>
          </a:xfrm>
          <a:prstGeom prst="rect">
            <a:avLst/>
          </a:prstGeom>
          <a:noFill/>
        </p:spPr>
        <p:txBody>
          <a:bodyPr wrap="none" lIns="91440" tIns="45720" rIns="91440" bIns="45720">
            <a:spAutoFit/>
          </a:bodyPr>
          <a:lstStyle/>
          <a:p>
            <a:pPr algn="ctr"/>
            <a:r>
              <a:rPr lang="en-US" sz="13800" dirty="0">
                <a:ln w="0">
                  <a:noFill/>
                </a:ln>
                <a:solidFill>
                  <a:schemeClr val="bg1"/>
                </a:solidFill>
                <a:effectLst>
                  <a:outerShdw blurRad="50800" dist="38100" dir="8100000" algn="tr" rotWithShape="0">
                    <a:prstClr val="black">
                      <a:alpha val="40000"/>
                    </a:prstClr>
                  </a:outerShdw>
                </a:effectLst>
              </a:rPr>
              <a:t>Need</a:t>
            </a:r>
            <a:endParaRPr lang="en-US" sz="13800" b="0" cap="none" spc="0" dirty="0">
              <a:ln w="0">
                <a:noFill/>
              </a:ln>
              <a:solidFill>
                <a:schemeClr val="bg1"/>
              </a:solidFill>
              <a:effectLst>
                <a:outerShdw blurRad="50800" dist="38100" dir="8100000" algn="tr" rotWithShape="0">
                  <a:prstClr val="black">
                    <a:alpha val="40000"/>
                  </a:prstClr>
                </a:outerShdw>
              </a:effectLst>
            </a:endParaRPr>
          </a:p>
        </p:txBody>
      </p:sp>
      <p:sp>
        <p:nvSpPr>
          <p:cNvPr id="18" name="Small Need"/>
          <p:cNvSpPr/>
          <p:nvPr/>
        </p:nvSpPr>
        <p:spPr>
          <a:xfrm>
            <a:off x="4893587" y="3050343"/>
            <a:ext cx="2404826" cy="1323439"/>
          </a:xfrm>
          <a:prstGeom prst="rect">
            <a:avLst/>
          </a:prstGeom>
          <a:noFill/>
        </p:spPr>
        <p:txBody>
          <a:bodyPr wrap="none" lIns="91440" tIns="45720" rIns="91440" bIns="45720">
            <a:spAutoFit/>
          </a:bodyPr>
          <a:lstStyle/>
          <a:p>
            <a:pPr algn="ctr"/>
            <a:r>
              <a:rPr lang="en-US" sz="8000" dirty="0">
                <a:ln w="0">
                  <a:noFill/>
                </a:ln>
                <a:solidFill>
                  <a:schemeClr val="bg1"/>
                </a:solidFill>
                <a:effectLst>
                  <a:outerShdw blurRad="50800" dist="38100" dir="8100000" algn="tr" rotWithShape="0">
                    <a:prstClr val="black">
                      <a:alpha val="40000"/>
                    </a:prstClr>
                  </a:outerShdw>
                </a:effectLst>
              </a:rPr>
              <a:t>Need</a:t>
            </a:r>
            <a:endParaRPr lang="en-US" sz="8000" b="0" cap="none" spc="0" dirty="0">
              <a:ln w="0">
                <a:noFill/>
              </a:ln>
              <a:solidFill>
                <a:schemeClr val="bg1"/>
              </a:solidFill>
              <a:effectLst>
                <a:outerShdw blurRad="50800" dist="38100" dir="8100000" algn="tr" rotWithShape="0">
                  <a:prstClr val="black">
                    <a:alpha val="40000"/>
                  </a:prstClr>
                </a:outerShdw>
              </a:effectLst>
            </a:endParaRPr>
          </a:p>
        </p:txBody>
      </p:sp>
      <p:grpSp>
        <p:nvGrpSpPr>
          <p:cNvPr id="10" name="Magna"/>
          <p:cNvGrpSpPr/>
          <p:nvPr/>
        </p:nvGrpSpPr>
        <p:grpSpPr>
          <a:xfrm rot="836770">
            <a:off x="3802128" y="2024792"/>
            <a:ext cx="8833789" cy="4432300"/>
            <a:chOff x="3860800" y="1478983"/>
            <a:chExt cx="8833789" cy="4432300"/>
          </a:xfrm>
        </p:grpSpPr>
        <p:sp>
          <p:nvSpPr>
            <p:cNvPr id="19" name="Freeform 18"/>
            <p:cNvSpPr/>
            <p:nvPr/>
          </p:nvSpPr>
          <p:spPr>
            <a:xfrm>
              <a:off x="8681389" y="3285707"/>
              <a:ext cx="4013200" cy="825500"/>
            </a:xfrm>
            <a:custGeom>
              <a:avLst/>
              <a:gdLst>
                <a:gd name="connsiteX0" fmla="*/ 188377 w 4013200"/>
                <a:gd name="connsiteY0" fmla="*/ 0 h 825500"/>
                <a:gd name="connsiteX1" fmla="*/ 190500 w 4013200"/>
                <a:gd name="connsiteY1" fmla="*/ 0 h 825500"/>
                <a:gd name="connsiteX2" fmla="*/ 3822700 w 4013200"/>
                <a:gd name="connsiteY2" fmla="*/ 0 h 825500"/>
                <a:gd name="connsiteX3" fmla="*/ 3839833 w 4013200"/>
                <a:gd name="connsiteY3" fmla="*/ 0 h 825500"/>
                <a:gd name="connsiteX4" fmla="*/ 3839833 w 4013200"/>
                <a:gd name="connsiteY4" fmla="*/ 3685 h 825500"/>
                <a:gd name="connsiteX5" fmla="*/ 3861092 w 4013200"/>
                <a:gd name="connsiteY5" fmla="*/ 8257 h 825500"/>
                <a:gd name="connsiteX6" fmla="*/ 4013200 w 4013200"/>
                <a:gd name="connsiteY6" fmla="*/ 406400 h 825500"/>
                <a:gd name="connsiteX7" fmla="*/ 3861092 w 4013200"/>
                <a:gd name="connsiteY7" fmla="*/ 804544 h 825500"/>
                <a:gd name="connsiteX8" fmla="*/ 3839833 w 4013200"/>
                <a:gd name="connsiteY8" fmla="*/ 809116 h 825500"/>
                <a:gd name="connsiteX9" fmla="*/ 3839833 w 4013200"/>
                <a:gd name="connsiteY9" fmla="*/ 825500 h 825500"/>
                <a:gd name="connsiteX10" fmla="*/ 188377 w 4013200"/>
                <a:gd name="connsiteY10" fmla="*/ 825500 h 825500"/>
                <a:gd name="connsiteX11" fmla="*/ 188377 w 4013200"/>
                <a:gd name="connsiteY11" fmla="*/ 812344 h 825500"/>
                <a:gd name="connsiteX12" fmla="*/ 152108 w 4013200"/>
                <a:gd name="connsiteY12" fmla="*/ 804544 h 825500"/>
                <a:gd name="connsiteX13" fmla="*/ 0 w 4013200"/>
                <a:gd name="connsiteY13" fmla="*/ 406400 h 825500"/>
                <a:gd name="connsiteX14" fmla="*/ 152108 w 4013200"/>
                <a:gd name="connsiteY14" fmla="*/ 8257 h 825500"/>
                <a:gd name="connsiteX15" fmla="*/ 188377 w 4013200"/>
                <a:gd name="connsiteY15" fmla="*/ 457 h 8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3200" h="825500">
                  <a:moveTo>
                    <a:pt x="188377" y="0"/>
                  </a:moveTo>
                  <a:lnTo>
                    <a:pt x="190500" y="0"/>
                  </a:lnTo>
                  <a:lnTo>
                    <a:pt x="3822700" y="0"/>
                  </a:lnTo>
                  <a:lnTo>
                    <a:pt x="3839833" y="0"/>
                  </a:lnTo>
                  <a:lnTo>
                    <a:pt x="3839833" y="3685"/>
                  </a:lnTo>
                  <a:lnTo>
                    <a:pt x="3861092" y="8257"/>
                  </a:lnTo>
                  <a:cubicBezTo>
                    <a:pt x="3947900" y="46152"/>
                    <a:pt x="4013200" y="210007"/>
                    <a:pt x="4013200" y="406400"/>
                  </a:cubicBezTo>
                  <a:cubicBezTo>
                    <a:pt x="4013200" y="602793"/>
                    <a:pt x="3947900" y="766648"/>
                    <a:pt x="3861092" y="804544"/>
                  </a:cubicBezTo>
                  <a:lnTo>
                    <a:pt x="3839833" y="809116"/>
                  </a:lnTo>
                  <a:lnTo>
                    <a:pt x="3839833" y="825500"/>
                  </a:lnTo>
                  <a:lnTo>
                    <a:pt x="188377" y="825500"/>
                  </a:lnTo>
                  <a:lnTo>
                    <a:pt x="188377" y="812344"/>
                  </a:lnTo>
                  <a:lnTo>
                    <a:pt x="152108" y="804544"/>
                  </a:lnTo>
                  <a:cubicBezTo>
                    <a:pt x="65300" y="766648"/>
                    <a:pt x="0" y="602793"/>
                    <a:pt x="0" y="406400"/>
                  </a:cubicBezTo>
                  <a:cubicBezTo>
                    <a:pt x="0" y="210007"/>
                    <a:pt x="65300" y="46152"/>
                    <a:pt x="152108" y="8257"/>
                  </a:cubicBezTo>
                  <a:lnTo>
                    <a:pt x="188377" y="457"/>
                  </a:lnTo>
                  <a:close/>
                </a:path>
              </a:pathLst>
            </a:cu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3860800" y="1478983"/>
              <a:ext cx="4432300" cy="4432300"/>
            </a:xfrm>
            <a:prstGeom prst="ellipse">
              <a:avLst/>
            </a:prstGeom>
            <a:noFill/>
            <a:ln w="28892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8666358" y="3285708"/>
              <a:ext cx="435115" cy="8255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8333877" y="3459699"/>
              <a:ext cx="603450" cy="477516"/>
            </a:xfrm>
            <a:custGeom>
              <a:avLst/>
              <a:gdLst>
                <a:gd name="connsiteX0" fmla="*/ 0 w 823416"/>
                <a:gd name="connsiteY0" fmla="*/ 0 h 477516"/>
                <a:gd name="connsiteX1" fmla="*/ 692010 w 823416"/>
                <a:gd name="connsiteY1" fmla="*/ 0 h 477516"/>
                <a:gd name="connsiteX2" fmla="*/ 692010 w 823416"/>
                <a:gd name="connsiteY2" fmla="*/ 3957 h 477516"/>
                <a:gd name="connsiteX3" fmla="*/ 710564 w 823416"/>
                <a:gd name="connsiteY3" fmla="*/ 0 h 477516"/>
                <a:gd name="connsiteX4" fmla="*/ 823416 w 823416"/>
                <a:gd name="connsiteY4" fmla="*/ 238758 h 477516"/>
                <a:gd name="connsiteX5" fmla="*/ 710564 w 823416"/>
                <a:gd name="connsiteY5" fmla="*/ 477516 h 477516"/>
                <a:gd name="connsiteX6" fmla="*/ 692010 w 823416"/>
                <a:gd name="connsiteY6" fmla="*/ 473559 h 477516"/>
                <a:gd name="connsiteX7" fmla="*/ 692010 w 823416"/>
                <a:gd name="connsiteY7" fmla="*/ 477516 h 477516"/>
                <a:gd name="connsiteX8" fmla="*/ 0 w 823416"/>
                <a:gd name="connsiteY8" fmla="*/ 477516 h 47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16" h="477516">
                  <a:moveTo>
                    <a:pt x="0" y="0"/>
                  </a:moveTo>
                  <a:lnTo>
                    <a:pt x="692010" y="0"/>
                  </a:lnTo>
                  <a:lnTo>
                    <a:pt x="692010" y="3957"/>
                  </a:lnTo>
                  <a:lnTo>
                    <a:pt x="710564" y="0"/>
                  </a:lnTo>
                  <a:cubicBezTo>
                    <a:pt x="772890" y="0"/>
                    <a:pt x="823416" y="106896"/>
                    <a:pt x="823416" y="238758"/>
                  </a:cubicBezTo>
                  <a:cubicBezTo>
                    <a:pt x="823416" y="370620"/>
                    <a:pt x="772890" y="477516"/>
                    <a:pt x="710564" y="477516"/>
                  </a:cubicBezTo>
                  <a:lnTo>
                    <a:pt x="692010" y="473559"/>
                  </a:lnTo>
                  <a:lnTo>
                    <a:pt x="692010" y="477516"/>
                  </a:lnTo>
                  <a:lnTo>
                    <a:pt x="0" y="4775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itle"/>
          <p:cNvSpPr txBox="1">
            <a:spLocks/>
          </p:cNvSpPr>
          <p:nvPr/>
        </p:nvSpPr>
        <p:spPr>
          <a:xfrm>
            <a:off x="266978" y="-10890"/>
            <a:ext cx="9562822"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A Recognized Need</a:t>
            </a:r>
          </a:p>
        </p:txBody>
      </p:sp>
      <p:cxnSp>
        <p:nvCxnSpPr>
          <p:cNvPr id="22" name="Straight Connector 21"/>
          <p:cNvCxnSpPr/>
          <p:nvPr/>
        </p:nvCxnSpPr>
        <p:spPr>
          <a:xfrm>
            <a:off x="3200400" y="1371600"/>
            <a:ext cx="0" cy="487680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00400" y="6248400"/>
            <a:ext cx="5295551"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1371600"/>
            <a:ext cx="3200400"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67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200"/>
                                            <p:tgtEl>
                                              <p:spTgt spid="24"/>
                                            </p:tgtEl>
                                          </p:cBhvr>
                                        </p:animEffect>
                                      </p:childTnLst>
                                    </p:cTn>
                                  </p:par>
                                </p:childTnLst>
                              </p:cTn>
                            </p:par>
                            <p:par>
                              <p:cTn id="12" fill="hold">
                                <p:stCondLst>
                                  <p:cond delay="70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200"/>
                                            <p:tgtEl>
                                              <p:spTgt spid="22"/>
                                            </p:tgtEl>
                                          </p:cBhvr>
                                        </p:animEffect>
                                      </p:childTnLst>
                                    </p:cTn>
                                  </p:par>
                                </p:childTnLst>
                              </p:cTn>
                            </p:par>
                            <p:par>
                              <p:cTn id="16" fill="hold">
                                <p:stCondLst>
                                  <p:cond delay="9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200"/>
                                            <p:tgtEl>
                                              <p:spTgt spid="23"/>
                                            </p:tgtEl>
                                          </p:cBhvr>
                                        </p:animEffect>
                                      </p:childTnLst>
                                    </p:cTn>
                                  </p:par>
                                </p:childTnLst>
                              </p:cTn>
                            </p:par>
                            <p:par>
                              <p:cTn id="20" fill="hold">
                                <p:stCondLst>
                                  <p:cond delay="1100"/>
                                </p:stCondLst>
                                <p:childTnLst>
                                  <p:par>
                                    <p:cTn id="21" presetID="22" presetClass="entr" presetSubtype="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200"/>
                                            <p:tgtEl>
                                              <p:spTgt spid="27"/>
                                            </p:tgtEl>
                                          </p:cBhvr>
                                        </p:animEffect>
                                      </p:childTnLst>
                                    </p:cTn>
                                  </p:par>
                                </p:childTnLst>
                              </p:cTn>
                            </p:par>
                            <p:par>
                              <p:cTn id="24" fill="hold">
                                <p:stCondLst>
                                  <p:cond delay="1300"/>
                                </p:stCondLst>
                                <p:childTnLst>
                                  <p:par>
                                    <p:cTn id="25" presetID="2" presetClass="entr" presetSubtype="1" fill="hold" grpId="0" nodeType="afterEffect" p14:presetBounceEnd="60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0000">
                                          <p:cBhvr additive="base">
                                            <p:cTn id="27"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par>
                              <p:cTn id="29" fill="hold">
                                <p:stCondLst>
                                  <p:cond delay="1800"/>
                                </p:stCondLst>
                                <p:childTnLst>
                                  <p:par>
                                    <p:cTn id="30" presetID="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6" presetClass="entr" presetSubtype="32" fill="hold" grpId="0" nodeType="withEffect">
                                      <p:stCondLst>
                                        <p:cond delay="300"/>
                                      </p:stCondLst>
                                      <p:childTnLst>
                                        <p:set>
                                          <p:cBhvr>
                                            <p:cTn id="35" dur="1" fill="hold">
                                              <p:stCondLst>
                                                <p:cond delay="0"/>
                                              </p:stCondLst>
                                            </p:cTn>
                                            <p:tgtEl>
                                              <p:spTgt spid="16"/>
                                            </p:tgtEl>
                                            <p:attrNameLst>
                                              <p:attrName>style.visibility</p:attrName>
                                            </p:attrNameLst>
                                          </p:cBhvr>
                                          <p:to>
                                            <p:strVal val="visible"/>
                                          </p:to>
                                        </p:set>
                                        <p:animEffect transition="in" filter="circle(out)">
                                          <p:cBhvr>
                                            <p:cTn id="36" dur="500"/>
                                            <p:tgtEl>
                                              <p:spTgt spid="16"/>
                                            </p:tgtEl>
                                          </p:cBhvr>
                                        </p:animEffect>
                                      </p:childTnLst>
                                    </p:cTn>
                                  </p:par>
                                  <p:par>
                                    <p:cTn id="37" presetID="10" presetClass="exit" presetSubtype="0" fill="hold" grpId="1" nodeType="withEffect">
                                      <p:stCondLst>
                                        <p:cond delay="30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8" grpId="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200"/>
                                            <p:tgtEl>
                                              <p:spTgt spid="24"/>
                                            </p:tgtEl>
                                          </p:cBhvr>
                                        </p:animEffect>
                                      </p:childTnLst>
                                    </p:cTn>
                                  </p:par>
                                </p:childTnLst>
                              </p:cTn>
                            </p:par>
                            <p:par>
                              <p:cTn id="12" fill="hold">
                                <p:stCondLst>
                                  <p:cond delay="700"/>
                                </p:stCondLst>
                                <p:childTnLst>
                                  <p:par>
                                    <p:cTn id="13" presetID="22" presetClass="entr" presetSubtype="1"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up)">
                                          <p:cBhvr>
                                            <p:cTn id="15" dur="200"/>
                                            <p:tgtEl>
                                              <p:spTgt spid="22"/>
                                            </p:tgtEl>
                                          </p:cBhvr>
                                        </p:animEffect>
                                      </p:childTnLst>
                                    </p:cTn>
                                  </p:par>
                                </p:childTnLst>
                              </p:cTn>
                            </p:par>
                            <p:par>
                              <p:cTn id="16" fill="hold">
                                <p:stCondLst>
                                  <p:cond delay="9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200"/>
                                            <p:tgtEl>
                                              <p:spTgt spid="23"/>
                                            </p:tgtEl>
                                          </p:cBhvr>
                                        </p:animEffect>
                                      </p:childTnLst>
                                    </p:cTn>
                                  </p:par>
                                </p:childTnLst>
                              </p:cTn>
                            </p:par>
                            <p:par>
                              <p:cTn id="20" fill="hold">
                                <p:stCondLst>
                                  <p:cond delay="1100"/>
                                </p:stCondLst>
                                <p:childTnLst>
                                  <p:par>
                                    <p:cTn id="21" presetID="22" presetClass="entr" presetSubtype="1"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200"/>
                                            <p:tgtEl>
                                              <p:spTgt spid="27"/>
                                            </p:tgtEl>
                                          </p:cBhvr>
                                        </p:animEffect>
                                      </p:childTnLst>
                                    </p:cTn>
                                  </p:par>
                                </p:childTnLst>
                              </p:cTn>
                            </p:par>
                            <p:par>
                              <p:cTn id="24" fill="hold">
                                <p:stCondLst>
                                  <p:cond delay="1300"/>
                                </p:stCondLst>
                                <p:childTnLst>
                                  <p:par>
                                    <p:cTn id="25" presetID="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0-#ppt_h/2"/>
                                              </p:val>
                                            </p:tav>
                                            <p:tav tm="100000">
                                              <p:val>
                                                <p:strVal val="#ppt_y"/>
                                              </p:val>
                                            </p:tav>
                                          </p:tavLst>
                                        </p:anim>
                                      </p:childTnLst>
                                    </p:cTn>
                                  </p:par>
                                </p:childTnLst>
                              </p:cTn>
                            </p:par>
                            <p:par>
                              <p:cTn id="29" fill="hold">
                                <p:stCondLst>
                                  <p:cond delay="1800"/>
                                </p:stCondLst>
                                <p:childTnLst>
                                  <p:par>
                                    <p:cTn id="30" presetID="2" presetClass="entr" presetSubtype="2"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1+#ppt_w/2"/>
                                              </p:val>
                                            </p:tav>
                                            <p:tav tm="100000">
                                              <p:val>
                                                <p:strVal val="#ppt_x"/>
                                              </p:val>
                                            </p:tav>
                                          </p:tavLst>
                                        </p:anim>
                                        <p:anim calcmode="lin" valueType="num">
                                          <p:cBhvr additive="base">
                                            <p:cTn id="33" dur="500" fill="hold"/>
                                            <p:tgtEl>
                                              <p:spTgt spid="10"/>
                                            </p:tgtEl>
                                            <p:attrNameLst>
                                              <p:attrName>ppt_y</p:attrName>
                                            </p:attrNameLst>
                                          </p:cBhvr>
                                          <p:tavLst>
                                            <p:tav tm="0">
                                              <p:val>
                                                <p:strVal val="#ppt_y"/>
                                              </p:val>
                                            </p:tav>
                                            <p:tav tm="100000">
                                              <p:val>
                                                <p:strVal val="#ppt_y"/>
                                              </p:val>
                                            </p:tav>
                                          </p:tavLst>
                                        </p:anim>
                                      </p:childTnLst>
                                    </p:cTn>
                                  </p:par>
                                  <p:par>
                                    <p:cTn id="34" presetID="6" presetClass="entr" presetSubtype="32" fill="hold" grpId="0" nodeType="withEffect">
                                      <p:stCondLst>
                                        <p:cond delay="300"/>
                                      </p:stCondLst>
                                      <p:childTnLst>
                                        <p:set>
                                          <p:cBhvr>
                                            <p:cTn id="35" dur="1" fill="hold">
                                              <p:stCondLst>
                                                <p:cond delay="0"/>
                                              </p:stCondLst>
                                            </p:cTn>
                                            <p:tgtEl>
                                              <p:spTgt spid="16"/>
                                            </p:tgtEl>
                                            <p:attrNameLst>
                                              <p:attrName>style.visibility</p:attrName>
                                            </p:attrNameLst>
                                          </p:cBhvr>
                                          <p:to>
                                            <p:strVal val="visible"/>
                                          </p:to>
                                        </p:set>
                                        <p:animEffect transition="in" filter="circle(out)">
                                          <p:cBhvr>
                                            <p:cTn id="36" dur="500"/>
                                            <p:tgtEl>
                                              <p:spTgt spid="16"/>
                                            </p:tgtEl>
                                          </p:cBhvr>
                                        </p:animEffect>
                                      </p:childTnLst>
                                    </p:cTn>
                                  </p:par>
                                  <p:par>
                                    <p:cTn id="37" presetID="10" presetClass="exit" presetSubtype="0" fill="hold" grpId="1" nodeType="withEffect">
                                      <p:stCondLst>
                                        <p:cond delay="30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8" grpId="1"/>
          <p:bldP spid="2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ear 1"/>
          <p:cNvSpPr/>
          <p:nvPr/>
        </p:nvSpPr>
        <p:spPr>
          <a:xfrm>
            <a:off x="823000" y="1370807"/>
            <a:ext cx="2094973" cy="2094973"/>
          </a:xfrm>
          <a:custGeom>
            <a:avLst/>
            <a:gdLst>
              <a:gd name="connsiteX0" fmla="*/ 1300690 w 1738317"/>
              <a:gd name="connsiteY0" fmla="*/ 440272 h 1738317"/>
              <a:gd name="connsiteX1" fmla="*/ 1557151 w 1738317"/>
              <a:gd name="connsiteY1" fmla="*/ 362979 h 1738317"/>
              <a:gd name="connsiteX2" fmla="*/ 1651519 w 1738317"/>
              <a:gd name="connsiteY2" fmla="*/ 526429 h 1738317"/>
              <a:gd name="connsiteX3" fmla="*/ 1456352 w 1738317"/>
              <a:gd name="connsiteY3" fmla="*/ 709884 h 1738317"/>
              <a:gd name="connsiteX4" fmla="*/ 1456352 w 1738317"/>
              <a:gd name="connsiteY4" fmla="*/ 1028432 h 1738317"/>
              <a:gd name="connsiteX5" fmla="*/ 1651519 w 1738317"/>
              <a:gd name="connsiteY5" fmla="*/ 1211888 h 1738317"/>
              <a:gd name="connsiteX6" fmla="*/ 1557151 w 1738317"/>
              <a:gd name="connsiteY6" fmla="*/ 1375338 h 1738317"/>
              <a:gd name="connsiteX7" fmla="*/ 1300690 w 1738317"/>
              <a:gd name="connsiteY7" fmla="*/ 1298045 h 1738317"/>
              <a:gd name="connsiteX8" fmla="*/ 1024819 w 1738317"/>
              <a:gd name="connsiteY8" fmla="*/ 1457319 h 1738317"/>
              <a:gd name="connsiteX9" fmla="*/ 963526 w 1738317"/>
              <a:gd name="connsiteY9" fmla="*/ 1718067 h 1738317"/>
              <a:gd name="connsiteX10" fmla="*/ 774791 w 1738317"/>
              <a:gd name="connsiteY10" fmla="*/ 1718067 h 1738317"/>
              <a:gd name="connsiteX11" fmla="*/ 713497 w 1738317"/>
              <a:gd name="connsiteY11" fmla="*/ 1457320 h 1738317"/>
              <a:gd name="connsiteX12" fmla="*/ 437626 w 1738317"/>
              <a:gd name="connsiteY12" fmla="*/ 1298046 h 1738317"/>
              <a:gd name="connsiteX13" fmla="*/ 181166 w 1738317"/>
              <a:gd name="connsiteY13" fmla="*/ 1375338 h 1738317"/>
              <a:gd name="connsiteX14" fmla="*/ 86798 w 1738317"/>
              <a:gd name="connsiteY14" fmla="*/ 1211888 h 1738317"/>
              <a:gd name="connsiteX15" fmla="*/ 281965 w 1738317"/>
              <a:gd name="connsiteY15" fmla="*/ 1028433 h 1738317"/>
              <a:gd name="connsiteX16" fmla="*/ 281965 w 1738317"/>
              <a:gd name="connsiteY16" fmla="*/ 709885 h 1738317"/>
              <a:gd name="connsiteX17" fmla="*/ 86798 w 1738317"/>
              <a:gd name="connsiteY17" fmla="*/ 526429 h 1738317"/>
              <a:gd name="connsiteX18" fmla="*/ 181166 w 1738317"/>
              <a:gd name="connsiteY18" fmla="*/ 362979 h 1738317"/>
              <a:gd name="connsiteX19" fmla="*/ 437627 w 1738317"/>
              <a:gd name="connsiteY19" fmla="*/ 440272 h 1738317"/>
              <a:gd name="connsiteX20" fmla="*/ 713498 w 1738317"/>
              <a:gd name="connsiteY20" fmla="*/ 280998 h 1738317"/>
              <a:gd name="connsiteX21" fmla="*/ 774791 w 1738317"/>
              <a:gd name="connsiteY21" fmla="*/ 20250 h 1738317"/>
              <a:gd name="connsiteX22" fmla="*/ 963526 w 1738317"/>
              <a:gd name="connsiteY22" fmla="*/ 20250 h 1738317"/>
              <a:gd name="connsiteX23" fmla="*/ 1024820 w 1738317"/>
              <a:gd name="connsiteY23" fmla="*/ 280997 h 1738317"/>
              <a:gd name="connsiteX24" fmla="*/ 1300691 w 1738317"/>
              <a:gd name="connsiteY24" fmla="*/ 440271 h 1738317"/>
              <a:gd name="connsiteX25" fmla="*/ 1300690 w 1738317"/>
              <a:gd name="connsiteY25" fmla="*/ 440272 h 173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38317" h="1738317">
                <a:moveTo>
                  <a:pt x="1118862" y="439713"/>
                </a:moveTo>
                <a:lnTo>
                  <a:pt x="1304793" y="324557"/>
                </a:lnTo>
                <a:lnTo>
                  <a:pt x="1413759" y="433524"/>
                </a:lnTo>
                <a:lnTo>
                  <a:pt x="1298605" y="619454"/>
                </a:lnTo>
                <a:cubicBezTo>
                  <a:pt x="1342958" y="695733"/>
                  <a:pt x="1366193" y="782449"/>
                  <a:pt x="1365922" y="870685"/>
                </a:cubicBezTo>
                <a:lnTo>
                  <a:pt x="1558614" y="974128"/>
                </a:lnTo>
                <a:lnTo>
                  <a:pt x="1518729" y="1122980"/>
                </a:lnTo>
                <a:lnTo>
                  <a:pt x="1300131" y="1116217"/>
                </a:lnTo>
                <a:cubicBezTo>
                  <a:pt x="1256248" y="1192768"/>
                  <a:pt x="1192767" y="1256248"/>
                  <a:pt x="1116217" y="1300131"/>
                </a:cubicBezTo>
                <a:lnTo>
                  <a:pt x="1122979" y="1518729"/>
                </a:lnTo>
                <a:lnTo>
                  <a:pt x="974129" y="1558614"/>
                </a:lnTo>
                <a:lnTo>
                  <a:pt x="870685" y="1365922"/>
                </a:lnTo>
                <a:cubicBezTo>
                  <a:pt x="782449" y="1366193"/>
                  <a:pt x="695733" y="1342957"/>
                  <a:pt x="619454" y="1298605"/>
                </a:cubicBezTo>
                <a:lnTo>
                  <a:pt x="433524" y="1413760"/>
                </a:lnTo>
                <a:lnTo>
                  <a:pt x="324558" y="1304793"/>
                </a:lnTo>
                <a:lnTo>
                  <a:pt x="439712" y="1118863"/>
                </a:lnTo>
                <a:cubicBezTo>
                  <a:pt x="395359" y="1042584"/>
                  <a:pt x="372124" y="955868"/>
                  <a:pt x="372395" y="867632"/>
                </a:cubicBezTo>
                <a:lnTo>
                  <a:pt x="179703" y="764189"/>
                </a:lnTo>
                <a:lnTo>
                  <a:pt x="219588" y="615337"/>
                </a:lnTo>
                <a:lnTo>
                  <a:pt x="438186" y="622100"/>
                </a:lnTo>
                <a:cubicBezTo>
                  <a:pt x="482069" y="545549"/>
                  <a:pt x="545550" y="482069"/>
                  <a:pt x="622100" y="438186"/>
                </a:cubicBezTo>
                <a:lnTo>
                  <a:pt x="615338" y="219588"/>
                </a:lnTo>
                <a:lnTo>
                  <a:pt x="764188" y="179703"/>
                </a:lnTo>
                <a:lnTo>
                  <a:pt x="867632" y="372395"/>
                </a:lnTo>
                <a:cubicBezTo>
                  <a:pt x="955868" y="372124"/>
                  <a:pt x="1042584" y="395360"/>
                  <a:pt x="1118863" y="439712"/>
                </a:cubicBezTo>
                <a:lnTo>
                  <a:pt x="1118862" y="439713"/>
                </a:lnTo>
                <a:close/>
              </a:path>
            </a:pathLst>
          </a:custGeom>
          <a:solidFill>
            <a:schemeClr val="bg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4383" tIns="594383" rIns="594383" bIns="594383" numCol="1" spcCol="1270" anchor="ctr" anchorCtr="0">
            <a:noAutofit/>
          </a:bodyPr>
          <a:lstStyle/>
          <a:p>
            <a:pPr lvl="0" algn="ctr" defTabSz="622300">
              <a:lnSpc>
                <a:spcPct val="90000"/>
              </a:lnSpc>
              <a:spcBef>
                <a:spcPct val="0"/>
              </a:spcBef>
              <a:spcAft>
                <a:spcPct val="35000"/>
              </a:spcAft>
            </a:pPr>
            <a:endParaRPr lang="en-US" sz="1400" kern="1200" dirty="0"/>
          </a:p>
        </p:txBody>
      </p:sp>
      <p:sp>
        <p:nvSpPr>
          <p:cNvPr id="16" name="Gear 2"/>
          <p:cNvSpPr/>
          <p:nvPr/>
        </p:nvSpPr>
        <p:spPr>
          <a:xfrm>
            <a:off x="2279768" y="2434595"/>
            <a:ext cx="2162971" cy="2162971"/>
          </a:xfrm>
          <a:custGeom>
            <a:avLst/>
            <a:gdLst>
              <a:gd name="connsiteX0" fmla="*/ 1644720 w 2198098"/>
              <a:gd name="connsiteY0" fmla="*/ 556722 h 2198098"/>
              <a:gd name="connsiteX1" fmla="*/ 1969014 w 2198098"/>
              <a:gd name="connsiteY1" fmla="*/ 458986 h 2198098"/>
              <a:gd name="connsiteX2" fmla="*/ 2088342 w 2198098"/>
              <a:gd name="connsiteY2" fmla="*/ 665669 h 2198098"/>
              <a:gd name="connsiteX3" fmla="*/ 1841553 w 2198098"/>
              <a:gd name="connsiteY3" fmla="*/ 897647 h 2198098"/>
              <a:gd name="connsiteX4" fmla="*/ 1841553 w 2198098"/>
              <a:gd name="connsiteY4" fmla="*/ 1300451 h 2198098"/>
              <a:gd name="connsiteX5" fmla="*/ 2088342 w 2198098"/>
              <a:gd name="connsiteY5" fmla="*/ 1532429 h 2198098"/>
              <a:gd name="connsiteX6" fmla="*/ 1969014 w 2198098"/>
              <a:gd name="connsiteY6" fmla="*/ 1739112 h 2198098"/>
              <a:gd name="connsiteX7" fmla="*/ 1644720 w 2198098"/>
              <a:gd name="connsiteY7" fmla="*/ 1641376 h 2198098"/>
              <a:gd name="connsiteX8" fmla="*/ 1295882 w 2198098"/>
              <a:gd name="connsiteY8" fmla="*/ 1842778 h 2198098"/>
              <a:gd name="connsiteX9" fmla="*/ 1218377 w 2198098"/>
              <a:gd name="connsiteY9" fmla="*/ 2172492 h 2198098"/>
              <a:gd name="connsiteX10" fmla="*/ 979721 w 2198098"/>
              <a:gd name="connsiteY10" fmla="*/ 2172492 h 2198098"/>
              <a:gd name="connsiteX11" fmla="*/ 902216 w 2198098"/>
              <a:gd name="connsiteY11" fmla="*/ 1842777 h 2198098"/>
              <a:gd name="connsiteX12" fmla="*/ 553378 w 2198098"/>
              <a:gd name="connsiteY12" fmla="*/ 1641375 h 2198098"/>
              <a:gd name="connsiteX13" fmla="*/ 229084 w 2198098"/>
              <a:gd name="connsiteY13" fmla="*/ 1739112 h 2198098"/>
              <a:gd name="connsiteX14" fmla="*/ 109756 w 2198098"/>
              <a:gd name="connsiteY14" fmla="*/ 1532429 h 2198098"/>
              <a:gd name="connsiteX15" fmla="*/ 356545 w 2198098"/>
              <a:gd name="connsiteY15" fmla="*/ 1300451 h 2198098"/>
              <a:gd name="connsiteX16" fmla="*/ 356545 w 2198098"/>
              <a:gd name="connsiteY16" fmla="*/ 897647 h 2198098"/>
              <a:gd name="connsiteX17" fmla="*/ 109756 w 2198098"/>
              <a:gd name="connsiteY17" fmla="*/ 665669 h 2198098"/>
              <a:gd name="connsiteX18" fmla="*/ 229084 w 2198098"/>
              <a:gd name="connsiteY18" fmla="*/ 458986 h 2198098"/>
              <a:gd name="connsiteX19" fmla="*/ 553378 w 2198098"/>
              <a:gd name="connsiteY19" fmla="*/ 556722 h 2198098"/>
              <a:gd name="connsiteX20" fmla="*/ 902216 w 2198098"/>
              <a:gd name="connsiteY20" fmla="*/ 355320 h 2198098"/>
              <a:gd name="connsiteX21" fmla="*/ 979721 w 2198098"/>
              <a:gd name="connsiteY21" fmla="*/ 25606 h 2198098"/>
              <a:gd name="connsiteX22" fmla="*/ 1218377 w 2198098"/>
              <a:gd name="connsiteY22" fmla="*/ 25606 h 2198098"/>
              <a:gd name="connsiteX23" fmla="*/ 1295882 w 2198098"/>
              <a:gd name="connsiteY23" fmla="*/ 355321 h 2198098"/>
              <a:gd name="connsiteX24" fmla="*/ 1644720 w 2198098"/>
              <a:gd name="connsiteY24" fmla="*/ 556723 h 2198098"/>
              <a:gd name="connsiteX25" fmla="*/ 1644720 w 2198098"/>
              <a:gd name="connsiteY25" fmla="*/ 556722 h 219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98" h="2198098">
                <a:moveTo>
                  <a:pt x="1644720" y="556722"/>
                </a:moveTo>
                <a:lnTo>
                  <a:pt x="1969014" y="458986"/>
                </a:lnTo>
                <a:lnTo>
                  <a:pt x="2088342" y="665669"/>
                </a:lnTo>
                <a:lnTo>
                  <a:pt x="1841553" y="897647"/>
                </a:lnTo>
                <a:cubicBezTo>
                  <a:pt x="1877326" y="1029532"/>
                  <a:pt x="1877326" y="1168566"/>
                  <a:pt x="1841553" y="1300451"/>
                </a:cubicBezTo>
                <a:lnTo>
                  <a:pt x="2088342" y="1532429"/>
                </a:lnTo>
                <a:lnTo>
                  <a:pt x="1969014" y="1739112"/>
                </a:lnTo>
                <a:lnTo>
                  <a:pt x="1644720" y="1641376"/>
                </a:lnTo>
                <a:cubicBezTo>
                  <a:pt x="1548391" y="1738299"/>
                  <a:pt x="1427984" y="1807816"/>
                  <a:pt x="1295882" y="1842778"/>
                </a:cubicBezTo>
                <a:lnTo>
                  <a:pt x="1218377" y="2172492"/>
                </a:lnTo>
                <a:lnTo>
                  <a:pt x="979721" y="2172492"/>
                </a:lnTo>
                <a:lnTo>
                  <a:pt x="902216" y="1842777"/>
                </a:lnTo>
                <a:cubicBezTo>
                  <a:pt x="770114" y="1807815"/>
                  <a:pt x="649707" y="1738298"/>
                  <a:pt x="553378" y="1641375"/>
                </a:cubicBezTo>
                <a:lnTo>
                  <a:pt x="229084" y="1739112"/>
                </a:lnTo>
                <a:lnTo>
                  <a:pt x="109756" y="1532429"/>
                </a:lnTo>
                <a:lnTo>
                  <a:pt x="356545" y="1300451"/>
                </a:lnTo>
                <a:cubicBezTo>
                  <a:pt x="320772" y="1168566"/>
                  <a:pt x="320772" y="1029532"/>
                  <a:pt x="356545" y="897647"/>
                </a:cubicBezTo>
                <a:lnTo>
                  <a:pt x="109756" y="665669"/>
                </a:lnTo>
                <a:lnTo>
                  <a:pt x="229084" y="458986"/>
                </a:lnTo>
                <a:lnTo>
                  <a:pt x="553378" y="556722"/>
                </a:lnTo>
                <a:cubicBezTo>
                  <a:pt x="649707" y="459799"/>
                  <a:pt x="770114" y="390282"/>
                  <a:pt x="902216" y="355320"/>
                </a:cubicBezTo>
                <a:lnTo>
                  <a:pt x="979721" y="25606"/>
                </a:lnTo>
                <a:lnTo>
                  <a:pt x="1218377" y="25606"/>
                </a:lnTo>
                <a:lnTo>
                  <a:pt x="1295882" y="355321"/>
                </a:lnTo>
                <a:cubicBezTo>
                  <a:pt x="1427984" y="390283"/>
                  <a:pt x="1548391" y="459800"/>
                  <a:pt x="1644720" y="556723"/>
                </a:cubicBezTo>
                <a:lnTo>
                  <a:pt x="1644720" y="556722"/>
                </a:lnTo>
                <a:close/>
              </a:path>
            </a:pathLst>
          </a:custGeom>
          <a:solidFill>
            <a:schemeClr val="bg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2428" tIns="575772" rIns="572428" bIns="575772" numCol="1" spcCol="1270" anchor="ctr" anchorCtr="0">
            <a:noAutofit/>
          </a:bodyPr>
          <a:lstStyle/>
          <a:p>
            <a:pPr lvl="0" algn="ctr" defTabSz="666750">
              <a:lnSpc>
                <a:spcPct val="90000"/>
              </a:lnSpc>
              <a:spcBef>
                <a:spcPct val="0"/>
              </a:spcBef>
              <a:spcAft>
                <a:spcPct val="35000"/>
              </a:spcAft>
            </a:pPr>
            <a:endParaRPr lang="en-US" sz="1500" kern="1200" dirty="0"/>
          </a:p>
        </p:txBody>
      </p:sp>
      <p:sp>
        <p:nvSpPr>
          <p:cNvPr id="19" name="Gear 4"/>
          <p:cNvSpPr/>
          <p:nvPr/>
        </p:nvSpPr>
        <p:spPr>
          <a:xfrm>
            <a:off x="6075329" y="2491040"/>
            <a:ext cx="2089262" cy="2089262"/>
          </a:xfrm>
          <a:custGeom>
            <a:avLst/>
            <a:gdLst>
              <a:gd name="connsiteX0" fmla="*/ 1507050 w 2123191"/>
              <a:gd name="connsiteY0" fmla="*/ 338518 h 2123191"/>
              <a:gd name="connsiteX1" fmla="*/ 1672201 w 2123191"/>
              <a:gd name="connsiteY1" fmla="*/ 199933 h 2123191"/>
              <a:gd name="connsiteX2" fmla="*/ 1804137 w 2123191"/>
              <a:gd name="connsiteY2" fmla="*/ 310641 h 2123191"/>
              <a:gd name="connsiteX3" fmla="*/ 1696335 w 2123191"/>
              <a:gd name="connsiteY3" fmla="*/ 497347 h 2123191"/>
              <a:gd name="connsiteX4" fmla="*/ 1867618 w 2123191"/>
              <a:gd name="connsiteY4" fmla="*/ 794018 h 2123191"/>
              <a:gd name="connsiteX5" fmla="*/ 2083212 w 2123191"/>
              <a:gd name="connsiteY5" fmla="*/ 794013 h 2123191"/>
              <a:gd name="connsiteX6" fmla="*/ 2113120 w 2123191"/>
              <a:gd name="connsiteY6" fmla="*/ 963627 h 2123191"/>
              <a:gd name="connsiteX7" fmla="*/ 1910526 w 2123191"/>
              <a:gd name="connsiteY7" fmla="*/ 1037359 h 2123191"/>
              <a:gd name="connsiteX8" fmla="*/ 1851040 w 2123191"/>
              <a:gd name="connsiteY8" fmla="*/ 1374721 h 2123191"/>
              <a:gd name="connsiteX9" fmla="*/ 2016198 w 2123191"/>
              <a:gd name="connsiteY9" fmla="*/ 1513298 h 2123191"/>
              <a:gd name="connsiteX10" fmla="*/ 1930082 w 2123191"/>
              <a:gd name="connsiteY10" fmla="*/ 1662454 h 2123191"/>
              <a:gd name="connsiteX11" fmla="*/ 1727493 w 2123191"/>
              <a:gd name="connsiteY11" fmla="*/ 1588711 h 2123191"/>
              <a:gd name="connsiteX12" fmla="*/ 1465072 w 2123191"/>
              <a:gd name="connsiteY12" fmla="*/ 1808909 h 2123191"/>
              <a:gd name="connsiteX13" fmla="*/ 1502514 w 2123191"/>
              <a:gd name="connsiteY13" fmla="*/ 2021226 h 2123191"/>
              <a:gd name="connsiteX14" fmla="*/ 1340671 w 2123191"/>
              <a:gd name="connsiteY14" fmla="*/ 2080132 h 2123191"/>
              <a:gd name="connsiteX15" fmla="*/ 1232879 w 2123191"/>
              <a:gd name="connsiteY15" fmla="*/ 1893420 h 2123191"/>
              <a:gd name="connsiteX16" fmla="*/ 890312 w 2123191"/>
              <a:gd name="connsiteY16" fmla="*/ 1893420 h 2123191"/>
              <a:gd name="connsiteX17" fmla="*/ 782520 w 2123191"/>
              <a:gd name="connsiteY17" fmla="*/ 2080132 h 2123191"/>
              <a:gd name="connsiteX18" fmla="*/ 620677 w 2123191"/>
              <a:gd name="connsiteY18" fmla="*/ 2021226 h 2123191"/>
              <a:gd name="connsiteX19" fmla="*/ 658120 w 2123191"/>
              <a:gd name="connsiteY19" fmla="*/ 1808909 h 2123191"/>
              <a:gd name="connsiteX20" fmla="*/ 395699 w 2123191"/>
              <a:gd name="connsiteY20" fmla="*/ 1588711 h 2123191"/>
              <a:gd name="connsiteX21" fmla="*/ 193109 w 2123191"/>
              <a:gd name="connsiteY21" fmla="*/ 1662454 h 2123191"/>
              <a:gd name="connsiteX22" fmla="*/ 106993 w 2123191"/>
              <a:gd name="connsiteY22" fmla="*/ 1513298 h 2123191"/>
              <a:gd name="connsiteX23" fmla="*/ 272151 w 2123191"/>
              <a:gd name="connsiteY23" fmla="*/ 1374722 h 2123191"/>
              <a:gd name="connsiteX24" fmla="*/ 212665 w 2123191"/>
              <a:gd name="connsiteY24" fmla="*/ 1037360 h 2123191"/>
              <a:gd name="connsiteX25" fmla="*/ 10071 w 2123191"/>
              <a:gd name="connsiteY25" fmla="*/ 963627 h 2123191"/>
              <a:gd name="connsiteX26" fmla="*/ 39979 w 2123191"/>
              <a:gd name="connsiteY26" fmla="*/ 794013 h 2123191"/>
              <a:gd name="connsiteX27" fmla="*/ 255572 w 2123191"/>
              <a:gd name="connsiteY27" fmla="*/ 794019 h 2123191"/>
              <a:gd name="connsiteX28" fmla="*/ 426855 w 2123191"/>
              <a:gd name="connsiteY28" fmla="*/ 497348 h 2123191"/>
              <a:gd name="connsiteX29" fmla="*/ 319054 w 2123191"/>
              <a:gd name="connsiteY29" fmla="*/ 310641 h 2123191"/>
              <a:gd name="connsiteX30" fmla="*/ 450990 w 2123191"/>
              <a:gd name="connsiteY30" fmla="*/ 199933 h 2123191"/>
              <a:gd name="connsiteX31" fmla="*/ 616141 w 2123191"/>
              <a:gd name="connsiteY31" fmla="*/ 338518 h 2123191"/>
              <a:gd name="connsiteX32" fmla="*/ 938048 w 2123191"/>
              <a:gd name="connsiteY32" fmla="*/ 221353 h 2123191"/>
              <a:gd name="connsiteX33" fmla="*/ 975480 w 2123191"/>
              <a:gd name="connsiteY33" fmla="*/ 9034 h 2123191"/>
              <a:gd name="connsiteX34" fmla="*/ 1147711 w 2123191"/>
              <a:gd name="connsiteY34" fmla="*/ 9034 h 2123191"/>
              <a:gd name="connsiteX35" fmla="*/ 1185143 w 2123191"/>
              <a:gd name="connsiteY35" fmla="*/ 221354 h 2123191"/>
              <a:gd name="connsiteX36" fmla="*/ 1507050 w 2123191"/>
              <a:gd name="connsiteY36" fmla="*/ 338519 h 2123191"/>
              <a:gd name="connsiteX37" fmla="*/ 1507050 w 2123191"/>
              <a:gd name="connsiteY37" fmla="*/ 338518 h 2123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23191" h="2123191">
                <a:moveTo>
                  <a:pt x="1507050" y="338518"/>
                </a:moveTo>
                <a:lnTo>
                  <a:pt x="1672201" y="199933"/>
                </a:lnTo>
                <a:lnTo>
                  <a:pt x="1804137" y="310641"/>
                </a:lnTo>
                <a:lnTo>
                  <a:pt x="1696335" y="497347"/>
                </a:lnTo>
                <a:cubicBezTo>
                  <a:pt x="1772988" y="583576"/>
                  <a:pt x="1831268" y="684520"/>
                  <a:pt x="1867618" y="794018"/>
                </a:cubicBezTo>
                <a:lnTo>
                  <a:pt x="2083212" y="794013"/>
                </a:lnTo>
                <a:lnTo>
                  <a:pt x="2113120" y="963627"/>
                </a:lnTo>
                <a:lnTo>
                  <a:pt x="1910526" y="1037359"/>
                </a:lnTo>
                <a:cubicBezTo>
                  <a:pt x="1913819" y="1152686"/>
                  <a:pt x="1893578" y="1267475"/>
                  <a:pt x="1851040" y="1374721"/>
                </a:cubicBezTo>
                <a:lnTo>
                  <a:pt x="2016198" y="1513298"/>
                </a:lnTo>
                <a:lnTo>
                  <a:pt x="1930082" y="1662454"/>
                </a:lnTo>
                <a:lnTo>
                  <a:pt x="1727493" y="1588711"/>
                </a:lnTo>
                <a:cubicBezTo>
                  <a:pt x="1655884" y="1679173"/>
                  <a:pt x="1566594" y="1754096"/>
                  <a:pt x="1465072" y="1808909"/>
                </a:cubicBezTo>
                <a:lnTo>
                  <a:pt x="1502514" y="2021226"/>
                </a:lnTo>
                <a:lnTo>
                  <a:pt x="1340671" y="2080132"/>
                </a:lnTo>
                <a:lnTo>
                  <a:pt x="1232879" y="1893420"/>
                </a:lnTo>
                <a:cubicBezTo>
                  <a:pt x="1119876" y="1916689"/>
                  <a:pt x="1003316" y="1916689"/>
                  <a:pt x="890312" y="1893420"/>
                </a:cubicBezTo>
                <a:lnTo>
                  <a:pt x="782520" y="2080132"/>
                </a:lnTo>
                <a:lnTo>
                  <a:pt x="620677" y="2021226"/>
                </a:lnTo>
                <a:lnTo>
                  <a:pt x="658120" y="1808909"/>
                </a:lnTo>
                <a:cubicBezTo>
                  <a:pt x="556597" y="1754097"/>
                  <a:pt x="467307" y="1679174"/>
                  <a:pt x="395699" y="1588711"/>
                </a:cubicBezTo>
                <a:lnTo>
                  <a:pt x="193109" y="1662454"/>
                </a:lnTo>
                <a:lnTo>
                  <a:pt x="106993" y="1513298"/>
                </a:lnTo>
                <a:lnTo>
                  <a:pt x="272151" y="1374722"/>
                </a:lnTo>
                <a:cubicBezTo>
                  <a:pt x="229613" y="1267476"/>
                  <a:pt x="209372" y="1152687"/>
                  <a:pt x="212665" y="1037360"/>
                </a:cubicBezTo>
                <a:lnTo>
                  <a:pt x="10071" y="963627"/>
                </a:lnTo>
                <a:lnTo>
                  <a:pt x="39979" y="794013"/>
                </a:lnTo>
                <a:lnTo>
                  <a:pt x="255572" y="794019"/>
                </a:lnTo>
                <a:cubicBezTo>
                  <a:pt x="291922" y="684521"/>
                  <a:pt x="350202" y="583577"/>
                  <a:pt x="426855" y="497348"/>
                </a:cubicBezTo>
                <a:lnTo>
                  <a:pt x="319054" y="310641"/>
                </a:lnTo>
                <a:lnTo>
                  <a:pt x="450990" y="199933"/>
                </a:lnTo>
                <a:lnTo>
                  <a:pt x="616141" y="338518"/>
                </a:lnTo>
                <a:cubicBezTo>
                  <a:pt x="714371" y="278003"/>
                  <a:pt x="823901" y="238137"/>
                  <a:pt x="938048" y="221353"/>
                </a:cubicBezTo>
                <a:lnTo>
                  <a:pt x="975480" y="9034"/>
                </a:lnTo>
                <a:lnTo>
                  <a:pt x="1147711" y="9034"/>
                </a:lnTo>
                <a:lnTo>
                  <a:pt x="1185143" y="221354"/>
                </a:lnTo>
                <a:cubicBezTo>
                  <a:pt x="1299290" y="238138"/>
                  <a:pt x="1408820" y="278004"/>
                  <a:pt x="1507050" y="338519"/>
                </a:cubicBezTo>
                <a:lnTo>
                  <a:pt x="1507050" y="338518"/>
                </a:lnTo>
                <a:close/>
              </a:path>
            </a:pathLst>
          </a:custGeom>
          <a:solidFill>
            <a:schemeClr val="bg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49716" tIns="520207" rIns="449716" bIns="557340" numCol="1" spcCol="1270" anchor="ctr" anchorCtr="0">
            <a:noAutofit/>
          </a:bodyPr>
          <a:lstStyle/>
          <a:p>
            <a:pPr lvl="0" algn="ctr" defTabSz="800100">
              <a:lnSpc>
                <a:spcPct val="90000"/>
              </a:lnSpc>
              <a:spcBef>
                <a:spcPct val="0"/>
              </a:spcBef>
              <a:spcAft>
                <a:spcPct val="35000"/>
              </a:spcAft>
            </a:pPr>
            <a:endParaRPr lang="en-US" sz="1800" kern="1200" dirty="0"/>
          </a:p>
        </p:txBody>
      </p:sp>
      <p:sp>
        <p:nvSpPr>
          <p:cNvPr id="20" name="Gear 5"/>
          <p:cNvSpPr/>
          <p:nvPr/>
        </p:nvSpPr>
        <p:spPr>
          <a:xfrm>
            <a:off x="8075782" y="2503048"/>
            <a:ext cx="2932640" cy="2932640"/>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chemeClr val="bg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2346" tIns="741293" rIns="642346" bIns="793415" numCol="1" spcCol="1270" anchor="ctr" anchorCtr="0">
            <a:noAutofit/>
          </a:bodyPr>
          <a:lstStyle/>
          <a:p>
            <a:pPr lvl="0" algn="ctr" defTabSz="1511300">
              <a:lnSpc>
                <a:spcPct val="90000"/>
              </a:lnSpc>
              <a:spcBef>
                <a:spcPct val="0"/>
              </a:spcBef>
              <a:spcAft>
                <a:spcPct val="35000"/>
              </a:spcAft>
            </a:pPr>
            <a:endParaRPr lang="en-US" sz="3200" kern="1200" dirty="0"/>
          </a:p>
        </p:txBody>
      </p:sp>
      <p:sp>
        <p:nvSpPr>
          <p:cNvPr id="18" name="Gear 3"/>
          <p:cNvSpPr/>
          <p:nvPr/>
        </p:nvSpPr>
        <p:spPr>
          <a:xfrm>
            <a:off x="4073573" y="1840456"/>
            <a:ext cx="4044854" cy="4044854"/>
          </a:xfrm>
          <a:custGeom>
            <a:avLst/>
            <a:gdLst>
              <a:gd name="connsiteX0" fmla="*/ 1731548 w 2439473"/>
              <a:gd name="connsiteY0" fmla="*/ 388946 h 2439473"/>
              <a:gd name="connsiteX1" fmla="*/ 1921301 w 2439473"/>
              <a:gd name="connsiteY1" fmla="*/ 229716 h 2439473"/>
              <a:gd name="connsiteX2" fmla="*/ 2072891 w 2439473"/>
              <a:gd name="connsiteY2" fmla="*/ 356915 h 2439473"/>
              <a:gd name="connsiteX3" fmla="*/ 1949030 w 2439473"/>
              <a:gd name="connsiteY3" fmla="*/ 571435 h 2439473"/>
              <a:gd name="connsiteX4" fmla="*/ 2145829 w 2439473"/>
              <a:gd name="connsiteY4" fmla="*/ 912300 h 2439473"/>
              <a:gd name="connsiteX5" fmla="*/ 2393539 w 2439473"/>
              <a:gd name="connsiteY5" fmla="*/ 912294 h 2439473"/>
              <a:gd name="connsiteX6" fmla="*/ 2427901 w 2439473"/>
              <a:gd name="connsiteY6" fmla="*/ 1107174 h 2439473"/>
              <a:gd name="connsiteX7" fmla="*/ 2195128 w 2439473"/>
              <a:gd name="connsiteY7" fmla="*/ 1191890 h 2439473"/>
              <a:gd name="connsiteX8" fmla="*/ 2126781 w 2439473"/>
              <a:gd name="connsiteY8" fmla="*/ 1579508 h 2439473"/>
              <a:gd name="connsiteX9" fmla="*/ 2316541 w 2439473"/>
              <a:gd name="connsiteY9" fmla="*/ 1738727 h 2439473"/>
              <a:gd name="connsiteX10" fmla="*/ 2217598 w 2439473"/>
              <a:gd name="connsiteY10" fmla="*/ 1910102 h 2439473"/>
              <a:gd name="connsiteX11" fmla="*/ 1984829 w 2439473"/>
              <a:gd name="connsiteY11" fmla="*/ 1825374 h 2439473"/>
              <a:gd name="connsiteX12" fmla="*/ 1683316 w 2439473"/>
              <a:gd name="connsiteY12" fmla="*/ 2078373 h 2439473"/>
              <a:gd name="connsiteX13" fmla="*/ 1726337 w 2439473"/>
              <a:gd name="connsiteY13" fmla="*/ 2322319 h 2439473"/>
              <a:gd name="connsiteX14" fmla="*/ 1540384 w 2439473"/>
              <a:gd name="connsiteY14" fmla="*/ 2390000 h 2439473"/>
              <a:gd name="connsiteX15" fmla="*/ 1416535 w 2439473"/>
              <a:gd name="connsiteY15" fmla="*/ 2175474 h 2439473"/>
              <a:gd name="connsiteX16" fmla="*/ 1022938 w 2439473"/>
              <a:gd name="connsiteY16" fmla="*/ 2175474 h 2439473"/>
              <a:gd name="connsiteX17" fmla="*/ 899089 w 2439473"/>
              <a:gd name="connsiteY17" fmla="*/ 2390000 h 2439473"/>
              <a:gd name="connsiteX18" fmla="*/ 713136 w 2439473"/>
              <a:gd name="connsiteY18" fmla="*/ 2322319 h 2439473"/>
              <a:gd name="connsiteX19" fmla="*/ 756157 w 2439473"/>
              <a:gd name="connsiteY19" fmla="*/ 2078374 h 2439473"/>
              <a:gd name="connsiteX20" fmla="*/ 454644 w 2439473"/>
              <a:gd name="connsiteY20" fmla="*/ 1825375 h 2439473"/>
              <a:gd name="connsiteX21" fmla="*/ 221875 w 2439473"/>
              <a:gd name="connsiteY21" fmla="*/ 1910102 h 2439473"/>
              <a:gd name="connsiteX22" fmla="*/ 122932 w 2439473"/>
              <a:gd name="connsiteY22" fmla="*/ 1738727 h 2439473"/>
              <a:gd name="connsiteX23" fmla="*/ 312692 w 2439473"/>
              <a:gd name="connsiteY23" fmla="*/ 1579508 h 2439473"/>
              <a:gd name="connsiteX24" fmla="*/ 244344 w 2439473"/>
              <a:gd name="connsiteY24" fmla="*/ 1191890 h 2439473"/>
              <a:gd name="connsiteX25" fmla="*/ 11572 w 2439473"/>
              <a:gd name="connsiteY25" fmla="*/ 1107174 h 2439473"/>
              <a:gd name="connsiteX26" fmla="*/ 45934 w 2439473"/>
              <a:gd name="connsiteY26" fmla="*/ 912294 h 2439473"/>
              <a:gd name="connsiteX27" fmla="*/ 293644 w 2439473"/>
              <a:gd name="connsiteY27" fmla="*/ 912300 h 2439473"/>
              <a:gd name="connsiteX28" fmla="*/ 490443 w 2439473"/>
              <a:gd name="connsiteY28" fmla="*/ 571435 h 2439473"/>
              <a:gd name="connsiteX29" fmla="*/ 366582 w 2439473"/>
              <a:gd name="connsiteY29" fmla="*/ 356915 h 2439473"/>
              <a:gd name="connsiteX30" fmla="*/ 518172 w 2439473"/>
              <a:gd name="connsiteY30" fmla="*/ 229716 h 2439473"/>
              <a:gd name="connsiteX31" fmla="*/ 707925 w 2439473"/>
              <a:gd name="connsiteY31" fmla="*/ 388946 h 2439473"/>
              <a:gd name="connsiteX32" fmla="*/ 1077785 w 2439473"/>
              <a:gd name="connsiteY32" fmla="*/ 254328 h 2439473"/>
              <a:gd name="connsiteX33" fmla="*/ 1120793 w 2439473"/>
              <a:gd name="connsiteY33" fmla="*/ 10380 h 2439473"/>
              <a:gd name="connsiteX34" fmla="*/ 1318680 w 2439473"/>
              <a:gd name="connsiteY34" fmla="*/ 10380 h 2439473"/>
              <a:gd name="connsiteX35" fmla="*/ 1361688 w 2439473"/>
              <a:gd name="connsiteY35" fmla="*/ 254328 h 2439473"/>
              <a:gd name="connsiteX36" fmla="*/ 1731548 w 2439473"/>
              <a:gd name="connsiteY36" fmla="*/ 388946 h 243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39473" h="2439473">
                <a:moveTo>
                  <a:pt x="1731548" y="388946"/>
                </a:moveTo>
                <a:lnTo>
                  <a:pt x="1921301" y="229716"/>
                </a:lnTo>
                <a:lnTo>
                  <a:pt x="2072891" y="356915"/>
                </a:lnTo>
                <a:lnTo>
                  <a:pt x="1949030" y="571435"/>
                </a:lnTo>
                <a:cubicBezTo>
                  <a:pt x="2037102" y="670510"/>
                  <a:pt x="2104063" y="786490"/>
                  <a:pt x="2145829" y="912300"/>
                </a:cubicBezTo>
                <a:lnTo>
                  <a:pt x="2393539" y="912294"/>
                </a:lnTo>
                <a:lnTo>
                  <a:pt x="2427901" y="1107174"/>
                </a:lnTo>
                <a:lnTo>
                  <a:pt x="2195128" y="1191890"/>
                </a:lnTo>
                <a:cubicBezTo>
                  <a:pt x="2198911" y="1324397"/>
                  <a:pt x="2175656" y="1456286"/>
                  <a:pt x="2126781" y="1579508"/>
                </a:cubicBezTo>
                <a:lnTo>
                  <a:pt x="2316541" y="1738727"/>
                </a:lnTo>
                <a:lnTo>
                  <a:pt x="2217598" y="1910102"/>
                </a:lnTo>
                <a:lnTo>
                  <a:pt x="1984829" y="1825374"/>
                </a:lnTo>
                <a:cubicBezTo>
                  <a:pt x="1902553" y="1929312"/>
                  <a:pt x="1799962" y="2015396"/>
                  <a:pt x="1683316" y="2078373"/>
                </a:cubicBezTo>
                <a:lnTo>
                  <a:pt x="1726337" y="2322319"/>
                </a:lnTo>
                <a:lnTo>
                  <a:pt x="1540384" y="2390000"/>
                </a:lnTo>
                <a:lnTo>
                  <a:pt x="1416535" y="2175474"/>
                </a:lnTo>
                <a:cubicBezTo>
                  <a:pt x="1286698" y="2202209"/>
                  <a:pt x="1152775" y="2202209"/>
                  <a:pt x="1022938" y="2175474"/>
                </a:cubicBezTo>
                <a:lnTo>
                  <a:pt x="899089" y="2390000"/>
                </a:lnTo>
                <a:lnTo>
                  <a:pt x="713136" y="2322319"/>
                </a:lnTo>
                <a:lnTo>
                  <a:pt x="756157" y="2078374"/>
                </a:lnTo>
                <a:cubicBezTo>
                  <a:pt x="639511" y="2015397"/>
                  <a:pt x="536920" y="1929313"/>
                  <a:pt x="454644" y="1825375"/>
                </a:cubicBezTo>
                <a:lnTo>
                  <a:pt x="221875" y="1910102"/>
                </a:lnTo>
                <a:lnTo>
                  <a:pt x="122932" y="1738727"/>
                </a:lnTo>
                <a:lnTo>
                  <a:pt x="312692" y="1579508"/>
                </a:lnTo>
                <a:cubicBezTo>
                  <a:pt x="263817" y="1456286"/>
                  <a:pt x="240562" y="1324397"/>
                  <a:pt x="244344" y="1191890"/>
                </a:cubicBezTo>
                <a:lnTo>
                  <a:pt x="11572" y="1107174"/>
                </a:lnTo>
                <a:lnTo>
                  <a:pt x="45934" y="912294"/>
                </a:lnTo>
                <a:lnTo>
                  <a:pt x="293644" y="912300"/>
                </a:lnTo>
                <a:cubicBezTo>
                  <a:pt x="335409" y="786490"/>
                  <a:pt x="402371" y="670509"/>
                  <a:pt x="490443" y="571435"/>
                </a:cubicBezTo>
                <a:lnTo>
                  <a:pt x="366582" y="356915"/>
                </a:lnTo>
                <a:lnTo>
                  <a:pt x="518172" y="229716"/>
                </a:lnTo>
                <a:lnTo>
                  <a:pt x="707925" y="388946"/>
                </a:lnTo>
                <a:cubicBezTo>
                  <a:pt x="820788" y="319416"/>
                  <a:pt x="946635" y="273612"/>
                  <a:pt x="1077785" y="254328"/>
                </a:cubicBezTo>
                <a:lnTo>
                  <a:pt x="1120793" y="10380"/>
                </a:lnTo>
                <a:lnTo>
                  <a:pt x="1318680" y="10380"/>
                </a:lnTo>
                <a:lnTo>
                  <a:pt x="1361688" y="254328"/>
                </a:lnTo>
                <a:cubicBezTo>
                  <a:pt x="1492839" y="273612"/>
                  <a:pt x="1618685" y="319416"/>
                  <a:pt x="1731548" y="388946"/>
                </a:cubicBezTo>
                <a:close/>
              </a:path>
            </a:pathLst>
          </a:custGeom>
          <a:solidFill>
            <a:schemeClr val="bg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763" tIns="591755" rIns="510763" bIns="634419" numCol="1" spcCol="1270" anchor="ctr" anchorCtr="0">
            <a:noAutofit/>
          </a:bodyPr>
          <a:lstStyle/>
          <a:p>
            <a:pPr lvl="0" algn="ctr" defTabSz="711200">
              <a:lnSpc>
                <a:spcPct val="90000"/>
              </a:lnSpc>
              <a:spcBef>
                <a:spcPct val="0"/>
              </a:spcBef>
              <a:spcAft>
                <a:spcPct val="35000"/>
              </a:spcAft>
            </a:pPr>
            <a:r>
              <a:rPr lang="en-US" sz="6000" kern="1200" dirty="0">
                <a:solidFill>
                  <a:sysClr val="windowText" lastClr="000000"/>
                </a:solidFill>
              </a:rPr>
              <a:t>Solution</a:t>
            </a:r>
          </a:p>
        </p:txBody>
      </p:sp>
      <p:sp>
        <p:nvSpPr>
          <p:cNvPr id="14" name="Title"/>
          <p:cNvSpPr txBox="1">
            <a:spLocks/>
          </p:cNvSpPr>
          <p:nvPr/>
        </p:nvSpPr>
        <p:spPr>
          <a:xfrm>
            <a:off x="266978" y="-10890"/>
            <a:ext cx="9562822"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A Viable Solution</a:t>
            </a:r>
          </a:p>
        </p:txBody>
      </p:sp>
      <p:cxnSp>
        <p:nvCxnSpPr>
          <p:cNvPr id="17" name="Straight Connector 16"/>
          <p:cNvCxnSpPr/>
          <p:nvPr/>
        </p:nvCxnSpPr>
        <p:spPr>
          <a:xfrm>
            <a:off x="8510539" y="-10890"/>
            <a:ext cx="0" cy="1381697"/>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1510" y="1371600"/>
            <a:ext cx="7859029"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1510" y="1371600"/>
            <a:ext cx="0" cy="475488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51510" y="6126480"/>
            <a:ext cx="7859029"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510539" y="6167151"/>
            <a:ext cx="0" cy="690849"/>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60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200"/>
                                            <p:tgtEl>
                                              <p:spTgt spid="17"/>
                                            </p:tgtEl>
                                          </p:cBhvr>
                                        </p:animEffect>
                                      </p:childTnLst>
                                    </p:cTn>
                                  </p:par>
                                </p:childTnLst>
                              </p:cTn>
                            </p:par>
                            <p:par>
                              <p:cTn id="12" fill="hold">
                                <p:stCondLst>
                                  <p:cond delay="7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200"/>
                                            <p:tgtEl>
                                              <p:spTgt spid="21"/>
                                            </p:tgtEl>
                                          </p:cBhvr>
                                        </p:animEffect>
                                      </p:childTnLst>
                                    </p:cTn>
                                  </p:par>
                                </p:childTnLst>
                              </p:cTn>
                            </p:par>
                            <p:par>
                              <p:cTn id="16" fill="hold">
                                <p:stCondLst>
                                  <p:cond delay="9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200"/>
                                            <p:tgtEl>
                                              <p:spTgt spid="22"/>
                                            </p:tgtEl>
                                          </p:cBhvr>
                                        </p:animEffect>
                                      </p:childTnLst>
                                    </p:cTn>
                                  </p:par>
                                </p:childTnLst>
                              </p:cTn>
                            </p:par>
                            <p:par>
                              <p:cTn id="20" fill="hold">
                                <p:stCondLst>
                                  <p:cond delay="11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200"/>
                                            <p:tgtEl>
                                              <p:spTgt spid="23"/>
                                            </p:tgtEl>
                                          </p:cBhvr>
                                        </p:animEffect>
                                      </p:childTnLst>
                                    </p:cTn>
                                  </p:par>
                                </p:childTnLst>
                              </p:cTn>
                            </p:par>
                            <p:par>
                              <p:cTn id="24" fill="hold">
                                <p:stCondLst>
                                  <p:cond delay="1300"/>
                                </p:stCondLst>
                                <p:childTnLst>
                                  <p:par>
                                    <p:cTn id="25" presetID="22"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200"/>
                                            <p:tgtEl>
                                              <p:spTgt spid="24"/>
                                            </p:tgtEl>
                                          </p:cBhvr>
                                        </p:animEffect>
                                      </p:childTnLst>
                                    </p:cTn>
                                  </p:par>
                                </p:childTnLst>
                              </p:cTn>
                            </p:par>
                            <p:par>
                              <p:cTn id="28" fill="hold">
                                <p:stCondLst>
                                  <p:cond delay="1500"/>
                                </p:stCondLst>
                                <p:childTnLst>
                                  <p:par>
                                    <p:cTn id="29" presetID="2" presetClass="entr" presetSubtype="1" fill="hold" grpId="2" nodeType="afterEffect" p14:presetBounceEnd="54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4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4000">
                                          <p:cBhvr additive="base">
                                            <p:cTn id="32" dur="500" fill="hold"/>
                                            <p:tgtEl>
                                              <p:spTgt spid="18"/>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10" presetClass="entr" presetSubtype="0" fill="hold" grpId="1"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6" presetClass="emph" presetSubtype="0" fill="hold" grpId="1" nodeType="withEffect">
                                      <p:stCondLst>
                                        <p:cond delay="0"/>
                                      </p:stCondLst>
                                      <p:childTnLst>
                                        <p:animScale>
                                          <p:cBhvr>
                                            <p:cTn id="47" dur="1000" fill="hold"/>
                                            <p:tgtEl>
                                              <p:spTgt spid="18"/>
                                            </p:tgtEl>
                                          </p:cBhvr>
                                          <p:by x="60000" y="60000"/>
                                        </p:animScale>
                                      </p:childTnLst>
                                    </p:cTn>
                                  </p:par>
                                  <p:par>
                                    <p:cTn id="48" presetID="42" presetClass="path" presetSubtype="0" fill="hold" grpId="3" nodeType="withEffect">
                                      <p:stCondLst>
                                        <p:cond delay="0"/>
                                      </p:stCondLst>
                                      <p:childTnLst>
                                        <p:animMotion origin="layout" path="M 0 -4.44444E-6 L -0.06784 0.11204 " pathEditMode="relative" rAng="0" ptsTypes="AA">
                                          <p:cBhvr>
                                            <p:cTn id="49" dur="1000" fill="hold"/>
                                            <p:tgtEl>
                                              <p:spTgt spid="18"/>
                                            </p:tgtEl>
                                            <p:attrNameLst>
                                              <p:attrName>ppt_x</p:attrName>
                                              <p:attrName>ppt_y</p:attrName>
                                            </p:attrNameLst>
                                          </p:cBhvr>
                                          <p:rCtr x="-3398" y="5602"/>
                                        </p:animMotion>
                                      </p:childTnLst>
                                    </p:cTn>
                                  </p:par>
                                </p:childTnLst>
                              </p:cTn>
                            </p:par>
                            <p:par>
                              <p:cTn id="50" fill="hold">
                                <p:stCondLst>
                                  <p:cond delay="3000"/>
                                </p:stCondLst>
                                <p:childTnLst>
                                  <p:par>
                                    <p:cTn id="51" presetID="8" presetClass="emph" presetSubtype="0" fill="hold" grpId="0" nodeType="afterEffect">
                                      <p:stCondLst>
                                        <p:cond delay="0"/>
                                      </p:stCondLst>
                                      <p:childTnLst>
                                        <p:animRot by="21600000">
                                          <p:cBhvr>
                                            <p:cTn id="52" dur="2000" fill="hold"/>
                                            <p:tgtEl>
                                              <p:spTgt spid="15"/>
                                            </p:tgtEl>
                                            <p:attrNameLst>
                                              <p:attrName>r</p:attrName>
                                            </p:attrNameLst>
                                          </p:cBhvr>
                                        </p:animRot>
                                      </p:childTnLst>
                                    </p:cTn>
                                  </p:par>
                                  <p:par>
                                    <p:cTn id="53" presetID="8" presetClass="emph" presetSubtype="0" fill="hold" grpId="0" nodeType="withEffect">
                                      <p:stCondLst>
                                        <p:cond delay="0"/>
                                      </p:stCondLst>
                                      <p:childTnLst>
                                        <p:animRot by="-21600000">
                                          <p:cBhvr>
                                            <p:cTn id="54" dur="2000" fill="hold"/>
                                            <p:tgtEl>
                                              <p:spTgt spid="16"/>
                                            </p:tgtEl>
                                            <p:attrNameLst>
                                              <p:attrName>r</p:attrName>
                                            </p:attrNameLst>
                                          </p:cBhvr>
                                        </p:animRot>
                                      </p:childTnLst>
                                    </p:cTn>
                                  </p:par>
                                  <p:par>
                                    <p:cTn id="55" presetID="8" presetClass="emph" presetSubtype="0" fill="hold" grpId="0" nodeType="withEffect">
                                      <p:stCondLst>
                                        <p:cond delay="0"/>
                                      </p:stCondLst>
                                      <p:childTnLst>
                                        <p:animRot by="21600000">
                                          <p:cBhvr>
                                            <p:cTn id="56" dur="2000" fill="hold"/>
                                            <p:tgtEl>
                                              <p:spTgt spid="18"/>
                                            </p:tgtEl>
                                            <p:attrNameLst>
                                              <p:attrName>r</p:attrName>
                                            </p:attrNameLst>
                                          </p:cBhvr>
                                        </p:animRot>
                                      </p:childTnLst>
                                    </p:cTn>
                                  </p:par>
                                  <p:par>
                                    <p:cTn id="57" presetID="8" presetClass="emph" presetSubtype="0" fill="hold" grpId="0" nodeType="withEffect">
                                      <p:stCondLst>
                                        <p:cond delay="0"/>
                                      </p:stCondLst>
                                      <p:childTnLst>
                                        <p:animRot by="-21600000">
                                          <p:cBhvr>
                                            <p:cTn id="58" dur="2000" fill="hold"/>
                                            <p:tgtEl>
                                              <p:spTgt spid="19"/>
                                            </p:tgtEl>
                                            <p:attrNameLst>
                                              <p:attrName>r</p:attrName>
                                            </p:attrNameLst>
                                          </p:cBhvr>
                                        </p:animRot>
                                      </p:childTnLst>
                                    </p:cTn>
                                  </p:par>
                                  <p:par>
                                    <p:cTn id="59" presetID="8" presetClass="emph" presetSubtype="0" fill="hold" grpId="0" nodeType="withEffect">
                                      <p:stCondLst>
                                        <p:cond delay="0"/>
                                      </p:stCondLst>
                                      <p:childTnLst>
                                        <p:animRot by="21600000">
                                          <p:cBhvr>
                                            <p:cTn id="60"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9" grpId="0" animBg="1"/>
          <p:bldP spid="19" grpId="1" animBg="1"/>
          <p:bldP spid="20" grpId="0" animBg="1"/>
          <p:bldP spid="20" grpId="1" animBg="1"/>
          <p:bldP spid="18" grpId="0" animBg="1"/>
          <p:bldP spid="18" grpId="1" animBg="1"/>
          <p:bldP spid="18" grpId="2" animBg="1"/>
          <p:bldP spid="18" grpId="3"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200"/>
                                            <p:tgtEl>
                                              <p:spTgt spid="17"/>
                                            </p:tgtEl>
                                          </p:cBhvr>
                                        </p:animEffect>
                                      </p:childTnLst>
                                    </p:cTn>
                                  </p:par>
                                </p:childTnLst>
                              </p:cTn>
                            </p:par>
                            <p:par>
                              <p:cTn id="12" fill="hold">
                                <p:stCondLst>
                                  <p:cond delay="700"/>
                                </p:stCondLst>
                                <p:childTnLst>
                                  <p:par>
                                    <p:cTn id="13" presetID="22" presetClass="entr" presetSubtype="2"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right)">
                                          <p:cBhvr>
                                            <p:cTn id="15" dur="200"/>
                                            <p:tgtEl>
                                              <p:spTgt spid="21"/>
                                            </p:tgtEl>
                                          </p:cBhvr>
                                        </p:animEffect>
                                      </p:childTnLst>
                                    </p:cTn>
                                  </p:par>
                                </p:childTnLst>
                              </p:cTn>
                            </p:par>
                            <p:par>
                              <p:cTn id="16" fill="hold">
                                <p:stCondLst>
                                  <p:cond delay="90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200"/>
                                            <p:tgtEl>
                                              <p:spTgt spid="22"/>
                                            </p:tgtEl>
                                          </p:cBhvr>
                                        </p:animEffect>
                                      </p:childTnLst>
                                    </p:cTn>
                                  </p:par>
                                </p:childTnLst>
                              </p:cTn>
                            </p:par>
                            <p:par>
                              <p:cTn id="20" fill="hold">
                                <p:stCondLst>
                                  <p:cond delay="11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200"/>
                                            <p:tgtEl>
                                              <p:spTgt spid="23"/>
                                            </p:tgtEl>
                                          </p:cBhvr>
                                        </p:animEffect>
                                      </p:childTnLst>
                                    </p:cTn>
                                  </p:par>
                                </p:childTnLst>
                              </p:cTn>
                            </p:par>
                            <p:par>
                              <p:cTn id="24" fill="hold">
                                <p:stCondLst>
                                  <p:cond delay="1300"/>
                                </p:stCondLst>
                                <p:childTnLst>
                                  <p:par>
                                    <p:cTn id="25" presetID="22" presetClass="entr" presetSubtype="1"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200"/>
                                            <p:tgtEl>
                                              <p:spTgt spid="24"/>
                                            </p:tgtEl>
                                          </p:cBhvr>
                                        </p:animEffect>
                                      </p:childTnLst>
                                    </p:cTn>
                                  </p:par>
                                </p:childTnLst>
                              </p:cTn>
                            </p:par>
                            <p:par>
                              <p:cTn id="28" fill="hold">
                                <p:stCondLst>
                                  <p:cond delay="1500"/>
                                </p:stCondLst>
                                <p:childTnLst>
                                  <p:par>
                                    <p:cTn id="29" presetID="2" presetClass="entr" presetSubtype="1" fill="hold" grpId="2"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childTnLst>
                              </p:cTn>
                            </p:par>
                            <p:par>
                              <p:cTn id="33" fill="hold">
                                <p:stCondLst>
                                  <p:cond delay="2000"/>
                                </p:stCondLst>
                                <p:childTnLst>
                                  <p:par>
                                    <p:cTn id="34" presetID="10" presetClass="entr" presetSubtype="0" fill="hold" grpId="1"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6" presetClass="emph" presetSubtype="0" fill="hold" grpId="1" nodeType="withEffect">
                                      <p:stCondLst>
                                        <p:cond delay="0"/>
                                      </p:stCondLst>
                                      <p:childTnLst>
                                        <p:animScale>
                                          <p:cBhvr>
                                            <p:cTn id="47" dur="1000" fill="hold"/>
                                            <p:tgtEl>
                                              <p:spTgt spid="18"/>
                                            </p:tgtEl>
                                          </p:cBhvr>
                                          <p:by x="60000" y="60000"/>
                                        </p:animScale>
                                      </p:childTnLst>
                                    </p:cTn>
                                  </p:par>
                                  <p:par>
                                    <p:cTn id="48" presetID="42" presetClass="path" presetSubtype="0" fill="hold" grpId="3" nodeType="withEffect">
                                      <p:stCondLst>
                                        <p:cond delay="0"/>
                                      </p:stCondLst>
                                      <p:childTnLst>
                                        <p:animMotion origin="layout" path="M 0 -4.44444E-6 L -0.06784 0.11204 " pathEditMode="relative" rAng="0" ptsTypes="AA">
                                          <p:cBhvr>
                                            <p:cTn id="49" dur="1000" fill="hold"/>
                                            <p:tgtEl>
                                              <p:spTgt spid="18"/>
                                            </p:tgtEl>
                                            <p:attrNameLst>
                                              <p:attrName>ppt_x</p:attrName>
                                              <p:attrName>ppt_y</p:attrName>
                                            </p:attrNameLst>
                                          </p:cBhvr>
                                          <p:rCtr x="-3398" y="5602"/>
                                        </p:animMotion>
                                      </p:childTnLst>
                                    </p:cTn>
                                  </p:par>
                                </p:childTnLst>
                              </p:cTn>
                            </p:par>
                            <p:par>
                              <p:cTn id="50" fill="hold">
                                <p:stCondLst>
                                  <p:cond delay="3000"/>
                                </p:stCondLst>
                                <p:childTnLst>
                                  <p:par>
                                    <p:cTn id="51" presetID="8" presetClass="emph" presetSubtype="0" fill="hold" grpId="0" nodeType="afterEffect">
                                      <p:stCondLst>
                                        <p:cond delay="0"/>
                                      </p:stCondLst>
                                      <p:childTnLst>
                                        <p:animRot by="21600000">
                                          <p:cBhvr>
                                            <p:cTn id="52" dur="2000" fill="hold"/>
                                            <p:tgtEl>
                                              <p:spTgt spid="15"/>
                                            </p:tgtEl>
                                            <p:attrNameLst>
                                              <p:attrName>r</p:attrName>
                                            </p:attrNameLst>
                                          </p:cBhvr>
                                        </p:animRot>
                                      </p:childTnLst>
                                    </p:cTn>
                                  </p:par>
                                  <p:par>
                                    <p:cTn id="53" presetID="8" presetClass="emph" presetSubtype="0" fill="hold" grpId="0" nodeType="withEffect">
                                      <p:stCondLst>
                                        <p:cond delay="0"/>
                                      </p:stCondLst>
                                      <p:childTnLst>
                                        <p:animRot by="-21600000">
                                          <p:cBhvr>
                                            <p:cTn id="54" dur="2000" fill="hold"/>
                                            <p:tgtEl>
                                              <p:spTgt spid="16"/>
                                            </p:tgtEl>
                                            <p:attrNameLst>
                                              <p:attrName>r</p:attrName>
                                            </p:attrNameLst>
                                          </p:cBhvr>
                                        </p:animRot>
                                      </p:childTnLst>
                                    </p:cTn>
                                  </p:par>
                                  <p:par>
                                    <p:cTn id="55" presetID="8" presetClass="emph" presetSubtype="0" fill="hold" grpId="0" nodeType="withEffect">
                                      <p:stCondLst>
                                        <p:cond delay="0"/>
                                      </p:stCondLst>
                                      <p:childTnLst>
                                        <p:animRot by="21600000">
                                          <p:cBhvr>
                                            <p:cTn id="56" dur="2000" fill="hold"/>
                                            <p:tgtEl>
                                              <p:spTgt spid="18"/>
                                            </p:tgtEl>
                                            <p:attrNameLst>
                                              <p:attrName>r</p:attrName>
                                            </p:attrNameLst>
                                          </p:cBhvr>
                                        </p:animRot>
                                      </p:childTnLst>
                                    </p:cTn>
                                  </p:par>
                                  <p:par>
                                    <p:cTn id="57" presetID="8" presetClass="emph" presetSubtype="0" fill="hold" grpId="0" nodeType="withEffect">
                                      <p:stCondLst>
                                        <p:cond delay="0"/>
                                      </p:stCondLst>
                                      <p:childTnLst>
                                        <p:animRot by="-21600000">
                                          <p:cBhvr>
                                            <p:cTn id="58" dur="2000" fill="hold"/>
                                            <p:tgtEl>
                                              <p:spTgt spid="19"/>
                                            </p:tgtEl>
                                            <p:attrNameLst>
                                              <p:attrName>r</p:attrName>
                                            </p:attrNameLst>
                                          </p:cBhvr>
                                        </p:animRot>
                                      </p:childTnLst>
                                    </p:cTn>
                                  </p:par>
                                  <p:par>
                                    <p:cTn id="59" presetID="8" presetClass="emph" presetSubtype="0" fill="hold" grpId="0" nodeType="withEffect">
                                      <p:stCondLst>
                                        <p:cond delay="0"/>
                                      </p:stCondLst>
                                      <p:childTnLst>
                                        <p:animRot by="21600000">
                                          <p:cBhvr>
                                            <p:cTn id="60"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9" grpId="0" animBg="1"/>
          <p:bldP spid="19" grpId="1" animBg="1"/>
          <p:bldP spid="20" grpId="0" animBg="1"/>
          <p:bldP spid="20" grpId="1" animBg="1"/>
          <p:bldP spid="18" grpId="0" animBg="1"/>
          <p:bldP spid="18" grpId="1" animBg="1"/>
          <p:bldP spid="18" grpId="2" animBg="1"/>
          <p:bldP spid="18" grpId="3" animBg="1"/>
          <p:bldP spid="1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p:cNvCxnSpPr/>
          <p:nvPr/>
        </p:nvCxnSpPr>
        <p:spPr>
          <a:xfrm>
            <a:off x="8510539" y="6248400"/>
            <a:ext cx="0" cy="74676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4" name="Group 44"/>
          <p:cNvGrpSpPr/>
          <p:nvPr/>
        </p:nvGrpSpPr>
        <p:grpSpPr>
          <a:xfrm>
            <a:off x="3344518" y="2032625"/>
            <a:ext cx="1766455" cy="2292396"/>
            <a:chOff x="1779025" y="1676400"/>
            <a:chExt cx="1766455" cy="2292396"/>
          </a:xfrm>
          <a:solidFill>
            <a:schemeClr val="bg1">
              <a:alpha val="98000"/>
            </a:schemeClr>
          </a:solidFill>
          <a:effectLst>
            <a:outerShdw blurRad="50800" dist="38100" dir="8100000" algn="tr" rotWithShape="0">
              <a:prstClr val="black">
                <a:alpha val="40000"/>
              </a:prstClr>
            </a:outerShdw>
          </a:effectLst>
        </p:grpSpPr>
        <p:cxnSp>
          <p:nvCxnSpPr>
            <p:cNvPr id="15" name="Straight Connector 14"/>
            <p:cNvCxnSpPr/>
            <p:nvPr/>
          </p:nvCxnSpPr>
          <p:spPr>
            <a:xfrm rot="16200000" flipH="1">
              <a:off x="1894332" y="2449068"/>
              <a:ext cx="2231136" cy="685800"/>
            </a:xfrm>
            <a:prstGeom prst="line">
              <a:avLst/>
            </a:prstGeom>
            <a:grpFill/>
            <a:ln w="476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1779025" y="3720476"/>
              <a:ext cx="1766455" cy="24832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8" name="Straight Connector 17"/>
            <p:cNvCxnSpPr/>
            <p:nvPr/>
          </p:nvCxnSpPr>
          <p:spPr>
            <a:xfrm rot="5400000">
              <a:off x="1208532" y="2449068"/>
              <a:ext cx="2231136" cy="685800"/>
            </a:xfrm>
            <a:prstGeom prst="line">
              <a:avLst/>
            </a:prstGeom>
            <a:grpFill/>
            <a:ln w="476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45"/>
          <p:cNvGrpSpPr/>
          <p:nvPr/>
        </p:nvGrpSpPr>
        <p:grpSpPr>
          <a:xfrm>
            <a:off x="7128093" y="2032625"/>
            <a:ext cx="1766455" cy="2292395"/>
            <a:chOff x="1779025" y="1676400"/>
            <a:chExt cx="1766455" cy="2292395"/>
          </a:xfrm>
          <a:solidFill>
            <a:schemeClr val="bg1"/>
          </a:solidFill>
          <a:effectLst>
            <a:outerShdw blurRad="50800" dist="38100" dir="8100000" algn="tr" rotWithShape="0">
              <a:prstClr val="black">
                <a:alpha val="40000"/>
              </a:prstClr>
            </a:outerShdw>
          </a:effectLst>
        </p:grpSpPr>
        <p:cxnSp>
          <p:nvCxnSpPr>
            <p:cNvPr id="20" name="Straight Connector 19"/>
            <p:cNvCxnSpPr/>
            <p:nvPr/>
          </p:nvCxnSpPr>
          <p:spPr>
            <a:xfrm rot="16200000" flipH="1">
              <a:off x="1894332" y="2449068"/>
              <a:ext cx="2231136" cy="685800"/>
            </a:xfrm>
            <a:prstGeom prst="line">
              <a:avLst/>
            </a:prstGeom>
            <a:grpFill/>
            <a:ln w="476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1779025" y="3720477"/>
              <a:ext cx="1766455" cy="24831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22" name="Straight Connector 21"/>
            <p:cNvCxnSpPr/>
            <p:nvPr/>
          </p:nvCxnSpPr>
          <p:spPr>
            <a:xfrm rot="5400000">
              <a:off x="1208532" y="2449068"/>
              <a:ext cx="2231136" cy="685800"/>
            </a:xfrm>
            <a:prstGeom prst="line">
              <a:avLst/>
            </a:prstGeom>
            <a:grpFill/>
            <a:ln w="47625" cap="rnd">
              <a:solidFill>
                <a:schemeClr val="bg1">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4" name="Rounded Rectangle 23"/>
          <p:cNvSpPr/>
          <p:nvPr/>
        </p:nvSpPr>
        <p:spPr>
          <a:xfrm>
            <a:off x="6062257" y="1756758"/>
            <a:ext cx="162046" cy="3842795"/>
          </a:xfrm>
          <a:prstGeom prst="roundRect">
            <a:avLst>
              <a:gd name="adj" fmla="val 50000"/>
            </a:avLst>
          </a:prstGeom>
          <a:solidFill>
            <a:schemeClr val="bg1"/>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33"/>
          <p:cNvGrpSpPr/>
          <p:nvPr/>
        </p:nvGrpSpPr>
        <p:grpSpPr>
          <a:xfrm>
            <a:off x="4148673" y="1910705"/>
            <a:ext cx="3977640" cy="292608"/>
            <a:chOff x="2583180" y="1554480"/>
            <a:chExt cx="3977640" cy="292608"/>
          </a:xfrm>
          <a:solidFill>
            <a:schemeClr val="bg1"/>
          </a:solidFill>
          <a:effectLst>
            <a:outerShdw blurRad="50800" dist="38100" dir="8100000" algn="tr" rotWithShape="0">
              <a:prstClr val="black">
                <a:alpha val="40000"/>
              </a:prstClr>
            </a:outerShdw>
          </a:effectLst>
        </p:grpSpPr>
        <p:sp>
          <p:nvSpPr>
            <p:cNvPr id="26" name="Rounded Rectangle 25"/>
            <p:cNvSpPr/>
            <p:nvPr/>
          </p:nvSpPr>
          <p:spPr>
            <a:xfrm rot="16200000">
              <a:off x="4512564" y="-298704"/>
              <a:ext cx="118872" cy="3977640"/>
            </a:xfrm>
            <a:prstGeom prst="roundRect">
              <a:avLst>
                <a:gd name="adj" fmla="val 50000"/>
              </a:avLst>
            </a:prstGeom>
            <a:grp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ounded Rectangle 26"/>
            <p:cNvSpPr/>
            <p:nvPr/>
          </p:nvSpPr>
          <p:spPr>
            <a:xfrm>
              <a:off x="4425696" y="1554480"/>
              <a:ext cx="292608" cy="292608"/>
            </a:xfrm>
            <a:prstGeom prst="roundRect">
              <a:avLst>
                <a:gd name="adj" fmla="val 50000"/>
              </a:avLst>
            </a:prstGeom>
            <a:grp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8" name="Value"/>
          <p:cNvSpPr/>
          <p:nvPr/>
        </p:nvSpPr>
        <p:spPr>
          <a:xfrm>
            <a:off x="2984968" y="2704363"/>
            <a:ext cx="2485553" cy="1323439"/>
          </a:xfrm>
          <a:prstGeom prst="rect">
            <a:avLst/>
          </a:prstGeom>
          <a:noFill/>
        </p:spPr>
        <p:txBody>
          <a:bodyPr wrap="none" lIns="91440" tIns="45720" rIns="91440" bIns="45720">
            <a:spAutoFit/>
          </a:bodyPr>
          <a:lstStyle/>
          <a:p>
            <a:pPr algn="ctr"/>
            <a:r>
              <a:rPr lang="en-US" sz="8000" dirty="0">
                <a:ln w="0"/>
                <a:solidFill>
                  <a:schemeClr val="bg1"/>
                </a:solidFill>
                <a:effectLst>
                  <a:outerShdw blurRad="38100" dist="38100" dir="2700000" algn="tl">
                    <a:srgbClr val="000000">
                      <a:alpha val="43137"/>
                    </a:srgbClr>
                  </a:outerShdw>
                </a:effectLst>
              </a:rPr>
              <a:t>Value</a:t>
            </a:r>
            <a:endParaRPr lang="en-US" sz="8000" b="0" cap="none" spc="0" dirty="0">
              <a:ln w="0"/>
              <a:solidFill>
                <a:schemeClr val="bg1"/>
              </a:solidFill>
              <a:effectLst>
                <a:outerShdw blurRad="38100" dist="38100" dir="2700000" algn="tl">
                  <a:srgbClr val="000000">
                    <a:alpha val="43137"/>
                  </a:srgbClr>
                </a:outerShdw>
              </a:effectLst>
            </a:endParaRPr>
          </a:p>
        </p:txBody>
      </p:sp>
      <p:sp>
        <p:nvSpPr>
          <p:cNvPr id="29" name="Cost"/>
          <p:cNvSpPr/>
          <p:nvPr/>
        </p:nvSpPr>
        <p:spPr>
          <a:xfrm>
            <a:off x="7008641" y="2975521"/>
            <a:ext cx="2005357" cy="1323439"/>
          </a:xfrm>
          <a:prstGeom prst="rect">
            <a:avLst/>
          </a:prstGeom>
          <a:noFill/>
          <a:effectLst/>
        </p:spPr>
        <p:txBody>
          <a:bodyPr wrap="none" lIns="91440" tIns="45720" rIns="91440" bIns="45720">
            <a:spAutoFit/>
          </a:bodyPr>
          <a:lstStyle/>
          <a:p>
            <a:pPr algn="ctr"/>
            <a:r>
              <a:rPr lang="en-US" sz="8000" dirty="0">
                <a:ln w="0"/>
                <a:solidFill>
                  <a:schemeClr val="bg1"/>
                </a:solidFill>
                <a:effectLst>
                  <a:outerShdw blurRad="38100" dist="38100" dir="2700000" algn="tl">
                    <a:srgbClr val="000000">
                      <a:alpha val="43137"/>
                    </a:srgbClr>
                  </a:outerShdw>
                </a:effectLst>
              </a:rPr>
              <a:t>Cost</a:t>
            </a:r>
            <a:endParaRPr lang="en-US" sz="8000" b="0" cap="none" spc="0" dirty="0">
              <a:ln w="0"/>
              <a:solidFill>
                <a:schemeClr val="bg1"/>
              </a:solidFill>
              <a:effectLst>
                <a:outerShdw blurRad="38100" dist="38100" dir="2700000" algn="tl">
                  <a:srgbClr val="000000">
                    <a:alpha val="43137"/>
                  </a:srgbClr>
                </a:outerShdw>
              </a:effectLst>
            </a:endParaRPr>
          </a:p>
        </p:txBody>
      </p:sp>
      <p:sp>
        <p:nvSpPr>
          <p:cNvPr id="30" name="Title"/>
          <p:cNvSpPr txBox="1">
            <a:spLocks/>
          </p:cNvSpPr>
          <p:nvPr/>
        </p:nvSpPr>
        <p:spPr>
          <a:xfrm>
            <a:off x="266978" y="-10890"/>
            <a:ext cx="9562822"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Value Justifies Cost</a:t>
            </a:r>
          </a:p>
        </p:txBody>
      </p:sp>
      <p:sp>
        <p:nvSpPr>
          <p:cNvPr id="23" name="Oval 22"/>
          <p:cNvSpPr/>
          <p:nvPr/>
        </p:nvSpPr>
        <p:spPr>
          <a:xfrm>
            <a:off x="5142395" y="5278546"/>
            <a:ext cx="1973294" cy="59348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32" name="Straight Connector 31"/>
          <p:cNvCxnSpPr/>
          <p:nvPr/>
        </p:nvCxnSpPr>
        <p:spPr>
          <a:xfrm>
            <a:off x="8510539" y="0"/>
            <a:ext cx="0" cy="1360449"/>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360449" y="1371600"/>
            <a:ext cx="7150090"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360449" y="1371600"/>
            <a:ext cx="0" cy="487680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360449" y="6248400"/>
            <a:ext cx="7150090"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6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200"/>
                                        <p:tgtEl>
                                          <p:spTgt spid="32"/>
                                        </p:tgtEl>
                                      </p:cBhvr>
                                    </p:animEffect>
                                  </p:childTnLst>
                                </p:cTn>
                              </p:par>
                            </p:childTnLst>
                          </p:cTn>
                        </p:par>
                        <p:par>
                          <p:cTn id="12" fill="hold">
                            <p:stCondLst>
                              <p:cond delay="700"/>
                            </p:stCondLst>
                            <p:childTnLst>
                              <p:par>
                                <p:cTn id="13" presetID="22" presetClass="entr" presetSubtype="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right)">
                                      <p:cBhvr>
                                        <p:cTn id="15" dur="200"/>
                                        <p:tgtEl>
                                          <p:spTgt spid="33"/>
                                        </p:tgtEl>
                                      </p:cBhvr>
                                    </p:animEffect>
                                  </p:childTnLst>
                                </p:cTn>
                              </p:par>
                            </p:childTnLst>
                          </p:cTn>
                        </p:par>
                        <p:par>
                          <p:cTn id="16" fill="hold">
                            <p:stCondLst>
                              <p:cond delay="900"/>
                            </p:stCondLst>
                            <p:childTnLst>
                              <p:par>
                                <p:cTn id="17" presetID="22" presetClass="entr" presetSubtype="1"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200"/>
                                        <p:tgtEl>
                                          <p:spTgt spid="34"/>
                                        </p:tgtEl>
                                      </p:cBhvr>
                                    </p:animEffect>
                                  </p:childTnLst>
                                </p:cTn>
                              </p:par>
                            </p:childTnLst>
                          </p:cTn>
                        </p:par>
                        <p:par>
                          <p:cTn id="20" fill="hold">
                            <p:stCondLst>
                              <p:cond delay="1100"/>
                            </p:stCondLst>
                            <p:childTnLst>
                              <p:par>
                                <p:cTn id="21" presetID="22" presetClass="entr" presetSubtype="8"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200"/>
                                        <p:tgtEl>
                                          <p:spTgt spid="35"/>
                                        </p:tgtEl>
                                      </p:cBhvr>
                                    </p:animEffect>
                                  </p:childTnLst>
                                </p:cTn>
                              </p:par>
                            </p:childTnLst>
                          </p:cTn>
                        </p:par>
                        <p:par>
                          <p:cTn id="24" fill="hold">
                            <p:stCondLst>
                              <p:cond delay="1300"/>
                            </p:stCondLst>
                            <p:childTnLst>
                              <p:par>
                                <p:cTn id="25" presetID="22" presetClass="entr" presetSubtype="1"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200"/>
                                        <p:tgtEl>
                                          <p:spTgt spid="3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2" presetClass="entr" presetSubtype="1"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ppt_x"/>
                                          </p:val>
                                        </p:tav>
                                        <p:tav tm="100000">
                                          <p:val>
                                            <p:strVal val="#ppt_x"/>
                                          </p:val>
                                        </p:tav>
                                      </p:tavLst>
                                    </p:anim>
                                    <p:anim calcmode="lin" valueType="num">
                                      <p:cBhvr additive="base">
                                        <p:cTn id="47" dur="500" fill="hold"/>
                                        <p:tgtEl>
                                          <p:spTgt spid="29"/>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8" presetClass="emph" presetSubtype="0" fill="hold" nodeType="afterEffect">
                                  <p:stCondLst>
                                    <p:cond delay="500"/>
                                  </p:stCondLst>
                                  <p:childTnLst>
                                    <p:animRot by="600000">
                                      <p:cBhvr>
                                        <p:cTn id="50" dur="500" fill="hold"/>
                                        <p:tgtEl>
                                          <p:spTgt spid="25"/>
                                        </p:tgtEl>
                                        <p:attrNameLst>
                                          <p:attrName>r</p:attrName>
                                        </p:attrNameLst>
                                      </p:cBhvr>
                                    </p:animRot>
                                  </p:childTnLst>
                                </p:cTn>
                              </p:par>
                              <p:par>
                                <p:cTn id="51" presetID="64" presetClass="path" presetSubtype="0" fill="hold" nodeType="withEffect">
                                  <p:stCondLst>
                                    <p:cond delay="500"/>
                                  </p:stCondLst>
                                  <p:childTnLst>
                                    <p:animMotion origin="layout" path="M -4.79167E-6 4.07407E-6 L -4.79167E-6 -0.04468 " pathEditMode="relative" rAng="0" ptsTypes="AA">
                                      <p:cBhvr>
                                        <p:cTn id="52" dur="500" fill="hold"/>
                                        <p:tgtEl>
                                          <p:spTgt spid="14"/>
                                        </p:tgtEl>
                                        <p:attrNameLst>
                                          <p:attrName>ppt_x</p:attrName>
                                          <p:attrName>ppt_y</p:attrName>
                                        </p:attrNameLst>
                                      </p:cBhvr>
                                      <p:rCtr x="0" y="-2245"/>
                                    </p:animMotion>
                                  </p:childTnLst>
                                </p:cTn>
                              </p:par>
                              <p:par>
                                <p:cTn id="53" presetID="42" presetClass="path" presetSubtype="0" fill="hold" nodeType="withEffect">
                                  <p:stCondLst>
                                    <p:cond delay="500"/>
                                  </p:stCondLst>
                                  <p:childTnLst>
                                    <p:animMotion origin="layout" path="M -1.25E-6 4.07407E-6 L -1.25E-6 0.04421 " pathEditMode="relative" rAng="0" ptsTypes="AA">
                                      <p:cBhvr>
                                        <p:cTn id="54" dur="500" fill="hold"/>
                                        <p:tgtEl>
                                          <p:spTgt spid="19"/>
                                        </p:tgtEl>
                                        <p:attrNameLst>
                                          <p:attrName>ppt_x</p:attrName>
                                          <p:attrName>ppt_y</p:attrName>
                                        </p:attrNameLst>
                                      </p:cBhvr>
                                      <p:rCtr x="0" y="2199"/>
                                    </p:animMotion>
                                  </p:childTnLst>
                                </p:cTn>
                              </p:par>
                              <p:par>
                                <p:cTn id="55" presetID="42" presetClass="path" presetSubtype="0" fill="hold" grpId="1" nodeType="withEffect">
                                  <p:stCondLst>
                                    <p:cond delay="500"/>
                                  </p:stCondLst>
                                  <p:childTnLst>
                                    <p:animMotion origin="layout" path="M -1.25E-6 -4.07407E-6 L -1.25E-6 0.0419 " pathEditMode="relative" rAng="0" ptsTypes="AA">
                                      <p:cBhvr>
                                        <p:cTn id="56" dur="500" fill="hold"/>
                                        <p:tgtEl>
                                          <p:spTgt spid="29"/>
                                        </p:tgtEl>
                                        <p:attrNameLst>
                                          <p:attrName>ppt_x</p:attrName>
                                          <p:attrName>ppt_y</p:attrName>
                                        </p:attrNameLst>
                                      </p:cBhvr>
                                      <p:rCtr x="0" y="2083"/>
                                    </p:animMotion>
                                  </p:childTnLst>
                                </p:cTn>
                              </p:par>
                            </p:childTnLst>
                          </p:cTn>
                        </p:par>
                        <p:par>
                          <p:cTn id="57" fill="hold">
                            <p:stCondLst>
                              <p:cond delay="3000"/>
                            </p:stCondLst>
                            <p:childTnLst>
                              <p:par>
                                <p:cTn id="58" presetID="2" presetClass="entr" presetSubtype="1" fill="hold" grpId="0" nodeType="after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0-#ppt_h/2"/>
                                          </p:val>
                                        </p:tav>
                                        <p:tav tm="100000">
                                          <p:val>
                                            <p:strVal val="#ppt_y"/>
                                          </p:val>
                                        </p:tav>
                                      </p:tavLst>
                                    </p:anim>
                                  </p:childTnLst>
                                </p:cTn>
                              </p:par>
                            </p:childTnLst>
                          </p:cTn>
                        </p:par>
                        <p:par>
                          <p:cTn id="62" fill="hold">
                            <p:stCondLst>
                              <p:cond delay="3500"/>
                            </p:stCondLst>
                            <p:childTnLst>
                              <p:par>
                                <p:cTn id="63" presetID="8" presetClass="emph" presetSubtype="0" fill="hold" nodeType="afterEffect">
                                  <p:stCondLst>
                                    <p:cond delay="500"/>
                                  </p:stCondLst>
                                  <p:childTnLst>
                                    <p:animRot by="-1200000">
                                      <p:cBhvr>
                                        <p:cTn id="64" dur="500" fill="hold"/>
                                        <p:tgtEl>
                                          <p:spTgt spid="25"/>
                                        </p:tgtEl>
                                        <p:attrNameLst>
                                          <p:attrName>r</p:attrName>
                                        </p:attrNameLst>
                                      </p:cBhvr>
                                    </p:animRot>
                                  </p:childTnLst>
                                </p:cTn>
                              </p:par>
                              <p:par>
                                <p:cTn id="65" presetID="42" presetClass="path" presetSubtype="0" fill="hold" nodeType="withEffect">
                                  <p:stCondLst>
                                    <p:cond delay="500"/>
                                  </p:stCondLst>
                                  <p:childTnLst>
                                    <p:animMotion origin="layout" path="M -4.79167E-6 -0.04468 L -4.79167E-6 0.04398 " pathEditMode="relative" rAng="0" ptsTypes="AA">
                                      <p:cBhvr>
                                        <p:cTn id="66" dur="500" fill="hold"/>
                                        <p:tgtEl>
                                          <p:spTgt spid="14"/>
                                        </p:tgtEl>
                                        <p:attrNameLst>
                                          <p:attrName>ppt_x</p:attrName>
                                          <p:attrName>ppt_y</p:attrName>
                                        </p:attrNameLst>
                                      </p:cBhvr>
                                      <p:rCtr x="0" y="4421"/>
                                    </p:animMotion>
                                  </p:childTnLst>
                                </p:cTn>
                              </p:par>
                              <p:par>
                                <p:cTn id="67" presetID="64" presetClass="path" presetSubtype="0" fill="hold" nodeType="withEffect">
                                  <p:stCondLst>
                                    <p:cond delay="500"/>
                                  </p:stCondLst>
                                  <p:childTnLst>
                                    <p:animMotion origin="layout" path="M -1.25E-6 0.04421 L -1.25E-6 -0.04468 " pathEditMode="relative" rAng="0" ptsTypes="AA">
                                      <p:cBhvr>
                                        <p:cTn id="68" dur="500" fill="hold"/>
                                        <p:tgtEl>
                                          <p:spTgt spid="19"/>
                                        </p:tgtEl>
                                        <p:attrNameLst>
                                          <p:attrName>ppt_x</p:attrName>
                                          <p:attrName>ppt_y</p:attrName>
                                        </p:attrNameLst>
                                      </p:cBhvr>
                                      <p:rCtr x="0" y="-4444"/>
                                    </p:animMotion>
                                  </p:childTnLst>
                                </p:cTn>
                              </p:par>
                              <p:par>
                                <p:cTn id="69" presetID="42" presetClass="path" presetSubtype="0" fill="hold" grpId="1" nodeType="withEffect">
                                  <p:stCondLst>
                                    <p:cond delay="500"/>
                                  </p:stCondLst>
                                  <p:childTnLst>
                                    <p:animMotion origin="layout" path="M -4.79167E-6 -7.40741E-7 L -4.79167E-6 0.08634 " pathEditMode="relative" rAng="0" ptsTypes="AA">
                                      <p:cBhvr>
                                        <p:cTn id="70" dur="500" fill="hold"/>
                                        <p:tgtEl>
                                          <p:spTgt spid="28"/>
                                        </p:tgtEl>
                                        <p:attrNameLst>
                                          <p:attrName>ppt_x</p:attrName>
                                          <p:attrName>ppt_y</p:attrName>
                                        </p:attrNameLst>
                                      </p:cBhvr>
                                      <p:rCtr x="0" y="4306"/>
                                    </p:animMotion>
                                  </p:childTnLst>
                                </p:cTn>
                              </p:par>
                              <p:par>
                                <p:cTn id="71" presetID="42" presetClass="path" presetSubtype="0" fill="hold" grpId="2" nodeType="withEffect">
                                  <p:stCondLst>
                                    <p:cond delay="500"/>
                                  </p:stCondLst>
                                  <p:childTnLst>
                                    <p:animMotion origin="layout" path="M -1.25E-6 0.0419 L -1.25E-6 -0.03935 " pathEditMode="relative" rAng="0" ptsTypes="AA">
                                      <p:cBhvr>
                                        <p:cTn id="72" dur="500" fill="hold"/>
                                        <p:tgtEl>
                                          <p:spTgt spid="29"/>
                                        </p:tgtEl>
                                        <p:attrNameLst>
                                          <p:attrName>ppt_x</p:attrName>
                                          <p:attrName>ppt_y</p:attrName>
                                        </p:attrNameLst>
                                      </p:cBhvr>
                                      <p:rCtr x="0" y="-4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8" grpId="0"/>
      <p:bldP spid="28" grpId="1"/>
      <p:bldP spid="29" grpId="0"/>
      <p:bldP spid="29" grpId="1"/>
      <p:bldP spid="29" grpId="2"/>
      <p:bldP spid="30"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8510539" y="6248400"/>
            <a:ext cx="0" cy="721112"/>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itle"/>
          <p:cNvSpPr txBox="1">
            <a:spLocks/>
          </p:cNvSpPr>
          <p:nvPr/>
        </p:nvSpPr>
        <p:spPr>
          <a:xfrm>
            <a:off x="266978" y="-10890"/>
            <a:ext cx="9562822"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A Sense of Urgency</a:t>
            </a:r>
          </a:p>
        </p:txBody>
      </p:sp>
      <p:cxnSp>
        <p:nvCxnSpPr>
          <p:cNvPr id="10" name="Straight Connector 9"/>
          <p:cNvCxnSpPr/>
          <p:nvPr/>
        </p:nvCxnSpPr>
        <p:spPr>
          <a:xfrm>
            <a:off x="8510539" y="0"/>
            <a:ext cx="0" cy="1360449"/>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22703" y="1371600"/>
            <a:ext cx="5287836"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22703" y="1371600"/>
            <a:ext cx="0" cy="487680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222703" y="6248400"/>
            <a:ext cx="5287836"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878" y="1492729"/>
            <a:ext cx="5402798" cy="4551232"/>
          </a:xfrm>
          <a:prstGeom prst="rect">
            <a:avLst/>
          </a:prstGeom>
        </p:spPr>
      </p:pic>
      <p:grpSp>
        <p:nvGrpSpPr>
          <p:cNvPr id="31" name="Group 30"/>
          <p:cNvGrpSpPr/>
          <p:nvPr/>
        </p:nvGrpSpPr>
        <p:grpSpPr>
          <a:xfrm>
            <a:off x="3431522" y="1000629"/>
            <a:ext cx="8834162" cy="5618742"/>
            <a:chOff x="3257349" y="1015838"/>
            <a:chExt cx="9185437" cy="5842162"/>
          </a:xfrm>
        </p:grpSpPr>
        <p:sp>
          <p:nvSpPr>
            <p:cNvPr id="21" name="Oval 20"/>
            <p:cNvSpPr/>
            <p:nvPr/>
          </p:nvSpPr>
          <p:spPr>
            <a:xfrm>
              <a:off x="3257349" y="1015840"/>
              <a:ext cx="5842160" cy="5842160"/>
            </a:xfrm>
            <a:prstGeom prst="ellipse">
              <a:avLst/>
            </a:prstGeom>
            <a:solidFill>
              <a:schemeClr val="bg1">
                <a:lumMod val="8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3622495" y="1015838"/>
              <a:ext cx="5842160" cy="57306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723961" y="2903333"/>
              <a:ext cx="6718825" cy="1754699"/>
            </a:xfrm>
            <a:custGeom>
              <a:avLst/>
              <a:gdLst>
                <a:gd name="connsiteX0" fmla="*/ 7222783 w 7498555"/>
                <a:gd name="connsiteY0" fmla="*/ 0 h 3118464"/>
                <a:gd name="connsiteX1" fmla="*/ 7498555 w 7498555"/>
                <a:gd name="connsiteY1" fmla="*/ 1855721 h 3118464"/>
                <a:gd name="connsiteX2" fmla="*/ 1010669 w 7498555"/>
                <a:gd name="connsiteY2" fmla="*/ 3118464 h 3118464"/>
                <a:gd name="connsiteX3" fmla="*/ 1004446 w 7498555"/>
                <a:gd name="connsiteY3" fmla="*/ 3096008 h 3118464"/>
                <a:gd name="connsiteX4" fmla="*/ 984796 w 7498555"/>
                <a:gd name="connsiteY4" fmla="*/ 3101235 h 3118464"/>
                <a:gd name="connsiteX5" fmla="*/ 819615 w 7498555"/>
                <a:gd name="connsiteY5" fmla="*/ 3118464 h 3118464"/>
                <a:gd name="connsiteX6" fmla="*/ 0 w 7498555"/>
                <a:gd name="connsiteY6" fmla="*/ 2270431 h 3118464"/>
                <a:gd name="connsiteX7" fmla="*/ 819615 w 7498555"/>
                <a:gd name="connsiteY7" fmla="*/ 1422398 h 3118464"/>
                <a:gd name="connsiteX8" fmla="*/ 871949 w 7498555"/>
                <a:gd name="connsiteY8" fmla="*/ 1425132 h 3118464"/>
                <a:gd name="connsiteX0" fmla="*/ 7222783 w 7556612"/>
                <a:gd name="connsiteY0" fmla="*/ 0 h 3118464"/>
                <a:gd name="connsiteX1" fmla="*/ 7556612 w 7556612"/>
                <a:gd name="connsiteY1" fmla="*/ 3118463 h 3118464"/>
                <a:gd name="connsiteX2" fmla="*/ 1010669 w 7556612"/>
                <a:gd name="connsiteY2" fmla="*/ 3118464 h 3118464"/>
                <a:gd name="connsiteX3" fmla="*/ 1004446 w 7556612"/>
                <a:gd name="connsiteY3" fmla="*/ 3096008 h 3118464"/>
                <a:gd name="connsiteX4" fmla="*/ 984796 w 7556612"/>
                <a:gd name="connsiteY4" fmla="*/ 3101235 h 3118464"/>
                <a:gd name="connsiteX5" fmla="*/ 819615 w 7556612"/>
                <a:gd name="connsiteY5" fmla="*/ 3118464 h 3118464"/>
                <a:gd name="connsiteX6" fmla="*/ 0 w 7556612"/>
                <a:gd name="connsiteY6" fmla="*/ 2270431 h 3118464"/>
                <a:gd name="connsiteX7" fmla="*/ 819615 w 7556612"/>
                <a:gd name="connsiteY7" fmla="*/ 1422398 h 3118464"/>
                <a:gd name="connsiteX8" fmla="*/ 871949 w 7556612"/>
                <a:gd name="connsiteY8" fmla="*/ 1425132 h 3118464"/>
                <a:gd name="connsiteX9" fmla="*/ 7222783 w 7556612"/>
                <a:gd name="connsiteY9" fmla="*/ 0 h 3118464"/>
                <a:gd name="connsiteX0" fmla="*/ 7309869 w 7556612"/>
                <a:gd name="connsiteY0" fmla="*/ 0 h 1739607"/>
                <a:gd name="connsiteX1" fmla="*/ 7556612 w 7556612"/>
                <a:gd name="connsiteY1" fmla="*/ 1739606 h 1739607"/>
                <a:gd name="connsiteX2" fmla="*/ 1010669 w 7556612"/>
                <a:gd name="connsiteY2" fmla="*/ 1739607 h 1739607"/>
                <a:gd name="connsiteX3" fmla="*/ 1004446 w 7556612"/>
                <a:gd name="connsiteY3" fmla="*/ 1717151 h 1739607"/>
                <a:gd name="connsiteX4" fmla="*/ 984796 w 7556612"/>
                <a:gd name="connsiteY4" fmla="*/ 1722378 h 1739607"/>
                <a:gd name="connsiteX5" fmla="*/ 819615 w 7556612"/>
                <a:gd name="connsiteY5" fmla="*/ 1739607 h 1739607"/>
                <a:gd name="connsiteX6" fmla="*/ 0 w 7556612"/>
                <a:gd name="connsiteY6" fmla="*/ 891574 h 1739607"/>
                <a:gd name="connsiteX7" fmla="*/ 819615 w 7556612"/>
                <a:gd name="connsiteY7" fmla="*/ 43541 h 1739607"/>
                <a:gd name="connsiteX8" fmla="*/ 871949 w 7556612"/>
                <a:gd name="connsiteY8" fmla="*/ 46275 h 1739607"/>
                <a:gd name="connsiteX9" fmla="*/ 7309869 w 7556612"/>
                <a:gd name="connsiteY9" fmla="*/ 0 h 1739607"/>
                <a:gd name="connsiteX0" fmla="*/ 6613184 w 7556612"/>
                <a:gd name="connsiteY0" fmla="*/ 0 h 1739607"/>
                <a:gd name="connsiteX1" fmla="*/ 7556612 w 7556612"/>
                <a:gd name="connsiteY1" fmla="*/ 1739606 h 1739607"/>
                <a:gd name="connsiteX2" fmla="*/ 1010669 w 7556612"/>
                <a:gd name="connsiteY2" fmla="*/ 1739607 h 1739607"/>
                <a:gd name="connsiteX3" fmla="*/ 1004446 w 7556612"/>
                <a:gd name="connsiteY3" fmla="*/ 1717151 h 1739607"/>
                <a:gd name="connsiteX4" fmla="*/ 984796 w 7556612"/>
                <a:gd name="connsiteY4" fmla="*/ 1722378 h 1739607"/>
                <a:gd name="connsiteX5" fmla="*/ 819615 w 7556612"/>
                <a:gd name="connsiteY5" fmla="*/ 1739607 h 1739607"/>
                <a:gd name="connsiteX6" fmla="*/ 0 w 7556612"/>
                <a:gd name="connsiteY6" fmla="*/ 891574 h 1739607"/>
                <a:gd name="connsiteX7" fmla="*/ 819615 w 7556612"/>
                <a:gd name="connsiteY7" fmla="*/ 43541 h 1739607"/>
                <a:gd name="connsiteX8" fmla="*/ 871949 w 7556612"/>
                <a:gd name="connsiteY8" fmla="*/ 46275 h 1739607"/>
                <a:gd name="connsiteX9" fmla="*/ 6613184 w 7556612"/>
                <a:gd name="connsiteY9" fmla="*/ 0 h 1739607"/>
                <a:gd name="connsiteX0" fmla="*/ 6613184 w 6642212"/>
                <a:gd name="connsiteY0" fmla="*/ 0 h 1739607"/>
                <a:gd name="connsiteX1" fmla="*/ 6642212 w 6642212"/>
                <a:gd name="connsiteY1" fmla="*/ 1739606 h 1739607"/>
                <a:gd name="connsiteX2" fmla="*/ 1010669 w 6642212"/>
                <a:gd name="connsiteY2" fmla="*/ 1739607 h 1739607"/>
                <a:gd name="connsiteX3" fmla="*/ 1004446 w 6642212"/>
                <a:gd name="connsiteY3" fmla="*/ 1717151 h 1739607"/>
                <a:gd name="connsiteX4" fmla="*/ 984796 w 6642212"/>
                <a:gd name="connsiteY4" fmla="*/ 1722378 h 1739607"/>
                <a:gd name="connsiteX5" fmla="*/ 819615 w 6642212"/>
                <a:gd name="connsiteY5" fmla="*/ 1739607 h 1739607"/>
                <a:gd name="connsiteX6" fmla="*/ 0 w 6642212"/>
                <a:gd name="connsiteY6" fmla="*/ 891574 h 1739607"/>
                <a:gd name="connsiteX7" fmla="*/ 819615 w 6642212"/>
                <a:gd name="connsiteY7" fmla="*/ 43541 h 1739607"/>
                <a:gd name="connsiteX8" fmla="*/ 871949 w 6642212"/>
                <a:gd name="connsiteY8" fmla="*/ 46275 h 1739607"/>
                <a:gd name="connsiteX9" fmla="*/ 6613184 w 6642212"/>
                <a:gd name="connsiteY9" fmla="*/ 0 h 1739607"/>
                <a:gd name="connsiteX0" fmla="*/ 6673549 w 6673549"/>
                <a:gd name="connsiteY0" fmla="*/ 0 h 1739607"/>
                <a:gd name="connsiteX1" fmla="*/ 6642212 w 6673549"/>
                <a:gd name="connsiteY1" fmla="*/ 1739606 h 1739607"/>
                <a:gd name="connsiteX2" fmla="*/ 1010669 w 6673549"/>
                <a:gd name="connsiteY2" fmla="*/ 1739607 h 1739607"/>
                <a:gd name="connsiteX3" fmla="*/ 1004446 w 6673549"/>
                <a:gd name="connsiteY3" fmla="*/ 1717151 h 1739607"/>
                <a:gd name="connsiteX4" fmla="*/ 984796 w 6673549"/>
                <a:gd name="connsiteY4" fmla="*/ 1722378 h 1739607"/>
                <a:gd name="connsiteX5" fmla="*/ 819615 w 6673549"/>
                <a:gd name="connsiteY5" fmla="*/ 1739607 h 1739607"/>
                <a:gd name="connsiteX6" fmla="*/ 0 w 6673549"/>
                <a:gd name="connsiteY6" fmla="*/ 891574 h 1739607"/>
                <a:gd name="connsiteX7" fmla="*/ 819615 w 6673549"/>
                <a:gd name="connsiteY7" fmla="*/ 43541 h 1739607"/>
                <a:gd name="connsiteX8" fmla="*/ 871949 w 6673549"/>
                <a:gd name="connsiteY8" fmla="*/ 46275 h 1739607"/>
                <a:gd name="connsiteX9" fmla="*/ 6673549 w 6673549"/>
                <a:gd name="connsiteY9" fmla="*/ 0 h 1739607"/>
                <a:gd name="connsiteX0" fmla="*/ 6673549 w 6717669"/>
                <a:gd name="connsiteY0" fmla="*/ 0 h 1739607"/>
                <a:gd name="connsiteX1" fmla="*/ 6717669 w 6717669"/>
                <a:gd name="connsiteY1" fmla="*/ 1739606 h 1739607"/>
                <a:gd name="connsiteX2" fmla="*/ 1010669 w 6717669"/>
                <a:gd name="connsiteY2" fmla="*/ 1739607 h 1739607"/>
                <a:gd name="connsiteX3" fmla="*/ 1004446 w 6717669"/>
                <a:gd name="connsiteY3" fmla="*/ 1717151 h 1739607"/>
                <a:gd name="connsiteX4" fmla="*/ 984796 w 6717669"/>
                <a:gd name="connsiteY4" fmla="*/ 1722378 h 1739607"/>
                <a:gd name="connsiteX5" fmla="*/ 819615 w 6717669"/>
                <a:gd name="connsiteY5" fmla="*/ 1739607 h 1739607"/>
                <a:gd name="connsiteX6" fmla="*/ 0 w 6717669"/>
                <a:gd name="connsiteY6" fmla="*/ 891574 h 1739607"/>
                <a:gd name="connsiteX7" fmla="*/ 819615 w 6717669"/>
                <a:gd name="connsiteY7" fmla="*/ 43541 h 1739607"/>
                <a:gd name="connsiteX8" fmla="*/ 871949 w 6717669"/>
                <a:gd name="connsiteY8" fmla="*/ 46275 h 1739607"/>
                <a:gd name="connsiteX9" fmla="*/ 6673549 w 6717669"/>
                <a:gd name="connsiteY9" fmla="*/ 0 h 1739607"/>
                <a:gd name="connsiteX0" fmla="*/ 6718823 w 6718823"/>
                <a:gd name="connsiteY0" fmla="*/ 0 h 1754699"/>
                <a:gd name="connsiteX1" fmla="*/ 6717669 w 6718823"/>
                <a:gd name="connsiteY1" fmla="*/ 1754698 h 1754699"/>
                <a:gd name="connsiteX2" fmla="*/ 1010669 w 6718823"/>
                <a:gd name="connsiteY2" fmla="*/ 1754699 h 1754699"/>
                <a:gd name="connsiteX3" fmla="*/ 1004446 w 6718823"/>
                <a:gd name="connsiteY3" fmla="*/ 1732243 h 1754699"/>
                <a:gd name="connsiteX4" fmla="*/ 984796 w 6718823"/>
                <a:gd name="connsiteY4" fmla="*/ 1737470 h 1754699"/>
                <a:gd name="connsiteX5" fmla="*/ 819615 w 6718823"/>
                <a:gd name="connsiteY5" fmla="*/ 1754699 h 1754699"/>
                <a:gd name="connsiteX6" fmla="*/ 0 w 6718823"/>
                <a:gd name="connsiteY6" fmla="*/ 906666 h 1754699"/>
                <a:gd name="connsiteX7" fmla="*/ 819615 w 6718823"/>
                <a:gd name="connsiteY7" fmla="*/ 58633 h 1754699"/>
                <a:gd name="connsiteX8" fmla="*/ 871949 w 6718823"/>
                <a:gd name="connsiteY8" fmla="*/ 61367 h 1754699"/>
                <a:gd name="connsiteX9" fmla="*/ 6718823 w 6718823"/>
                <a:gd name="connsiteY9" fmla="*/ 0 h 1754699"/>
                <a:gd name="connsiteX0" fmla="*/ 6718823 w 6718823"/>
                <a:gd name="connsiteY0" fmla="*/ 0 h 1754699"/>
                <a:gd name="connsiteX1" fmla="*/ 6717669 w 6718823"/>
                <a:gd name="connsiteY1" fmla="*/ 1754698 h 1754699"/>
                <a:gd name="connsiteX2" fmla="*/ 1010669 w 6718823"/>
                <a:gd name="connsiteY2" fmla="*/ 1754699 h 1754699"/>
                <a:gd name="connsiteX3" fmla="*/ 1004446 w 6718823"/>
                <a:gd name="connsiteY3" fmla="*/ 1732243 h 1754699"/>
                <a:gd name="connsiteX4" fmla="*/ 819615 w 6718823"/>
                <a:gd name="connsiteY4" fmla="*/ 1754699 h 1754699"/>
                <a:gd name="connsiteX5" fmla="*/ 0 w 6718823"/>
                <a:gd name="connsiteY5" fmla="*/ 906666 h 1754699"/>
                <a:gd name="connsiteX6" fmla="*/ 819615 w 6718823"/>
                <a:gd name="connsiteY6" fmla="*/ 58633 h 1754699"/>
                <a:gd name="connsiteX7" fmla="*/ 871949 w 6718823"/>
                <a:gd name="connsiteY7" fmla="*/ 61367 h 1754699"/>
                <a:gd name="connsiteX8" fmla="*/ 6718823 w 6718823"/>
                <a:gd name="connsiteY8" fmla="*/ 0 h 1754699"/>
                <a:gd name="connsiteX0" fmla="*/ 6718823 w 6718823"/>
                <a:gd name="connsiteY0" fmla="*/ 0 h 1754699"/>
                <a:gd name="connsiteX1" fmla="*/ 6717669 w 6718823"/>
                <a:gd name="connsiteY1" fmla="*/ 1754698 h 1754699"/>
                <a:gd name="connsiteX2" fmla="*/ 1010669 w 6718823"/>
                <a:gd name="connsiteY2" fmla="*/ 1754699 h 1754699"/>
                <a:gd name="connsiteX3" fmla="*/ 819615 w 6718823"/>
                <a:gd name="connsiteY3" fmla="*/ 1754699 h 1754699"/>
                <a:gd name="connsiteX4" fmla="*/ 0 w 6718823"/>
                <a:gd name="connsiteY4" fmla="*/ 906666 h 1754699"/>
                <a:gd name="connsiteX5" fmla="*/ 819615 w 6718823"/>
                <a:gd name="connsiteY5" fmla="*/ 58633 h 1754699"/>
                <a:gd name="connsiteX6" fmla="*/ 871949 w 6718823"/>
                <a:gd name="connsiteY6" fmla="*/ 61367 h 1754699"/>
                <a:gd name="connsiteX7" fmla="*/ 6718823 w 6718823"/>
                <a:gd name="connsiteY7" fmla="*/ 0 h 1754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18823" h="1754699">
                  <a:moveTo>
                    <a:pt x="6718823" y="0"/>
                  </a:moveTo>
                  <a:cubicBezTo>
                    <a:pt x="6718438" y="584899"/>
                    <a:pt x="6718054" y="1169799"/>
                    <a:pt x="6717669" y="1754698"/>
                  </a:cubicBezTo>
                  <a:lnTo>
                    <a:pt x="1010669" y="1754699"/>
                  </a:lnTo>
                  <a:lnTo>
                    <a:pt x="819615" y="1754699"/>
                  </a:lnTo>
                  <a:cubicBezTo>
                    <a:pt x="366954" y="1754699"/>
                    <a:pt x="0" y="1375022"/>
                    <a:pt x="0" y="906666"/>
                  </a:cubicBezTo>
                  <a:cubicBezTo>
                    <a:pt x="0" y="438310"/>
                    <a:pt x="366954" y="58633"/>
                    <a:pt x="819615" y="58633"/>
                  </a:cubicBezTo>
                  <a:lnTo>
                    <a:pt x="871949" y="61367"/>
                  </a:lnTo>
                  <a:lnTo>
                    <a:pt x="6718823" y="0"/>
                  </a:lnTo>
                  <a:close/>
                </a:path>
              </a:pathLst>
            </a:custGeom>
            <a:solidFill>
              <a:schemeClr val="bg1">
                <a:lumMod val="8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2545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200"/>
                                            <p:tgtEl>
                                              <p:spTgt spid="10"/>
                                            </p:tgtEl>
                                          </p:cBhvr>
                                        </p:animEffect>
                                      </p:childTnLst>
                                    </p:cTn>
                                  </p:par>
                                </p:childTnLst>
                              </p:cTn>
                            </p:par>
                            <p:par>
                              <p:cTn id="12" fill="hold">
                                <p:stCondLst>
                                  <p:cond delay="700"/>
                                </p:stCondLst>
                                <p:childTnLst>
                                  <p:par>
                                    <p:cTn id="13" presetID="22" presetClass="entr" presetSubtype="2"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200"/>
                                            <p:tgtEl>
                                              <p:spTgt spid="14"/>
                                            </p:tgtEl>
                                          </p:cBhvr>
                                        </p:animEffect>
                                      </p:childTnLst>
                                    </p:cTn>
                                  </p:par>
                                </p:childTnLst>
                              </p:cTn>
                            </p:par>
                            <p:par>
                              <p:cTn id="16" fill="hold">
                                <p:stCondLst>
                                  <p:cond delay="900"/>
                                </p:stCondLst>
                                <p:childTnLst>
                                  <p:par>
                                    <p:cTn id="17" presetID="22" presetClass="entr" presetSubtype="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200"/>
                                            <p:tgtEl>
                                              <p:spTgt spid="15"/>
                                            </p:tgtEl>
                                          </p:cBhvr>
                                        </p:animEffect>
                                      </p:childTnLst>
                                    </p:cTn>
                                  </p:par>
                                </p:childTnLst>
                              </p:cTn>
                            </p:par>
                            <p:par>
                              <p:cTn id="20" fill="hold">
                                <p:stCondLst>
                                  <p:cond delay="11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200"/>
                                            <p:tgtEl>
                                              <p:spTgt spid="16"/>
                                            </p:tgtEl>
                                          </p:cBhvr>
                                        </p:animEffect>
                                      </p:childTnLst>
                                    </p:cTn>
                                  </p:par>
                                </p:childTnLst>
                              </p:cTn>
                            </p:par>
                            <p:par>
                              <p:cTn id="24" fill="hold">
                                <p:stCondLst>
                                  <p:cond delay="13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200"/>
                                            <p:tgtEl>
                                              <p:spTgt spid="17"/>
                                            </p:tgtEl>
                                          </p:cBhvr>
                                        </p:animEffect>
                                      </p:childTnLst>
                                    </p:cTn>
                                  </p:par>
                                </p:childTnLst>
                              </p:cTn>
                            </p:par>
                            <p:par>
                              <p:cTn id="28" fill="hold">
                                <p:stCondLst>
                                  <p:cond delay="1500"/>
                                </p:stCondLst>
                                <p:childTnLst>
                                  <p:par>
                                    <p:cTn id="29" presetID="2" presetClass="entr" presetSubtype="2" fill="hold" nodeType="afterEffect" p14:presetBounceEnd="2500">
                                      <p:stCondLst>
                                        <p:cond delay="100"/>
                                      </p:stCondLst>
                                      <p:childTnLst>
                                        <p:set>
                                          <p:cBhvr>
                                            <p:cTn id="30" dur="1" fill="hold">
                                              <p:stCondLst>
                                                <p:cond delay="0"/>
                                              </p:stCondLst>
                                            </p:cTn>
                                            <p:tgtEl>
                                              <p:spTgt spid="31"/>
                                            </p:tgtEl>
                                            <p:attrNameLst>
                                              <p:attrName>style.visibility</p:attrName>
                                            </p:attrNameLst>
                                          </p:cBhvr>
                                          <p:to>
                                            <p:strVal val="visible"/>
                                          </p:to>
                                        </p:set>
                                        <p:anim calcmode="lin" valueType="num" p14:bounceEnd="2500">
                                          <p:cBhvr additive="base">
                                            <p:cTn id="31" dur="400" fill="hold"/>
                                            <p:tgtEl>
                                              <p:spTgt spid="31"/>
                                            </p:tgtEl>
                                            <p:attrNameLst>
                                              <p:attrName>ppt_x</p:attrName>
                                            </p:attrNameLst>
                                          </p:cBhvr>
                                          <p:tavLst>
                                            <p:tav tm="0">
                                              <p:val>
                                                <p:strVal val="1+#ppt_w/2"/>
                                              </p:val>
                                            </p:tav>
                                            <p:tav tm="100000">
                                              <p:val>
                                                <p:strVal val="#ppt_x"/>
                                              </p:val>
                                            </p:tav>
                                          </p:tavLst>
                                        </p:anim>
                                        <p:anim calcmode="lin" valueType="num" p14:bounceEnd="2500">
                                          <p:cBhvr additive="base">
                                            <p:cTn id="32" dur="400" fill="hold"/>
                                            <p:tgtEl>
                                              <p:spTgt spid="3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xit" presetSubtype="2" fill="hold" nodeType="afterEffect">
                                      <p:stCondLst>
                                        <p:cond delay="0"/>
                                      </p:stCondLst>
                                      <p:childTnLst>
                                        <p:anim calcmode="lin" valueType="num">
                                          <p:cBhvr additive="base">
                                            <p:cTn id="35" dur="500"/>
                                            <p:tgtEl>
                                              <p:spTgt spid="31"/>
                                            </p:tgtEl>
                                            <p:attrNameLst>
                                              <p:attrName>ppt_x</p:attrName>
                                            </p:attrNameLst>
                                          </p:cBhvr>
                                          <p:tavLst>
                                            <p:tav tm="0">
                                              <p:val>
                                                <p:strVal val="ppt_x"/>
                                              </p:val>
                                            </p:tav>
                                            <p:tav tm="100000">
                                              <p:val>
                                                <p:strVal val="1+ppt_w/2"/>
                                              </p:val>
                                            </p:tav>
                                          </p:tavLst>
                                        </p:anim>
                                        <p:anim calcmode="lin" valueType="num">
                                          <p:cBhvr additive="base">
                                            <p:cTn id="36" dur="500"/>
                                            <p:tgtEl>
                                              <p:spTgt spid="31"/>
                                            </p:tgtEl>
                                            <p:attrNameLst>
                                              <p:attrName>ppt_y</p:attrName>
                                            </p:attrNameLst>
                                          </p:cBhvr>
                                          <p:tavLst>
                                            <p:tav tm="0">
                                              <p:val>
                                                <p:strVal val="ppt_y"/>
                                              </p:val>
                                            </p:tav>
                                            <p:tav tm="100000">
                                              <p:val>
                                                <p:strVal val="ppt_y"/>
                                              </p:val>
                                            </p:tav>
                                          </p:tavLst>
                                        </p:anim>
                                        <p:set>
                                          <p:cBhvr>
                                            <p:cTn id="37" dur="1" fill="hold">
                                              <p:stCondLst>
                                                <p:cond delay="499"/>
                                              </p:stCondLst>
                                            </p:cTn>
                                            <p:tgtEl>
                                              <p:spTgt spid="31"/>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200"/>
                                            <p:tgtEl>
                                              <p:spTgt spid="10"/>
                                            </p:tgtEl>
                                          </p:cBhvr>
                                        </p:animEffect>
                                      </p:childTnLst>
                                    </p:cTn>
                                  </p:par>
                                </p:childTnLst>
                              </p:cTn>
                            </p:par>
                            <p:par>
                              <p:cTn id="12" fill="hold">
                                <p:stCondLst>
                                  <p:cond delay="700"/>
                                </p:stCondLst>
                                <p:childTnLst>
                                  <p:par>
                                    <p:cTn id="13" presetID="22" presetClass="entr" presetSubtype="2"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200"/>
                                            <p:tgtEl>
                                              <p:spTgt spid="14"/>
                                            </p:tgtEl>
                                          </p:cBhvr>
                                        </p:animEffect>
                                      </p:childTnLst>
                                    </p:cTn>
                                  </p:par>
                                </p:childTnLst>
                              </p:cTn>
                            </p:par>
                            <p:par>
                              <p:cTn id="16" fill="hold">
                                <p:stCondLst>
                                  <p:cond delay="900"/>
                                </p:stCondLst>
                                <p:childTnLst>
                                  <p:par>
                                    <p:cTn id="17" presetID="22" presetClass="entr" presetSubtype="1"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200"/>
                                            <p:tgtEl>
                                              <p:spTgt spid="15"/>
                                            </p:tgtEl>
                                          </p:cBhvr>
                                        </p:animEffect>
                                      </p:childTnLst>
                                    </p:cTn>
                                  </p:par>
                                </p:childTnLst>
                              </p:cTn>
                            </p:par>
                            <p:par>
                              <p:cTn id="20" fill="hold">
                                <p:stCondLst>
                                  <p:cond delay="11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200"/>
                                            <p:tgtEl>
                                              <p:spTgt spid="16"/>
                                            </p:tgtEl>
                                          </p:cBhvr>
                                        </p:animEffect>
                                      </p:childTnLst>
                                    </p:cTn>
                                  </p:par>
                                </p:childTnLst>
                              </p:cTn>
                            </p:par>
                            <p:par>
                              <p:cTn id="24" fill="hold">
                                <p:stCondLst>
                                  <p:cond delay="1300"/>
                                </p:stCondLst>
                                <p:childTnLst>
                                  <p:par>
                                    <p:cTn id="25" presetID="22" presetClass="entr" presetSubtype="1"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200"/>
                                            <p:tgtEl>
                                              <p:spTgt spid="17"/>
                                            </p:tgtEl>
                                          </p:cBhvr>
                                        </p:animEffect>
                                      </p:childTnLst>
                                    </p:cTn>
                                  </p:par>
                                </p:childTnLst>
                              </p:cTn>
                            </p:par>
                            <p:par>
                              <p:cTn id="28" fill="hold">
                                <p:stCondLst>
                                  <p:cond delay="1500"/>
                                </p:stCondLst>
                                <p:childTnLst>
                                  <p:par>
                                    <p:cTn id="29" presetID="2" presetClass="entr" presetSubtype="2" fill="hold" nodeType="afterEffect">
                                      <p:stCondLst>
                                        <p:cond delay="10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400" fill="hold"/>
                                            <p:tgtEl>
                                              <p:spTgt spid="31"/>
                                            </p:tgtEl>
                                            <p:attrNameLst>
                                              <p:attrName>ppt_x</p:attrName>
                                            </p:attrNameLst>
                                          </p:cBhvr>
                                          <p:tavLst>
                                            <p:tav tm="0">
                                              <p:val>
                                                <p:strVal val="1+#ppt_w/2"/>
                                              </p:val>
                                            </p:tav>
                                            <p:tav tm="100000">
                                              <p:val>
                                                <p:strVal val="#ppt_x"/>
                                              </p:val>
                                            </p:tav>
                                          </p:tavLst>
                                        </p:anim>
                                        <p:anim calcmode="lin" valueType="num">
                                          <p:cBhvr additive="base">
                                            <p:cTn id="32" dur="400" fill="hold"/>
                                            <p:tgtEl>
                                              <p:spTgt spid="31"/>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2" presetClass="exit" presetSubtype="2" fill="hold" nodeType="afterEffect">
                                      <p:stCondLst>
                                        <p:cond delay="0"/>
                                      </p:stCondLst>
                                      <p:childTnLst>
                                        <p:anim calcmode="lin" valueType="num">
                                          <p:cBhvr additive="base">
                                            <p:cTn id="35" dur="500"/>
                                            <p:tgtEl>
                                              <p:spTgt spid="31"/>
                                            </p:tgtEl>
                                            <p:attrNameLst>
                                              <p:attrName>ppt_x</p:attrName>
                                            </p:attrNameLst>
                                          </p:cBhvr>
                                          <p:tavLst>
                                            <p:tav tm="0">
                                              <p:val>
                                                <p:strVal val="ppt_x"/>
                                              </p:val>
                                            </p:tav>
                                            <p:tav tm="100000">
                                              <p:val>
                                                <p:strVal val="1+ppt_w/2"/>
                                              </p:val>
                                            </p:tav>
                                          </p:tavLst>
                                        </p:anim>
                                        <p:anim calcmode="lin" valueType="num">
                                          <p:cBhvr additive="base">
                                            <p:cTn id="36" dur="500"/>
                                            <p:tgtEl>
                                              <p:spTgt spid="31"/>
                                            </p:tgtEl>
                                            <p:attrNameLst>
                                              <p:attrName>ppt_y</p:attrName>
                                            </p:attrNameLst>
                                          </p:cBhvr>
                                          <p:tavLst>
                                            <p:tav tm="0">
                                              <p:val>
                                                <p:strVal val="ppt_y"/>
                                              </p:val>
                                            </p:tav>
                                            <p:tav tm="100000">
                                              <p:val>
                                                <p:strVal val="ppt_y"/>
                                              </p:val>
                                            </p:tav>
                                          </p:tavLst>
                                        </p:anim>
                                        <p:set>
                                          <p:cBhvr>
                                            <p:cTn id="37" dur="1" fill="hold">
                                              <p:stCondLst>
                                                <p:cond delay="499"/>
                                              </p:stCondLst>
                                            </p:cTn>
                                            <p:tgtEl>
                                              <p:spTgt spid="31"/>
                                            </p:tgtEl>
                                            <p:attrNameLst>
                                              <p:attrName>style.visibility</p:attrName>
                                            </p:attrNameLst>
                                          </p:cBhvr>
                                          <p:to>
                                            <p:strVal val="hidden"/>
                                          </p:to>
                                        </p:set>
                                      </p:childTnLst>
                                    </p:cTn>
                                  </p:par>
                                  <p:par>
                                    <p:cTn id="38" presetID="1"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a:off x="8871826" y="4887951"/>
            <a:ext cx="0" cy="1360449"/>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itle"/>
          <p:cNvSpPr txBox="1">
            <a:spLocks/>
          </p:cNvSpPr>
          <p:nvPr/>
        </p:nvSpPr>
        <p:spPr>
          <a:xfrm>
            <a:off x="266978" y="-10890"/>
            <a:ext cx="7615489"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Authority to Buy</a:t>
            </a:r>
          </a:p>
        </p:txBody>
      </p:sp>
      <p:grpSp>
        <p:nvGrpSpPr>
          <p:cNvPr id="5" name="Group 4"/>
          <p:cNvGrpSpPr>
            <a:grpSpLocks noChangeAspect="1"/>
          </p:cNvGrpSpPr>
          <p:nvPr/>
        </p:nvGrpSpPr>
        <p:grpSpPr bwMode="auto">
          <a:xfrm>
            <a:off x="1046812" y="2107401"/>
            <a:ext cx="7086600" cy="3429000"/>
            <a:chOff x="1608" y="1080"/>
            <a:chExt cx="4464" cy="2160"/>
          </a:xfrm>
        </p:grpSpPr>
        <p:sp>
          <p:nvSpPr>
            <p:cNvPr id="6" name="AutoShape 3"/>
            <p:cNvSpPr>
              <a:spLocks noChangeAspect="1" noChangeArrowheads="1" noTextEdit="1"/>
            </p:cNvSpPr>
            <p:nvPr/>
          </p:nvSpPr>
          <p:spPr bwMode="auto">
            <a:xfrm>
              <a:off x="1608" y="1080"/>
              <a:ext cx="4464"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Rectangle 5"/>
            <p:cNvSpPr>
              <a:spLocks noChangeArrowheads="1"/>
            </p:cNvSpPr>
            <p:nvPr/>
          </p:nvSpPr>
          <p:spPr bwMode="auto">
            <a:xfrm>
              <a:off x="1608" y="1080"/>
              <a:ext cx="4464" cy="21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Rectangle 6"/>
            <p:cNvSpPr>
              <a:spLocks noChangeArrowheads="1"/>
            </p:cNvSpPr>
            <p:nvPr/>
          </p:nvSpPr>
          <p:spPr bwMode="auto">
            <a:xfrm>
              <a:off x="1882" y="1698"/>
              <a:ext cx="2301" cy="10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Rectangle 7"/>
            <p:cNvSpPr>
              <a:spLocks noChangeArrowheads="1"/>
            </p:cNvSpPr>
            <p:nvPr/>
          </p:nvSpPr>
          <p:spPr bwMode="auto">
            <a:xfrm>
              <a:off x="1882" y="2050"/>
              <a:ext cx="3880" cy="106"/>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8"/>
            <p:cNvSpPr>
              <a:spLocks noChangeArrowheads="1"/>
            </p:cNvSpPr>
            <p:nvPr/>
          </p:nvSpPr>
          <p:spPr bwMode="auto">
            <a:xfrm>
              <a:off x="1882" y="2401"/>
              <a:ext cx="3880" cy="106"/>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Rectangle 9"/>
            <p:cNvSpPr>
              <a:spLocks noChangeArrowheads="1"/>
            </p:cNvSpPr>
            <p:nvPr/>
          </p:nvSpPr>
          <p:spPr bwMode="auto">
            <a:xfrm>
              <a:off x="3759" y="2924"/>
              <a:ext cx="2003" cy="107"/>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Rectangle 10"/>
            <p:cNvSpPr>
              <a:spLocks noChangeArrowheads="1"/>
            </p:cNvSpPr>
            <p:nvPr/>
          </p:nvSpPr>
          <p:spPr bwMode="auto">
            <a:xfrm>
              <a:off x="4674" y="1321"/>
              <a:ext cx="1088" cy="430"/>
            </a:xfrm>
            <a:prstGeom prst="rect">
              <a:avLst/>
            </a:prstGeom>
            <a:solidFill>
              <a:schemeClr val="bg1">
                <a:lumMod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1"/>
            <p:cNvSpPr>
              <a:spLocks noEditPoints="1"/>
            </p:cNvSpPr>
            <p:nvPr/>
          </p:nvSpPr>
          <p:spPr bwMode="auto">
            <a:xfrm>
              <a:off x="4745" y="1385"/>
              <a:ext cx="161" cy="302"/>
            </a:xfrm>
            <a:custGeom>
              <a:avLst/>
              <a:gdLst>
                <a:gd name="T0" fmla="*/ 72 w 161"/>
                <a:gd name="T1" fmla="*/ 272 h 302"/>
                <a:gd name="T2" fmla="*/ 43 w 161"/>
                <a:gd name="T3" fmla="*/ 265 h 302"/>
                <a:gd name="T4" fmla="*/ 28 w 161"/>
                <a:gd name="T5" fmla="*/ 258 h 302"/>
                <a:gd name="T6" fmla="*/ 11 w 161"/>
                <a:gd name="T7" fmla="*/ 239 h 302"/>
                <a:gd name="T8" fmla="*/ 3 w 161"/>
                <a:gd name="T9" fmla="*/ 221 h 302"/>
                <a:gd name="T10" fmla="*/ 29 w 161"/>
                <a:gd name="T11" fmla="*/ 194 h 302"/>
                <a:gd name="T12" fmla="*/ 35 w 161"/>
                <a:gd name="T13" fmla="*/ 215 h 302"/>
                <a:gd name="T14" fmla="*/ 42 w 161"/>
                <a:gd name="T15" fmla="*/ 228 h 302"/>
                <a:gd name="T16" fmla="*/ 63 w 161"/>
                <a:gd name="T17" fmla="*/ 245 h 302"/>
                <a:gd name="T18" fmla="*/ 72 w 161"/>
                <a:gd name="T19" fmla="*/ 151 h 302"/>
                <a:gd name="T20" fmla="*/ 44 w 161"/>
                <a:gd name="T21" fmla="*/ 142 h 302"/>
                <a:gd name="T22" fmla="*/ 27 w 161"/>
                <a:gd name="T23" fmla="*/ 132 h 302"/>
                <a:gd name="T24" fmla="*/ 12 w 161"/>
                <a:gd name="T25" fmla="*/ 114 h 302"/>
                <a:gd name="T26" fmla="*/ 6 w 161"/>
                <a:gd name="T27" fmla="*/ 100 h 302"/>
                <a:gd name="T28" fmla="*/ 4 w 161"/>
                <a:gd name="T29" fmla="*/ 83 h 302"/>
                <a:gd name="T30" fmla="*/ 7 w 161"/>
                <a:gd name="T31" fmla="*/ 60 h 302"/>
                <a:gd name="T32" fmla="*/ 17 w 161"/>
                <a:gd name="T33" fmla="*/ 41 h 302"/>
                <a:gd name="T34" fmla="*/ 27 w 161"/>
                <a:gd name="T35" fmla="*/ 31 h 302"/>
                <a:gd name="T36" fmla="*/ 58 w 161"/>
                <a:gd name="T37" fmla="*/ 16 h 302"/>
                <a:gd name="T38" fmla="*/ 89 w 161"/>
                <a:gd name="T39" fmla="*/ 0 h 302"/>
                <a:gd name="T40" fmla="*/ 102 w 161"/>
                <a:gd name="T41" fmla="*/ 16 h 302"/>
                <a:gd name="T42" fmla="*/ 131 w 161"/>
                <a:gd name="T43" fmla="*/ 30 h 302"/>
                <a:gd name="T44" fmla="*/ 147 w 161"/>
                <a:gd name="T45" fmla="*/ 49 h 302"/>
                <a:gd name="T46" fmla="*/ 124 w 161"/>
                <a:gd name="T47" fmla="*/ 79 h 302"/>
                <a:gd name="T48" fmla="*/ 120 w 161"/>
                <a:gd name="T49" fmla="*/ 64 h 302"/>
                <a:gd name="T50" fmla="*/ 113 w 161"/>
                <a:gd name="T51" fmla="*/ 52 h 302"/>
                <a:gd name="T52" fmla="*/ 97 w 161"/>
                <a:gd name="T53" fmla="*/ 41 h 302"/>
                <a:gd name="T54" fmla="*/ 89 w 161"/>
                <a:gd name="T55" fmla="*/ 126 h 302"/>
                <a:gd name="T56" fmla="*/ 120 w 161"/>
                <a:gd name="T57" fmla="*/ 135 h 302"/>
                <a:gd name="T58" fmla="*/ 142 w 161"/>
                <a:gd name="T59" fmla="*/ 150 h 302"/>
                <a:gd name="T60" fmla="*/ 151 w 161"/>
                <a:gd name="T61" fmla="*/ 160 h 302"/>
                <a:gd name="T62" fmla="*/ 156 w 161"/>
                <a:gd name="T63" fmla="*/ 171 h 302"/>
                <a:gd name="T64" fmla="*/ 161 w 161"/>
                <a:gd name="T65" fmla="*/ 198 h 302"/>
                <a:gd name="T66" fmla="*/ 159 w 161"/>
                <a:gd name="T67" fmla="*/ 213 h 302"/>
                <a:gd name="T68" fmla="*/ 153 w 161"/>
                <a:gd name="T69" fmla="*/ 233 h 302"/>
                <a:gd name="T70" fmla="*/ 141 w 161"/>
                <a:gd name="T71" fmla="*/ 250 h 302"/>
                <a:gd name="T72" fmla="*/ 131 w 161"/>
                <a:gd name="T73" fmla="*/ 259 h 302"/>
                <a:gd name="T74" fmla="*/ 112 w 161"/>
                <a:gd name="T75" fmla="*/ 267 h 302"/>
                <a:gd name="T76" fmla="*/ 89 w 161"/>
                <a:gd name="T77" fmla="*/ 272 h 302"/>
                <a:gd name="T78" fmla="*/ 72 w 161"/>
                <a:gd name="T79" fmla="*/ 39 h 302"/>
                <a:gd name="T80" fmla="*/ 57 w 161"/>
                <a:gd name="T81" fmla="*/ 45 h 302"/>
                <a:gd name="T82" fmla="*/ 44 w 161"/>
                <a:gd name="T83" fmla="*/ 53 h 302"/>
                <a:gd name="T84" fmla="*/ 35 w 161"/>
                <a:gd name="T85" fmla="*/ 73 h 302"/>
                <a:gd name="T86" fmla="*/ 35 w 161"/>
                <a:gd name="T87" fmla="*/ 88 h 302"/>
                <a:gd name="T88" fmla="*/ 43 w 161"/>
                <a:gd name="T89" fmla="*/ 106 h 302"/>
                <a:gd name="T90" fmla="*/ 55 w 161"/>
                <a:gd name="T91" fmla="*/ 115 h 302"/>
                <a:gd name="T92" fmla="*/ 72 w 161"/>
                <a:gd name="T93" fmla="*/ 39 h 302"/>
                <a:gd name="T94" fmla="*/ 98 w 161"/>
                <a:gd name="T95" fmla="*/ 245 h 302"/>
                <a:gd name="T96" fmla="*/ 119 w 161"/>
                <a:gd name="T97" fmla="*/ 232 h 302"/>
                <a:gd name="T98" fmla="*/ 128 w 161"/>
                <a:gd name="T99" fmla="*/ 217 h 302"/>
                <a:gd name="T100" fmla="*/ 130 w 161"/>
                <a:gd name="T101" fmla="*/ 199 h 302"/>
                <a:gd name="T102" fmla="*/ 125 w 161"/>
                <a:gd name="T103" fmla="*/ 179 h 302"/>
                <a:gd name="T104" fmla="*/ 117 w 161"/>
                <a:gd name="T105" fmla="*/ 168 h 302"/>
                <a:gd name="T106" fmla="*/ 89 w 161"/>
                <a:gd name="T107" fmla="*/ 1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 h="302">
                  <a:moveTo>
                    <a:pt x="72" y="302"/>
                  </a:moveTo>
                  <a:lnTo>
                    <a:pt x="72" y="272"/>
                  </a:lnTo>
                  <a:lnTo>
                    <a:pt x="72" y="272"/>
                  </a:lnTo>
                  <a:lnTo>
                    <a:pt x="61" y="271"/>
                  </a:lnTo>
                  <a:lnTo>
                    <a:pt x="51" y="269"/>
                  </a:lnTo>
                  <a:lnTo>
                    <a:pt x="43" y="265"/>
                  </a:lnTo>
                  <a:lnTo>
                    <a:pt x="36" y="262"/>
                  </a:lnTo>
                  <a:lnTo>
                    <a:pt x="36" y="262"/>
                  </a:lnTo>
                  <a:lnTo>
                    <a:pt x="28" y="258"/>
                  </a:lnTo>
                  <a:lnTo>
                    <a:pt x="22" y="253"/>
                  </a:lnTo>
                  <a:lnTo>
                    <a:pt x="17" y="246"/>
                  </a:lnTo>
                  <a:lnTo>
                    <a:pt x="11" y="239"/>
                  </a:lnTo>
                  <a:lnTo>
                    <a:pt x="11" y="239"/>
                  </a:lnTo>
                  <a:lnTo>
                    <a:pt x="6" y="231"/>
                  </a:lnTo>
                  <a:lnTo>
                    <a:pt x="3" y="221"/>
                  </a:lnTo>
                  <a:lnTo>
                    <a:pt x="1" y="210"/>
                  </a:lnTo>
                  <a:lnTo>
                    <a:pt x="0" y="199"/>
                  </a:lnTo>
                  <a:lnTo>
                    <a:pt x="29" y="194"/>
                  </a:lnTo>
                  <a:lnTo>
                    <a:pt x="29" y="194"/>
                  </a:lnTo>
                  <a:lnTo>
                    <a:pt x="31" y="204"/>
                  </a:lnTo>
                  <a:lnTo>
                    <a:pt x="35" y="215"/>
                  </a:lnTo>
                  <a:lnTo>
                    <a:pt x="38" y="222"/>
                  </a:lnTo>
                  <a:lnTo>
                    <a:pt x="42" y="228"/>
                  </a:lnTo>
                  <a:lnTo>
                    <a:pt x="42" y="228"/>
                  </a:lnTo>
                  <a:lnTo>
                    <a:pt x="48" y="236"/>
                  </a:lnTo>
                  <a:lnTo>
                    <a:pt x="56" y="241"/>
                  </a:lnTo>
                  <a:lnTo>
                    <a:pt x="63" y="245"/>
                  </a:lnTo>
                  <a:lnTo>
                    <a:pt x="72" y="246"/>
                  </a:lnTo>
                  <a:lnTo>
                    <a:pt x="72" y="151"/>
                  </a:lnTo>
                  <a:lnTo>
                    <a:pt x="72" y="151"/>
                  </a:lnTo>
                  <a:lnTo>
                    <a:pt x="63" y="149"/>
                  </a:lnTo>
                  <a:lnTo>
                    <a:pt x="54" y="146"/>
                  </a:lnTo>
                  <a:lnTo>
                    <a:pt x="44" y="142"/>
                  </a:lnTo>
                  <a:lnTo>
                    <a:pt x="35" y="137"/>
                  </a:lnTo>
                  <a:lnTo>
                    <a:pt x="35" y="137"/>
                  </a:lnTo>
                  <a:lnTo>
                    <a:pt x="27" y="132"/>
                  </a:lnTo>
                  <a:lnTo>
                    <a:pt x="22" y="127"/>
                  </a:lnTo>
                  <a:lnTo>
                    <a:pt x="17" y="122"/>
                  </a:lnTo>
                  <a:lnTo>
                    <a:pt x="12" y="114"/>
                  </a:lnTo>
                  <a:lnTo>
                    <a:pt x="12" y="114"/>
                  </a:lnTo>
                  <a:lnTo>
                    <a:pt x="9" y="107"/>
                  </a:lnTo>
                  <a:lnTo>
                    <a:pt x="6" y="100"/>
                  </a:lnTo>
                  <a:lnTo>
                    <a:pt x="5" y="91"/>
                  </a:lnTo>
                  <a:lnTo>
                    <a:pt x="4" y="83"/>
                  </a:lnTo>
                  <a:lnTo>
                    <a:pt x="4" y="83"/>
                  </a:lnTo>
                  <a:lnTo>
                    <a:pt x="5" y="75"/>
                  </a:lnTo>
                  <a:lnTo>
                    <a:pt x="6" y="67"/>
                  </a:lnTo>
                  <a:lnTo>
                    <a:pt x="7" y="60"/>
                  </a:lnTo>
                  <a:lnTo>
                    <a:pt x="10" y="53"/>
                  </a:lnTo>
                  <a:lnTo>
                    <a:pt x="13" y="48"/>
                  </a:lnTo>
                  <a:lnTo>
                    <a:pt x="17" y="41"/>
                  </a:lnTo>
                  <a:lnTo>
                    <a:pt x="22" y="36"/>
                  </a:lnTo>
                  <a:lnTo>
                    <a:pt x="27" y="31"/>
                  </a:lnTo>
                  <a:lnTo>
                    <a:pt x="27" y="31"/>
                  </a:lnTo>
                  <a:lnTo>
                    <a:pt x="36" y="25"/>
                  </a:lnTo>
                  <a:lnTo>
                    <a:pt x="46" y="20"/>
                  </a:lnTo>
                  <a:lnTo>
                    <a:pt x="58" y="16"/>
                  </a:lnTo>
                  <a:lnTo>
                    <a:pt x="72" y="14"/>
                  </a:lnTo>
                  <a:lnTo>
                    <a:pt x="72" y="0"/>
                  </a:lnTo>
                  <a:lnTo>
                    <a:pt x="89" y="0"/>
                  </a:lnTo>
                  <a:lnTo>
                    <a:pt x="89" y="14"/>
                  </a:lnTo>
                  <a:lnTo>
                    <a:pt x="89" y="14"/>
                  </a:lnTo>
                  <a:lnTo>
                    <a:pt x="102" y="16"/>
                  </a:lnTo>
                  <a:lnTo>
                    <a:pt x="113" y="19"/>
                  </a:lnTo>
                  <a:lnTo>
                    <a:pt x="123" y="23"/>
                  </a:lnTo>
                  <a:lnTo>
                    <a:pt x="131" y="30"/>
                  </a:lnTo>
                  <a:lnTo>
                    <a:pt x="131" y="30"/>
                  </a:lnTo>
                  <a:lnTo>
                    <a:pt x="140" y="38"/>
                  </a:lnTo>
                  <a:lnTo>
                    <a:pt x="147" y="49"/>
                  </a:lnTo>
                  <a:lnTo>
                    <a:pt x="152" y="62"/>
                  </a:lnTo>
                  <a:lnTo>
                    <a:pt x="155" y="74"/>
                  </a:lnTo>
                  <a:lnTo>
                    <a:pt x="124" y="79"/>
                  </a:lnTo>
                  <a:lnTo>
                    <a:pt x="124" y="79"/>
                  </a:lnTo>
                  <a:lnTo>
                    <a:pt x="122" y="71"/>
                  </a:lnTo>
                  <a:lnTo>
                    <a:pt x="120" y="64"/>
                  </a:lnTo>
                  <a:lnTo>
                    <a:pt x="117" y="57"/>
                  </a:lnTo>
                  <a:lnTo>
                    <a:pt x="113" y="52"/>
                  </a:lnTo>
                  <a:lnTo>
                    <a:pt x="113" y="52"/>
                  </a:lnTo>
                  <a:lnTo>
                    <a:pt x="108" y="48"/>
                  </a:lnTo>
                  <a:lnTo>
                    <a:pt x="103" y="45"/>
                  </a:lnTo>
                  <a:lnTo>
                    <a:pt x="97" y="41"/>
                  </a:lnTo>
                  <a:lnTo>
                    <a:pt x="89" y="39"/>
                  </a:lnTo>
                  <a:lnTo>
                    <a:pt x="89" y="126"/>
                  </a:lnTo>
                  <a:lnTo>
                    <a:pt x="89" y="126"/>
                  </a:lnTo>
                  <a:lnTo>
                    <a:pt x="108" y="131"/>
                  </a:lnTo>
                  <a:lnTo>
                    <a:pt x="120" y="135"/>
                  </a:lnTo>
                  <a:lnTo>
                    <a:pt x="120" y="135"/>
                  </a:lnTo>
                  <a:lnTo>
                    <a:pt x="133" y="142"/>
                  </a:lnTo>
                  <a:lnTo>
                    <a:pt x="138" y="146"/>
                  </a:lnTo>
                  <a:lnTo>
                    <a:pt x="142" y="150"/>
                  </a:lnTo>
                  <a:lnTo>
                    <a:pt x="142" y="150"/>
                  </a:lnTo>
                  <a:lnTo>
                    <a:pt x="147" y="154"/>
                  </a:lnTo>
                  <a:lnTo>
                    <a:pt x="151" y="160"/>
                  </a:lnTo>
                  <a:lnTo>
                    <a:pt x="154" y="165"/>
                  </a:lnTo>
                  <a:lnTo>
                    <a:pt x="156" y="171"/>
                  </a:lnTo>
                  <a:lnTo>
                    <a:pt x="156" y="171"/>
                  </a:lnTo>
                  <a:lnTo>
                    <a:pt x="158" y="178"/>
                  </a:lnTo>
                  <a:lnTo>
                    <a:pt x="159" y="184"/>
                  </a:lnTo>
                  <a:lnTo>
                    <a:pt x="161" y="198"/>
                  </a:lnTo>
                  <a:lnTo>
                    <a:pt x="161" y="198"/>
                  </a:lnTo>
                  <a:lnTo>
                    <a:pt x="160" y="205"/>
                  </a:lnTo>
                  <a:lnTo>
                    <a:pt x="159" y="213"/>
                  </a:lnTo>
                  <a:lnTo>
                    <a:pt x="158" y="219"/>
                  </a:lnTo>
                  <a:lnTo>
                    <a:pt x="156" y="226"/>
                  </a:lnTo>
                  <a:lnTo>
                    <a:pt x="153" y="233"/>
                  </a:lnTo>
                  <a:lnTo>
                    <a:pt x="150" y="238"/>
                  </a:lnTo>
                  <a:lnTo>
                    <a:pt x="145" y="244"/>
                  </a:lnTo>
                  <a:lnTo>
                    <a:pt x="141" y="250"/>
                  </a:lnTo>
                  <a:lnTo>
                    <a:pt x="141" y="250"/>
                  </a:lnTo>
                  <a:lnTo>
                    <a:pt x="136" y="254"/>
                  </a:lnTo>
                  <a:lnTo>
                    <a:pt x="131" y="259"/>
                  </a:lnTo>
                  <a:lnTo>
                    <a:pt x="124" y="262"/>
                  </a:lnTo>
                  <a:lnTo>
                    <a:pt x="118" y="265"/>
                  </a:lnTo>
                  <a:lnTo>
                    <a:pt x="112" y="267"/>
                  </a:lnTo>
                  <a:lnTo>
                    <a:pt x="104" y="270"/>
                  </a:lnTo>
                  <a:lnTo>
                    <a:pt x="97" y="271"/>
                  </a:lnTo>
                  <a:lnTo>
                    <a:pt x="89" y="272"/>
                  </a:lnTo>
                  <a:lnTo>
                    <a:pt x="89" y="302"/>
                  </a:lnTo>
                  <a:lnTo>
                    <a:pt x="72" y="302"/>
                  </a:lnTo>
                  <a:close/>
                  <a:moveTo>
                    <a:pt x="72" y="39"/>
                  </a:moveTo>
                  <a:lnTo>
                    <a:pt x="72" y="39"/>
                  </a:lnTo>
                  <a:lnTo>
                    <a:pt x="64" y="41"/>
                  </a:lnTo>
                  <a:lnTo>
                    <a:pt x="57" y="45"/>
                  </a:lnTo>
                  <a:lnTo>
                    <a:pt x="50" y="48"/>
                  </a:lnTo>
                  <a:lnTo>
                    <a:pt x="44" y="53"/>
                  </a:lnTo>
                  <a:lnTo>
                    <a:pt x="44" y="53"/>
                  </a:lnTo>
                  <a:lnTo>
                    <a:pt x="40" y="59"/>
                  </a:lnTo>
                  <a:lnTo>
                    <a:pt x="37" y="66"/>
                  </a:lnTo>
                  <a:lnTo>
                    <a:pt x="35" y="73"/>
                  </a:lnTo>
                  <a:lnTo>
                    <a:pt x="35" y="81"/>
                  </a:lnTo>
                  <a:lnTo>
                    <a:pt x="35" y="81"/>
                  </a:lnTo>
                  <a:lnTo>
                    <a:pt x="35" y="88"/>
                  </a:lnTo>
                  <a:lnTo>
                    <a:pt x="37" y="94"/>
                  </a:lnTo>
                  <a:lnTo>
                    <a:pt x="39" y="101"/>
                  </a:lnTo>
                  <a:lnTo>
                    <a:pt x="43" y="106"/>
                  </a:lnTo>
                  <a:lnTo>
                    <a:pt x="43" y="106"/>
                  </a:lnTo>
                  <a:lnTo>
                    <a:pt x="48" y="111"/>
                  </a:lnTo>
                  <a:lnTo>
                    <a:pt x="55" y="115"/>
                  </a:lnTo>
                  <a:lnTo>
                    <a:pt x="62" y="119"/>
                  </a:lnTo>
                  <a:lnTo>
                    <a:pt x="72" y="123"/>
                  </a:lnTo>
                  <a:lnTo>
                    <a:pt x="72" y="39"/>
                  </a:lnTo>
                  <a:close/>
                  <a:moveTo>
                    <a:pt x="89" y="246"/>
                  </a:moveTo>
                  <a:lnTo>
                    <a:pt x="89" y="246"/>
                  </a:lnTo>
                  <a:lnTo>
                    <a:pt x="98" y="245"/>
                  </a:lnTo>
                  <a:lnTo>
                    <a:pt x="105" y="242"/>
                  </a:lnTo>
                  <a:lnTo>
                    <a:pt x="113" y="237"/>
                  </a:lnTo>
                  <a:lnTo>
                    <a:pt x="119" y="232"/>
                  </a:lnTo>
                  <a:lnTo>
                    <a:pt x="119" y="232"/>
                  </a:lnTo>
                  <a:lnTo>
                    <a:pt x="123" y="224"/>
                  </a:lnTo>
                  <a:lnTo>
                    <a:pt x="128" y="217"/>
                  </a:lnTo>
                  <a:lnTo>
                    <a:pt x="130" y="208"/>
                  </a:lnTo>
                  <a:lnTo>
                    <a:pt x="130" y="199"/>
                  </a:lnTo>
                  <a:lnTo>
                    <a:pt x="130" y="199"/>
                  </a:lnTo>
                  <a:lnTo>
                    <a:pt x="130" y="191"/>
                  </a:lnTo>
                  <a:lnTo>
                    <a:pt x="128" y="185"/>
                  </a:lnTo>
                  <a:lnTo>
                    <a:pt x="125" y="179"/>
                  </a:lnTo>
                  <a:lnTo>
                    <a:pt x="122" y="173"/>
                  </a:lnTo>
                  <a:lnTo>
                    <a:pt x="122" y="173"/>
                  </a:lnTo>
                  <a:lnTo>
                    <a:pt x="117" y="168"/>
                  </a:lnTo>
                  <a:lnTo>
                    <a:pt x="110" y="164"/>
                  </a:lnTo>
                  <a:lnTo>
                    <a:pt x="101" y="160"/>
                  </a:lnTo>
                  <a:lnTo>
                    <a:pt x="89" y="156"/>
                  </a:lnTo>
                  <a:lnTo>
                    <a:pt x="89" y="2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2"/>
            <p:cNvSpPr>
              <a:spLocks noEditPoints="1"/>
            </p:cNvSpPr>
            <p:nvPr/>
          </p:nvSpPr>
          <p:spPr bwMode="auto">
            <a:xfrm>
              <a:off x="4941" y="1385"/>
              <a:ext cx="162" cy="302"/>
            </a:xfrm>
            <a:custGeom>
              <a:avLst/>
              <a:gdLst>
                <a:gd name="T0" fmla="*/ 73 w 162"/>
                <a:gd name="T1" fmla="*/ 272 h 302"/>
                <a:gd name="T2" fmla="*/ 44 w 162"/>
                <a:gd name="T3" fmla="*/ 265 h 302"/>
                <a:gd name="T4" fmla="*/ 29 w 162"/>
                <a:gd name="T5" fmla="*/ 258 h 302"/>
                <a:gd name="T6" fmla="*/ 12 w 162"/>
                <a:gd name="T7" fmla="*/ 239 h 302"/>
                <a:gd name="T8" fmla="*/ 3 w 162"/>
                <a:gd name="T9" fmla="*/ 221 h 302"/>
                <a:gd name="T10" fmla="*/ 30 w 162"/>
                <a:gd name="T11" fmla="*/ 194 h 302"/>
                <a:gd name="T12" fmla="*/ 35 w 162"/>
                <a:gd name="T13" fmla="*/ 215 h 302"/>
                <a:gd name="T14" fmla="*/ 42 w 162"/>
                <a:gd name="T15" fmla="*/ 228 h 302"/>
                <a:gd name="T16" fmla="*/ 64 w 162"/>
                <a:gd name="T17" fmla="*/ 245 h 302"/>
                <a:gd name="T18" fmla="*/ 73 w 162"/>
                <a:gd name="T19" fmla="*/ 151 h 302"/>
                <a:gd name="T20" fmla="*/ 45 w 162"/>
                <a:gd name="T21" fmla="*/ 142 h 302"/>
                <a:gd name="T22" fmla="*/ 28 w 162"/>
                <a:gd name="T23" fmla="*/ 132 h 302"/>
                <a:gd name="T24" fmla="*/ 13 w 162"/>
                <a:gd name="T25" fmla="*/ 114 h 302"/>
                <a:gd name="T26" fmla="*/ 7 w 162"/>
                <a:gd name="T27" fmla="*/ 100 h 302"/>
                <a:gd name="T28" fmla="*/ 4 w 162"/>
                <a:gd name="T29" fmla="*/ 83 h 302"/>
                <a:gd name="T30" fmla="*/ 8 w 162"/>
                <a:gd name="T31" fmla="*/ 60 h 302"/>
                <a:gd name="T32" fmla="*/ 18 w 162"/>
                <a:gd name="T33" fmla="*/ 41 h 302"/>
                <a:gd name="T34" fmla="*/ 28 w 162"/>
                <a:gd name="T35" fmla="*/ 31 h 302"/>
                <a:gd name="T36" fmla="*/ 58 w 162"/>
                <a:gd name="T37" fmla="*/ 16 h 302"/>
                <a:gd name="T38" fmla="*/ 90 w 162"/>
                <a:gd name="T39" fmla="*/ 0 h 302"/>
                <a:gd name="T40" fmla="*/ 103 w 162"/>
                <a:gd name="T41" fmla="*/ 16 h 302"/>
                <a:gd name="T42" fmla="*/ 132 w 162"/>
                <a:gd name="T43" fmla="*/ 30 h 302"/>
                <a:gd name="T44" fmla="*/ 147 w 162"/>
                <a:gd name="T45" fmla="*/ 49 h 302"/>
                <a:gd name="T46" fmla="*/ 125 w 162"/>
                <a:gd name="T47" fmla="*/ 79 h 302"/>
                <a:gd name="T48" fmla="*/ 121 w 162"/>
                <a:gd name="T49" fmla="*/ 64 h 302"/>
                <a:gd name="T50" fmla="*/ 113 w 162"/>
                <a:gd name="T51" fmla="*/ 52 h 302"/>
                <a:gd name="T52" fmla="*/ 97 w 162"/>
                <a:gd name="T53" fmla="*/ 41 h 302"/>
                <a:gd name="T54" fmla="*/ 90 w 162"/>
                <a:gd name="T55" fmla="*/ 126 h 302"/>
                <a:gd name="T56" fmla="*/ 121 w 162"/>
                <a:gd name="T57" fmla="*/ 135 h 302"/>
                <a:gd name="T58" fmla="*/ 143 w 162"/>
                <a:gd name="T59" fmla="*/ 150 h 302"/>
                <a:gd name="T60" fmla="*/ 151 w 162"/>
                <a:gd name="T61" fmla="*/ 160 h 302"/>
                <a:gd name="T62" fmla="*/ 157 w 162"/>
                <a:gd name="T63" fmla="*/ 171 h 302"/>
                <a:gd name="T64" fmla="*/ 162 w 162"/>
                <a:gd name="T65" fmla="*/ 198 h 302"/>
                <a:gd name="T66" fmla="*/ 160 w 162"/>
                <a:gd name="T67" fmla="*/ 213 h 302"/>
                <a:gd name="T68" fmla="*/ 153 w 162"/>
                <a:gd name="T69" fmla="*/ 233 h 302"/>
                <a:gd name="T70" fmla="*/ 142 w 162"/>
                <a:gd name="T71" fmla="*/ 250 h 302"/>
                <a:gd name="T72" fmla="*/ 131 w 162"/>
                <a:gd name="T73" fmla="*/ 259 h 302"/>
                <a:gd name="T74" fmla="*/ 112 w 162"/>
                <a:gd name="T75" fmla="*/ 267 h 302"/>
                <a:gd name="T76" fmla="*/ 90 w 162"/>
                <a:gd name="T77" fmla="*/ 272 h 302"/>
                <a:gd name="T78" fmla="*/ 73 w 162"/>
                <a:gd name="T79" fmla="*/ 39 h 302"/>
                <a:gd name="T80" fmla="*/ 57 w 162"/>
                <a:gd name="T81" fmla="*/ 45 h 302"/>
                <a:gd name="T82" fmla="*/ 45 w 162"/>
                <a:gd name="T83" fmla="*/ 53 h 302"/>
                <a:gd name="T84" fmla="*/ 35 w 162"/>
                <a:gd name="T85" fmla="*/ 73 h 302"/>
                <a:gd name="T86" fmla="*/ 35 w 162"/>
                <a:gd name="T87" fmla="*/ 88 h 302"/>
                <a:gd name="T88" fmla="*/ 44 w 162"/>
                <a:gd name="T89" fmla="*/ 106 h 302"/>
                <a:gd name="T90" fmla="*/ 55 w 162"/>
                <a:gd name="T91" fmla="*/ 115 h 302"/>
                <a:gd name="T92" fmla="*/ 73 w 162"/>
                <a:gd name="T93" fmla="*/ 39 h 302"/>
                <a:gd name="T94" fmla="*/ 98 w 162"/>
                <a:gd name="T95" fmla="*/ 245 h 302"/>
                <a:gd name="T96" fmla="*/ 120 w 162"/>
                <a:gd name="T97" fmla="*/ 232 h 302"/>
                <a:gd name="T98" fmla="*/ 128 w 162"/>
                <a:gd name="T99" fmla="*/ 217 h 302"/>
                <a:gd name="T100" fmla="*/ 130 w 162"/>
                <a:gd name="T101" fmla="*/ 199 h 302"/>
                <a:gd name="T102" fmla="*/ 126 w 162"/>
                <a:gd name="T103" fmla="*/ 179 h 302"/>
                <a:gd name="T104" fmla="*/ 118 w 162"/>
                <a:gd name="T105" fmla="*/ 168 h 302"/>
                <a:gd name="T106" fmla="*/ 90 w 162"/>
                <a:gd name="T107" fmla="*/ 1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2">
                  <a:moveTo>
                    <a:pt x="73" y="302"/>
                  </a:moveTo>
                  <a:lnTo>
                    <a:pt x="73" y="272"/>
                  </a:lnTo>
                  <a:lnTo>
                    <a:pt x="73" y="272"/>
                  </a:lnTo>
                  <a:lnTo>
                    <a:pt x="62" y="271"/>
                  </a:lnTo>
                  <a:lnTo>
                    <a:pt x="52" y="269"/>
                  </a:lnTo>
                  <a:lnTo>
                    <a:pt x="44" y="265"/>
                  </a:lnTo>
                  <a:lnTo>
                    <a:pt x="36" y="262"/>
                  </a:lnTo>
                  <a:lnTo>
                    <a:pt x="36" y="262"/>
                  </a:lnTo>
                  <a:lnTo>
                    <a:pt x="29" y="258"/>
                  </a:lnTo>
                  <a:lnTo>
                    <a:pt x="22" y="253"/>
                  </a:lnTo>
                  <a:lnTo>
                    <a:pt x="17" y="246"/>
                  </a:lnTo>
                  <a:lnTo>
                    <a:pt x="12" y="239"/>
                  </a:lnTo>
                  <a:lnTo>
                    <a:pt x="12" y="239"/>
                  </a:lnTo>
                  <a:lnTo>
                    <a:pt x="8" y="231"/>
                  </a:lnTo>
                  <a:lnTo>
                    <a:pt x="3" y="221"/>
                  </a:lnTo>
                  <a:lnTo>
                    <a:pt x="1" y="210"/>
                  </a:lnTo>
                  <a:lnTo>
                    <a:pt x="0" y="199"/>
                  </a:lnTo>
                  <a:lnTo>
                    <a:pt x="30" y="194"/>
                  </a:lnTo>
                  <a:lnTo>
                    <a:pt x="30" y="194"/>
                  </a:lnTo>
                  <a:lnTo>
                    <a:pt x="32" y="204"/>
                  </a:lnTo>
                  <a:lnTo>
                    <a:pt x="35" y="215"/>
                  </a:lnTo>
                  <a:lnTo>
                    <a:pt x="38" y="222"/>
                  </a:lnTo>
                  <a:lnTo>
                    <a:pt x="42" y="228"/>
                  </a:lnTo>
                  <a:lnTo>
                    <a:pt x="42" y="228"/>
                  </a:lnTo>
                  <a:lnTo>
                    <a:pt x="49" y="236"/>
                  </a:lnTo>
                  <a:lnTo>
                    <a:pt x="56" y="241"/>
                  </a:lnTo>
                  <a:lnTo>
                    <a:pt x="64" y="245"/>
                  </a:lnTo>
                  <a:lnTo>
                    <a:pt x="73" y="246"/>
                  </a:lnTo>
                  <a:lnTo>
                    <a:pt x="73" y="151"/>
                  </a:lnTo>
                  <a:lnTo>
                    <a:pt x="73" y="151"/>
                  </a:lnTo>
                  <a:lnTo>
                    <a:pt x="64" y="149"/>
                  </a:lnTo>
                  <a:lnTo>
                    <a:pt x="54" y="146"/>
                  </a:lnTo>
                  <a:lnTo>
                    <a:pt x="45" y="142"/>
                  </a:lnTo>
                  <a:lnTo>
                    <a:pt x="35" y="137"/>
                  </a:lnTo>
                  <a:lnTo>
                    <a:pt x="35" y="137"/>
                  </a:lnTo>
                  <a:lnTo>
                    <a:pt x="28" y="132"/>
                  </a:lnTo>
                  <a:lnTo>
                    <a:pt x="22" y="127"/>
                  </a:lnTo>
                  <a:lnTo>
                    <a:pt x="17" y="122"/>
                  </a:lnTo>
                  <a:lnTo>
                    <a:pt x="13" y="114"/>
                  </a:lnTo>
                  <a:lnTo>
                    <a:pt x="13" y="114"/>
                  </a:lnTo>
                  <a:lnTo>
                    <a:pt x="10" y="107"/>
                  </a:lnTo>
                  <a:lnTo>
                    <a:pt x="7" y="100"/>
                  </a:lnTo>
                  <a:lnTo>
                    <a:pt x="5" y="91"/>
                  </a:lnTo>
                  <a:lnTo>
                    <a:pt x="4" y="83"/>
                  </a:lnTo>
                  <a:lnTo>
                    <a:pt x="4" y="83"/>
                  </a:lnTo>
                  <a:lnTo>
                    <a:pt x="5" y="75"/>
                  </a:lnTo>
                  <a:lnTo>
                    <a:pt x="7" y="67"/>
                  </a:lnTo>
                  <a:lnTo>
                    <a:pt x="8" y="60"/>
                  </a:lnTo>
                  <a:lnTo>
                    <a:pt x="11" y="53"/>
                  </a:lnTo>
                  <a:lnTo>
                    <a:pt x="14" y="48"/>
                  </a:lnTo>
                  <a:lnTo>
                    <a:pt x="18" y="41"/>
                  </a:lnTo>
                  <a:lnTo>
                    <a:pt x="22" y="36"/>
                  </a:lnTo>
                  <a:lnTo>
                    <a:pt x="28" y="31"/>
                  </a:lnTo>
                  <a:lnTo>
                    <a:pt x="28" y="31"/>
                  </a:lnTo>
                  <a:lnTo>
                    <a:pt x="36" y="25"/>
                  </a:lnTo>
                  <a:lnTo>
                    <a:pt x="47" y="20"/>
                  </a:lnTo>
                  <a:lnTo>
                    <a:pt x="58" y="16"/>
                  </a:lnTo>
                  <a:lnTo>
                    <a:pt x="73" y="14"/>
                  </a:lnTo>
                  <a:lnTo>
                    <a:pt x="73" y="0"/>
                  </a:lnTo>
                  <a:lnTo>
                    <a:pt x="90" y="0"/>
                  </a:lnTo>
                  <a:lnTo>
                    <a:pt x="90" y="14"/>
                  </a:lnTo>
                  <a:lnTo>
                    <a:pt x="90" y="14"/>
                  </a:lnTo>
                  <a:lnTo>
                    <a:pt x="103" y="16"/>
                  </a:lnTo>
                  <a:lnTo>
                    <a:pt x="113" y="19"/>
                  </a:lnTo>
                  <a:lnTo>
                    <a:pt x="124" y="23"/>
                  </a:lnTo>
                  <a:lnTo>
                    <a:pt x="132" y="30"/>
                  </a:lnTo>
                  <a:lnTo>
                    <a:pt x="132" y="30"/>
                  </a:lnTo>
                  <a:lnTo>
                    <a:pt x="141" y="38"/>
                  </a:lnTo>
                  <a:lnTo>
                    <a:pt x="147" y="49"/>
                  </a:lnTo>
                  <a:lnTo>
                    <a:pt x="152" y="62"/>
                  </a:lnTo>
                  <a:lnTo>
                    <a:pt x="156" y="74"/>
                  </a:lnTo>
                  <a:lnTo>
                    <a:pt x="125" y="79"/>
                  </a:lnTo>
                  <a:lnTo>
                    <a:pt x="125" y="79"/>
                  </a:lnTo>
                  <a:lnTo>
                    <a:pt x="123" y="71"/>
                  </a:lnTo>
                  <a:lnTo>
                    <a:pt x="121" y="64"/>
                  </a:lnTo>
                  <a:lnTo>
                    <a:pt x="118" y="57"/>
                  </a:lnTo>
                  <a:lnTo>
                    <a:pt x="113" y="52"/>
                  </a:lnTo>
                  <a:lnTo>
                    <a:pt x="113" y="52"/>
                  </a:lnTo>
                  <a:lnTo>
                    <a:pt x="109" y="48"/>
                  </a:lnTo>
                  <a:lnTo>
                    <a:pt x="104" y="45"/>
                  </a:lnTo>
                  <a:lnTo>
                    <a:pt x="97" y="41"/>
                  </a:lnTo>
                  <a:lnTo>
                    <a:pt x="90" y="39"/>
                  </a:lnTo>
                  <a:lnTo>
                    <a:pt x="90" y="126"/>
                  </a:lnTo>
                  <a:lnTo>
                    <a:pt x="90" y="126"/>
                  </a:lnTo>
                  <a:lnTo>
                    <a:pt x="109" y="131"/>
                  </a:lnTo>
                  <a:lnTo>
                    <a:pt x="121" y="135"/>
                  </a:lnTo>
                  <a:lnTo>
                    <a:pt x="121" y="135"/>
                  </a:lnTo>
                  <a:lnTo>
                    <a:pt x="133" y="142"/>
                  </a:lnTo>
                  <a:lnTo>
                    <a:pt x="139" y="146"/>
                  </a:lnTo>
                  <a:lnTo>
                    <a:pt x="143" y="150"/>
                  </a:lnTo>
                  <a:lnTo>
                    <a:pt x="143" y="150"/>
                  </a:lnTo>
                  <a:lnTo>
                    <a:pt x="147" y="154"/>
                  </a:lnTo>
                  <a:lnTo>
                    <a:pt x="151" y="160"/>
                  </a:lnTo>
                  <a:lnTo>
                    <a:pt x="155" y="165"/>
                  </a:lnTo>
                  <a:lnTo>
                    <a:pt x="157" y="171"/>
                  </a:lnTo>
                  <a:lnTo>
                    <a:pt x="157" y="171"/>
                  </a:lnTo>
                  <a:lnTo>
                    <a:pt x="159" y="178"/>
                  </a:lnTo>
                  <a:lnTo>
                    <a:pt x="160" y="184"/>
                  </a:lnTo>
                  <a:lnTo>
                    <a:pt x="162" y="198"/>
                  </a:lnTo>
                  <a:lnTo>
                    <a:pt x="162" y="198"/>
                  </a:lnTo>
                  <a:lnTo>
                    <a:pt x="161" y="205"/>
                  </a:lnTo>
                  <a:lnTo>
                    <a:pt x="160" y="213"/>
                  </a:lnTo>
                  <a:lnTo>
                    <a:pt x="159" y="219"/>
                  </a:lnTo>
                  <a:lnTo>
                    <a:pt x="157" y="226"/>
                  </a:lnTo>
                  <a:lnTo>
                    <a:pt x="153" y="233"/>
                  </a:lnTo>
                  <a:lnTo>
                    <a:pt x="150" y="238"/>
                  </a:lnTo>
                  <a:lnTo>
                    <a:pt x="146" y="244"/>
                  </a:lnTo>
                  <a:lnTo>
                    <a:pt x="142" y="250"/>
                  </a:lnTo>
                  <a:lnTo>
                    <a:pt x="142" y="250"/>
                  </a:lnTo>
                  <a:lnTo>
                    <a:pt x="137" y="254"/>
                  </a:lnTo>
                  <a:lnTo>
                    <a:pt x="131" y="259"/>
                  </a:lnTo>
                  <a:lnTo>
                    <a:pt x="125" y="262"/>
                  </a:lnTo>
                  <a:lnTo>
                    <a:pt x="119" y="265"/>
                  </a:lnTo>
                  <a:lnTo>
                    <a:pt x="112" y="267"/>
                  </a:lnTo>
                  <a:lnTo>
                    <a:pt x="105" y="270"/>
                  </a:lnTo>
                  <a:lnTo>
                    <a:pt x="98" y="271"/>
                  </a:lnTo>
                  <a:lnTo>
                    <a:pt x="90" y="272"/>
                  </a:lnTo>
                  <a:lnTo>
                    <a:pt x="90" y="302"/>
                  </a:lnTo>
                  <a:lnTo>
                    <a:pt x="73" y="302"/>
                  </a:lnTo>
                  <a:close/>
                  <a:moveTo>
                    <a:pt x="73" y="39"/>
                  </a:moveTo>
                  <a:lnTo>
                    <a:pt x="73" y="39"/>
                  </a:lnTo>
                  <a:lnTo>
                    <a:pt x="65" y="41"/>
                  </a:lnTo>
                  <a:lnTo>
                    <a:pt x="57" y="45"/>
                  </a:lnTo>
                  <a:lnTo>
                    <a:pt x="51" y="48"/>
                  </a:lnTo>
                  <a:lnTo>
                    <a:pt x="45" y="53"/>
                  </a:lnTo>
                  <a:lnTo>
                    <a:pt x="45" y="53"/>
                  </a:lnTo>
                  <a:lnTo>
                    <a:pt x="40" y="59"/>
                  </a:lnTo>
                  <a:lnTo>
                    <a:pt x="37" y="66"/>
                  </a:lnTo>
                  <a:lnTo>
                    <a:pt x="35" y="73"/>
                  </a:lnTo>
                  <a:lnTo>
                    <a:pt x="35" y="81"/>
                  </a:lnTo>
                  <a:lnTo>
                    <a:pt x="35" y="81"/>
                  </a:lnTo>
                  <a:lnTo>
                    <a:pt x="35" y="88"/>
                  </a:lnTo>
                  <a:lnTo>
                    <a:pt x="37" y="94"/>
                  </a:lnTo>
                  <a:lnTo>
                    <a:pt x="39" y="101"/>
                  </a:lnTo>
                  <a:lnTo>
                    <a:pt x="44" y="106"/>
                  </a:lnTo>
                  <a:lnTo>
                    <a:pt x="44" y="106"/>
                  </a:lnTo>
                  <a:lnTo>
                    <a:pt x="49" y="111"/>
                  </a:lnTo>
                  <a:lnTo>
                    <a:pt x="55" y="115"/>
                  </a:lnTo>
                  <a:lnTo>
                    <a:pt x="64" y="119"/>
                  </a:lnTo>
                  <a:lnTo>
                    <a:pt x="73" y="123"/>
                  </a:lnTo>
                  <a:lnTo>
                    <a:pt x="73" y="39"/>
                  </a:lnTo>
                  <a:close/>
                  <a:moveTo>
                    <a:pt x="90" y="246"/>
                  </a:moveTo>
                  <a:lnTo>
                    <a:pt x="90" y="246"/>
                  </a:lnTo>
                  <a:lnTo>
                    <a:pt x="98" y="245"/>
                  </a:lnTo>
                  <a:lnTo>
                    <a:pt x="106" y="242"/>
                  </a:lnTo>
                  <a:lnTo>
                    <a:pt x="113" y="237"/>
                  </a:lnTo>
                  <a:lnTo>
                    <a:pt x="120" y="232"/>
                  </a:lnTo>
                  <a:lnTo>
                    <a:pt x="120" y="232"/>
                  </a:lnTo>
                  <a:lnTo>
                    <a:pt x="124" y="224"/>
                  </a:lnTo>
                  <a:lnTo>
                    <a:pt x="128" y="217"/>
                  </a:lnTo>
                  <a:lnTo>
                    <a:pt x="130" y="208"/>
                  </a:lnTo>
                  <a:lnTo>
                    <a:pt x="130" y="199"/>
                  </a:lnTo>
                  <a:lnTo>
                    <a:pt x="130" y="199"/>
                  </a:lnTo>
                  <a:lnTo>
                    <a:pt x="130" y="191"/>
                  </a:lnTo>
                  <a:lnTo>
                    <a:pt x="129" y="185"/>
                  </a:lnTo>
                  <a:lnTo>
                    <a:pt x="126" y="179"/>
                  </a:lnTo>
                  <a:lnTo>
                    <a:pt x="123" y="173"/>
                  </a:lnTo>
                  <a:lnTo>
                    <a:pt x="123" y="173"/>
                  </a:lnTo>
                  <a:lnTo>
                    <a:pt x="118" y="168"/>
                  </a:lnTo>
                  <a:lnTo>
                    <a:pt x="110" y="164"/>
                  </a:lnTo>
                  <a:lnTo>
                    <a:pt x="102" y="160"/>
                  </a:lnTo>
                  <a:lnTo>
                    <a:pt x="90" y="156"/>
                  </a:lnTo>
                  <a:lnTo>
                    <a:pt x="90" y="2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3"/>
            <p:cNvSpPr>
              <a:spLocks noEditPoints="1"/>
            </p:cNvSpPr>
            <p:nvPr/>
          </p:nvSpPr>
          <p:spPr bwMode="auto">
            <a:xfrm>
              <a:off x="5138" y="1385"/>
              <a:ext cx="161" cy="302"/>
            </a:xfrm>
            <a:custGeom>
              <a:avLst/>
              <a:gdLst>
                <a:gd name="T0" fmla="*/ 73 w 161"/>
                <a:gd name="T1" fmla="*/ 272 h 302"/>
                <a:gd name="T2" fmla="*/ 43 w 161"/>
                <a:gd name="T3" fmla="*/ 265 h 302"/>
                <a:gd name="T4" fmla="*/ 28 w 161"/>
                <a:gd name="T5" fmla="*/ 258 h 302"/>
                <a:gd name="T6" fmla="*/ 11 w 161"/>
                <a:gd name="T7" fmla="*/ 239 h 302"/>
                <a:gd name="T8" fmla="*/ 3 w 161"/>
                <a:gd name="T9" fmla="*/ 221 h 302"/>
                <a:gd name="T10" fmla="*/ 29 w 161"/>
                <a:gd name="T11" fmla="*/ 194 h 302"/>
                <a:gd name="T12" fmla="*/ 35 w 161"/>
                <a:gd name="T13" fmla="*/ 215 h 302"/>
                <a:gd name="T14" fmla="*/ 42 w 161"/>
                <a:gd name="T15" fmla="*/ 228 h 302"/>
                <a:gd name="T16" fmla="*/ 64 w 161"/>
                <a:gd name="T17" fmla="*/ 245 h 302"/>
                <a:gd name="T18" fmla="*/ 73 w 161"/>
                <a:gd name="T19" fmla="*/ 151 h 302"/>
                <a:gd name="T20" fmla="*/ 44 w 161"/>
                <a:gd name="T21" fmla="*/ 142 h 302"/>
                <a:gd name="T22" fmla="*/ 27 w 161"/>
                <a:gd name="T23" fmla="*/ 132 h 302"/>
                <a:gd name="T24" fmla="*/ 12 w 161"/>
                <a:gd name="T25" fmla="*/ 114 h 302"/>
                <a:gd name="T26" fmla="*/ 6 w 161"/>
                <a:gd name="T27" fmla="*/ 100 h 302"/>
                <a:gd name="T28" fmla="*/ 5 w 161"/>
                <a:gd name="T29" fmla="*/ 83 h 302"/>
                <a:gd name="T30" fmla="*/ 8 w 161"/>
                <a:gd name="T31" fmla="*/ 60 h 302"/>
                <a:gd name="T32" fmla="*/ 18 w 161"/>
                <a:gd name="T33" fmla="*/ 41 h 302"/>
                <a:gd name="T34" fmla="*/ 27 w 161"/>
                <a:gd name="T35" fmla="*/ 31 h 302"/>
                <a:gd name="T36" fmla="*/ 58 w 161"/>
                <a:gd name="T37" fmla="*/ 16 h 302"/>
                <a:gd name="T38" fmla="*/ 90 w 161"/>
                <a:gd name="T39" fmla="*/ 0 h 302"/>
                <a:gd name="T40" fmla="*/ 102 w 161"/>
                <a:gd name="T41" fmla="*/ 16 h 302"/>
                <a:gd name="T42" fmla="*/ 132 w 161"/>
                <a:gd name="T43" fmla="*/ 30 h 302"/>
                <a:gd name="T44" fmla="*/ 147 w 161"/>
                <a:gd name="T45" fmla="*/ 49 h 302"/>
                <a:gd name="T46" fmla="*/ 124 w 161"/>
                <a:gd name="T47" fmla="*/ 79 h 302"/>
                <a:gd name="T48" fmla="*/ 120 w 161"/>
                <a:gd name="T49" fmla="*/ 64 h 302"/>
                <a:gd name="T50" fmla="*/ 113 w 161"/>
                <a:gd name="T51" fmla="*/ 52 h 302"/>
                <a:gd name="T52" fmla="*/ 97 w 161"/>
                <a:gd name="T53" fmla="*/ 41 h 302"/>
                <a:gd name="T54" fmla="*/ 90 w 161"/>
                <a:gd name="T55" fmla="*/ 126 h 302"/>
                <a:gd name="T56" fmla="*/ 120 w 161"/>
                <a:gd name="T57" fmla="*/ 135 h 302"/>
                <a:gd name="T58" fmla="*/ 142 w 161"/>
                <a:gd name="T59" fmla="*/ 150 h 302"/>
                <a:gd name="T60" fmla="*/ 151 w 161"/>
                <a:gd name="T61" fmla="*/ 160 h 302"/>
                <a:gd name="T62" fmla="*/ 156 w 161"/>
                <a:gd name="T63" fmla="*/ 171 h 302"/>
                <a:gd name="T64" fmla="*/ 161 w 161"/>
                <a:gd name="T65" fmla="*/ 198 h 302"/>
                <a:gd name="T66" fmla="*/ 159 w 161"/>
                <a:gd name="T67" fmla="*/ 213 h 302"/>
                <a:gd name="T68" fmla="*/ 153 w 161"/>
                <a:gd name="T69" fmla="*/ 233 h 302"/>
                <a:gd name="T70" fmla="*/ 141 w 161"/>
                <a:gd name="T71" fmla="*/ 250 h 302"/>
                <a:gd name="T72" fmla="*/ 131 w 161"/>
                <a:gd name="T73" fmla="*/ 259 h 302"/>
                <a:gd name="T74" fmla="*/ 112 w 161"/>
                <a:gd name="T75" fmla="*/ 267 h 302"/>
                <a:gd name="T76" fmla="*/ 90 w 161"/>
                <a:gd name="T77" fmla="*/ 272 h 302"/>
                <a:gd name="T78" fmla="*/ 73 w 161"/>
                <a:gd name="T79" fmla="*/ 39 h 302"/>
                <a:gd name="T80" fmla="*/ 57 w 161"/>
                <a:gd name="T81" fmla="*/ 45 h 302"/>
                <a:gd name="T82" fmla="*/ 44 w 161"/>
                <a:gd name="T83" fmla="*/ 53 h 302"/>
                <a:gd name="T84" fmla="*/ 36 w 161"/>
                <a:gd name="T85" fmla="*/ 73 h 302"/>
                <a:gd name="T86" fmla="*/ 35 w 161"/>
                <a:gd name="T87" fmla="*/ 88 h 302"/>
                <a:gd name="T88" fmla="*/ 43 w 161"/>
                <a:gd name="T89" fmla="*/ 106 h 302"/>
                <a:gd name="T90" fmla="*/ 55 w 161"/>
                <a:gd name="T91" fmla="*/ 115 h 302"/>
                <a:gd name="T92" fmla="*/ 73 w 161"/>
                <a:gd name="T93" fmla="*/ 39 h 302"/>
                <a:gd name="T94" fmla="*/ 98 w 161"/>
                <a:gd name="T95" fmla="*/ 245 h 302"/>
                <a:gd name="T96" fmla="*/ 119 w 161"/>
                <a:gd name="T97" fmla="*/ 232 h 302"/>
                <a:gd name="T98" fmla="*/ 128 w 161"/>
                <a:gd name="T99" fmla="*/ 217 h 302"/>
                <a:gd name="T100" fmla="*/ 130 w 161"/>
                <a:gd name="T101" fmla="*/ 199 h 302"/>
                <a:gd name="T102" fmla="*/ 126 w 161"/>
                <a:gd name="T103" fmla="*/ 179 h 302"/>
                <a:gd name="T104" fmla="*/ 117 w 161"/>
                <a:gd name="T105" fmla="*/ 168 h 302"/>
                <a:gd name="T106" fmla="*/ 90 w 161"/>
                <a:gd name="T107" fmla="*/ 1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1" h="302">
                  <a:moveTo>
                    <a:pt x="73" y="302"/>
                  </a:moveTo>
                  <a:lnTo>
                    <a:pt x="73" y="272"/>
                  </a:lnTo>
                  <a:lnTo>
                    <a:pt x="73" y="272"/>
                  </a:lnTo>
                  <a:lnTo>
                    <a:pt x="61" y="271"/>
                  </a:lnTo>
                  <a:lnTo>
                    <a:pt x="52" y="269"/>
                  </a:lnTo>
                  <a:lnTo>
                    <a:pt x="43" y="265"/>
                  </a:lnTo>
                  <a:lnTo>
                    <a:pt x="36" y="262"/>
                  </a:lnTo>
                  <a:lnTo>
                    <a:pt x="36" y="262"/>
                  </a:lnTo>
                  <a:lnTo>
                    <a:pt x="28" y="258"/>
                  </a:lnTo>
                  <a:lnTo>
                    <a:pt x="23" y="253"/>
                  </a:lnTo>
                  <a:lnTo>
                    <a:pt x="17" y="246"/>
                  </a:lnTo>
                  <a:lnTo>
                    <a:pt x="11" y="239"/>
                  </a:lnTo>
                  <a:lnTo>
                    <a:pt x="11" y="239"/>
                  </a:lnTo>
                  <a:lnTo>
                    <a:pt x="7" y="231"/>
                  </a:lnTo>
                  <a:lnTo>
                    <a:pt x="3" y="221"/>
                  </a:lnTo>
                  <a:lnTo>
                    <a:pt x="1" y="210"/>
                  </a:lnTo>
                  <a:lnTo>
                    <a:pt x="0" y="199"/>
                  </a:lnTo>
                  <a:lnTo>
                    <a:pt x="29" y="194"/>
                  </a:lnTo>
                  <a:lnTo>
                    <a:pt x="29" y="194"/>
                  </a:lnTo>
                  <a:lnTo>
                    <a:pt x="31" y="204"/>
                  </a:lnTo>
                  <a:lnTo>
                    <a:pt x="35" y="215"/>
                  </a:lnTo>
                  <a:lnTo>
                    <a:pt x="38" y="222"/>
                  </a:lnTo>
                  <a:lnTo>
                    <a:pt x="42" y="228"/>
                  </a:lnTo>
                  <a:lnTo>
                    <a:pt x="42" y="228"/>
                  </a:lnTo>
                  <a:lnTo>
                    <a:pt x="48" y="236"/>
                  </a:lnTo>
                  <a:lnTo>
                    <a:pt x="56" y="241"/>
                  </a:lnTo>
                  <a:lnTo>
                    <a:pt x="64" y="245"/>
                  </a:lnTo>
                  <a:lnTo>
                    <a:pt x="73" y="246"/>
                  </a:lnTo>
                  <a:lnTo>
                    <a:pt x="73" y="151"/>
                  </a:lnTo>
                  <a:lnTo>
                    <a:pt x="73" y="151"/>
                  </a:lnTo>
                  <a:lnTo>
                    <a:pt x="63" y="149"/>
                  </a:lnTo>
                  <a:lnTo>
                    <a:pt x="54" y="146"/>
                  </a:lnTo>
                  <a:lnTo>
                    <a:pt x="44" y="142"/>
                  </a:lnTo>
                  <a:lnTo>
                    <a:pt x="35" y="137"/>
                  </a:lnTo>
                  <a:lnTo>
                    <a:pt x="35" y="137"/>
                  </a:lnTo>
                  <a:lnTo>
                    <a:pt x="27" y="132"/>
                  </a:lnTo>
                  <a:lnTo>
                    <a:pt x="22" y="127"/>
                  </a:lnTo>
                  <a:lnTo>
                    <a:pt x="17" y="122"/>
                  </a:lnTo>
                  <a:lnTo>
                    <a:pt x="12" y="114"/>
                  </a:lnTo>
                  <a:lnTo>
                    <a:pt x="12" y="114"/>
                  </a:lnTo>
                  <a:lnTo>
                    <a:pt x="9" y="107"/>
                  </a:lnTo>
                  <a:lnTo>
                    <a:pt x="6" y="100"/>
                  </a:lnTo>
                  <a:lnTo>
                    <a:pt x="5" y="91"/>
                  </a:lnTo>
                  <a:lnTo>
                    <a:pt x="5" y="83"/>
                  </a:lnTo>
                  <a:lnTo>
                    <a:pt x="5" y="83"/>
                  </a:lnTo>
                  <a:lnTo>
                    <a:pt x="5" y="75"/>
                  </a:lnTo>
                  <a:lnTo>
                    <a:pt x="6" y="67"/>
                  </a:lnTo>
                  <a:lnTo>
                    <a:pt x="8" y="60"/>
                  </a:lnTo>
                  <a:lnTo>
                    <a:pt x="10" y="53"/>
                  </a:lnTo>
                  <a:lnTo>
                    <a:pt x="14" y="48"/>
                  </a:lnTo>
                  <a:lnTo>
                    <a:pt x="18" y="41"/>
                  </a:lnTo>
                  <a:lnTo>
                    <a:pt x="22" y="36"/>
                  </a:lnTo>
                  <a:lnTo>
                    <a:pt x="27" y="31"/>
                  </a:lnTo>
                  <a:lnTo>
                    <a:pt x="27" y="31"/>
                  </a:lnTo>
                  <a:lnTo>
                    <a:pt x="36" y="25"/>
                  </a:lnTo>
                  <a:lnTo>
                    <a:pt x="46" y="20"/>
                  </a:lnTo>
                  <a:lnTo>
                    <a:pt x="58" y="16"/>
                  </a:lnTo>
                  <a:lnTo>
                    <a:pt x="73" y="14"/>
                  </a:lnTo>
                  <a:lnTo>
                    <a:pt x="73" y="0"/>
                  </a:lnTo>
                  <a:lnTo>
                    <a:pt x="90" y="0"/>
                  </a:lnTo>
                  <a:lnTo>
                    <a:pt x="90" y="14"/>
                  </a:lnTo>
                  <a:lnTo>
                    <a:pt x="90" y="14"/>
                  </a:lnTo>
                  <a:lnTo>
                    <a:pt x="102" y="16"/>
                  </a:lnTo>
                  <a:lnTo>
                    <a:pt x="114" y="19"/>
                  </a:lnTo>
                  <a:lnTo>
                    <a:pt x="123" y="23"/>
                  </a:lnTo>
                  <a:lnTo>
                    <a:pt x="132" y="30"/>
                  </a:lnTo>
                  <a:lnTo>
                    <a:pt x="132" y="30"/>
                  </a:lnTo>
                  <a:lnTo>
                    <a:pt x="140" y="38"/>
                  </a:lnTo>
                  <a:lnTo>
                    <a:pt x="147" y="49"/>
                  </a:lnTo>
                  <a:lnTo>
                    <a:pt x="152" y="62"/>
                  </a:lnTo>
                  <a:lnTo>
                    <a:pt x="155" y="74"/>
                  </a:lnTo>
                  <a:lnTo>
                    <a:pt x="124" y="79"/>
                  </a:lnTo>
                  <a:lnTo>
                    <a:pt x="124" y="79"/>
                  </a:lnTo>
                  <a:lnTo>
                    <a:pt x="122" y="71"/>
                  </a:lnTo>
                  <a:lnTo>
                    <a:pt x="120" y="64"/>
                  </a:lnTo>
                  <a:lnTo>
                    <a:pt x="117" y="57"/>
                  </a:lnTo>
                  <a:lnTo>
                    <a:pt x="113" y="52"/>
                  </a:lnTo>
                  <a:lnTo>
                    <a:pt x="113" y="52"/>
                  </a:lnTo>
                  <a:lnTo>
                    <a:pt x="109" y="48"/>
                  </a:lnTo>
                  <a:lnTo>
                    <a:pt x="103" y="45"/>
                  </a:lnTo>
                  <a:lnTo>
                    <a:pt x="97" y="41"/>
                  </a:lnTo>
                  <a:lnTo>
                    <a:pt x="90" y="39"/>
                  </a:lnTo>
                  <a:lnTo>
                    <a:pt x="90" y="126"/>
                  </a:lnTo>
                  <a:lnTo>
                    <a:pt x="90" y="126"/>
                  </a:lnTo>
                  <a:lnTo>
                    <a:pt x="109" y="131"/>
                  </a:lnTo>
                  <a:lnTo>
                    <a:pt x="120" y="135"/>
                  </a:lnTo>
                  <a:lnTo>
                    <a:pt x="120" y="135"/>
                  </a:lnTo>
                  <a:lnTo>
                    <a:pt x="133" y="142"/>
                  </a:lnTo>
                  <a:lnTo>
                    <a:pt x="138" y="146"/>
                  </a:lnTo>
                  <a:lnTo>
                    <a:pt x="142" y="150"/>
                  </a:lnTo>
                  <a:lnTo>
                    <a:pt x="142" y="150"/>
                  </a:lnTo>
                  <a:lnTo>
                    <a:pt x="147" y="154"/>
                  </a:lnTo>
                  <a:lnTo>
                    <a:pt x="151" y="160"/>
                  </a:lnTo>
                  <a:lnTo>
                    <a:pt x="154" y="165"/>
                  </a:lnTo>
                  <a:lnTo>
                    <a:pt x="156" y="171"/>
                  </a:lnTo>
                  <a:lnTo>
                    <a:pt x="156" y="171"/>
                  </a:lnTo>
                  <a:lnTo>
                    <a:pt x="158" y="178"/>
                  </a:lnTo>
                  <a:lnTo>
                    <a:pt x="160" y="184"/>
                  </a:lnTo>
                  <a:lnTo>
                    <a:pt x="161" y="198"/>
                  </a:lnTo>
                  <a:lnTo>
                    <a:pt x="161" y="198"/>
                  </a:lnTo>
                  <a:lnTo>
                    <a:pt x="160" y="205"/>
                  </a:lnTo>
                  <a:lnTo>
                    <a:pt x="159" y="213"/>
                  </a:lnTo>
                  <a:lnTo>
                    <a:pt x="158" y="219"/>
                  </a:lnTo>
                  <a:lnTo>
                    <a:pt x="156" y="226"/>
                  </a:lnTo>
                  <a:lnTo>
                    <a:pt x="153" y="233"/>
                  </a:lnTo>
                  <a:lnTo>
                    <a:pt x="150" y="238"/>
                  </a:lnTo>
                  <a:lnTo>
                    <a:pt x="146" y="244"/>
                  </a:lnTo>
                  <a:lnTo>
                    <a:pt x="141" y="250"/>
                  </a:lnTo>
                  <a:lnTo>
                    <a:pt x="141" y="250"/>
                  </a:lnTo>
                  <a:lnTo>
                    <a:pt x="136" y="254"/>
                  </a:lnTo>
                  <a:lnTo>
                    <a:pt x="131" y="259"/>
                  </a:lnTo>
                  <a:lnTo>
                    <a:pt x="124" y="262"/>
                  </a:lnTo>
                  <a:lnTo>
                    <a:pt x="118" y="265"/>
                  </a:lnTo>
                  <a:lnTo>
                    <a:pt x="112" y="267"/>
                  </a:lnTo>
                  <a:lnTo>
                    <a:pt x="105" y="270"/>
                  </a:lnTo>
                  <a:lnTo>
                    <a:pt x="98" y="271"/>
                  </a:lnTo>
                  <a:lnTo>
                    <a:pt x="90" y="272"/>
                  </a:lnTo>
                  <a:lnTo>
                    <a:pt x="90" y="302"/>
                  </a:lnTo>
                  <a:lnTo>
                    <a:pt x="73" y="302"/>
                  </a:lnTo>
                  <a:close/>
                  <a:moveTo>
                    <a:pt x="73" y="39"/>
                  </a:moveTo>
                  <a:lnTo>
                    <a:pt x="73" y="39"/>
                  </a:lnTo>
                  <a:lnTo>
                    <a:pt x="64" y="41"/>
                  </a:lnTo>
                  <a:lnTo>
                    <a:pt x="57" y="45"/>
                  </a:lnTo>
                  <a:lnTo>
                    <a:pt x="51" y="48"/>
                  </a:lnTo>
                  <a:lnTo>
                    <a:pt x="44" y="53"/>
                  </a:lnTo>
                  <a:lnTo>
                    <a:pt x="44" y="53"/>
                  </a:lnTo>
                  <a:lnTo>
                    <a:pt x="40" y="59"/>
                  </a:lnTo>
                  <a:lnTo>
                    <a:pt x="37" y="66"/>
                  </a:lnTo>
                  <a:lnTo>
                    <a:pt x="36" y="73"/>
                  </a:lnTo>
                  <a:lnTo>
                    <a:pt x="35" y="81"/>
                  </a:lnTo>
                  <a:lnTo>
                    <a:pt x="35" y="81"/>
                  </a:lnTo>
                  <a:lnTo>
                    <a:pt x="35" y="88"/>
                  </a:lnTo>
                  <a:lnTo>
                    <a:pt x="37" y="94"/>
                  </a:lnTo>
                  <a:lnTo>
                    <a:pt x="39" y="101"/>
                  </a:lnTo>
                  <a:lnTo>
                    <a:pt x="43" y="106"/>
                  </a:lnTo>
                  <a:lnTo>
                    <a:pt x="43" y="106"/>
                  </a:lnTo>
                  <a:lnTo>
                    <a:pt x="48" y="111"/>
                  </a:lnTo>
                  <a:lnTo>
                    <a:pt x="55" y="115"/>
                  </a:lnTo>
                  <a:lnTo>
                    <a:pt x="63" y="119"/>
                  </a:lnTo>
                  <a:lnTo>
                    <a:pt x="73" y="123"/>
                  </a:lnTo>
                  <a:lnTo>
                    <a:pt x="73" y="39"/>
                  </a:lnTo>
                  <a:close/>
                  <a:moveTo>
                    <a:pt x="90" y="246"/>
                  </a:moveTo>
                  <a:lnTo>
                    <a:pt x="90" y="246"/>
                  </a:lnTo>
                  <a:lnTo>
                    <a:pt x="98" y="245"/>
                  </a:lnTo>
                  <a:lnTo>
                    <a:pt x="105" y="242"/>
                  </a:lnTo>
                  <a:lnTo>
                    <a:pt x="113" y="237"/>
                  </a:lnTo>
                  <a:lnTo>
                    <a:pt x="119" y="232"/>
                  </a:lnTo>
                  <a:lnTo>
                    <a:pt x="119" y="232"/>
                  </a:lnTo>
                  <a:lnTo>
                    <a:pt x="123" y="224"/>
                  </a:lnTo>
                  <a:lnTo>
                    <a:pt x="128" y="217"/>
                  </a:lnTo>
                  <a:lnTo>
                    <a:pt x="130" y="208"/>
                  </a:lnTo>
                  <a:lnTo>
                    <a:pt x="130" y="199"/>
                  </a:lnTo>
                  <a:lnTo>
                    <a:pt x="130" y="199"/>
                  </a:lnTo>
                  <a:lnTo>
                    <a:pt x="130" y="191"/>
                  </a:lnTo>
                  <a:lnTo>
                    <a:pt x="129" y="185"/>
                  </a:lnTo>
                  <a:lnTo>
                    <a:pt x="126" y="179"/>
                  </a:lnTo>
                  <a:lnTo>
                    <a:pt x="122" y="173"/>
                  </a:lnTo>
                  <a:lnTo>
                    <a:pt x="122" y="173"/>
                  </a:lnTo>
                  <a:lnTo>
                    <a:pt x="117" y="168"/>
                  </a:lnTo>
                  <a:lnTo>
                    <a:pt x="110" y="164"/>
                  </a:lnTo>
                  <a:lnTo>
                    <a:pt x="101" y="160"/>
                  </a:lnTo>
                  <a:lnTo>
                    <a:pt x="90" y="156"/>
                  </a:lnTo>
                  <a:lnTo>
                    <a:pt x="90" y="2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4"/>
            <p:cNvSpPr>
              <a:spLocks noEditPoints="1"/>
            </p:cNvSpPr>
            <p:nvPr/>
          </p:nvSpPr>
          <p:spPr bwMode="auto">
            <a:xfrm>
              <a:off x="5334" y="1385"/>
              <a:ext cx="162" cy="302"/>
            </a:xfrm>
            <a:custGeom>
              <a:avLst/>
              <a:gdLst>
                <a:gd name="T0" fmla="*/ 73 w 162"/>
                <a:gd name="T1" fmla="*/ 272 h 302"/>
                <a:gd name="T2" fmla="*/ 44 w 162"/>
                <a:gd name="T3" fmla="*/ 265 h 302"/>
                <a:gd name="T4" fmla="*/ 30 w 162"/>
                <a:gd name="T5" fmla="*/ 258 h 302"/>
                <a:gd name="T6" fmla="*/ 12 w 162"/>
                <a:gd name="T7" fmla="*/ 239 h 302"/>
                <a:gd name="T8" fmla="*/ 4 w 162"/>
                <a:gd name="T9" fmla="*/ 221 h 302"/>
                <a:gd name="T10" fmla="*/ 30 w 162"/>
                <a:gd name="T11" fmla="*/ 194 h 302"/>
                <a:gd name="T12" fmla="*/ 35 w 162"/>
                <a:gd name="T13" fmla="*/ 215 h 302"/>
                <a:gd name="T14" fmla="*/ 43 w 162"/>
                <a:gd name="T15" fmla="*/ 228 h 302"/>
                <a:gd name="T16" fmla="*/ 65 w 162"/>
                <a:gd name="T17" fmla="*/ 245 h 302"/>
                <a:gd name="T18" fmla="*/ 73 w 162"/>
                <a:gd name="T19" fmla="*/ 151 h 302"/>
                <a:gd name="T20" fmla="*/ 45 w 162"/>
                <a:gd name="T21" fmla="*/ 142 h 302"/>
                <a:gd name="T22" fmla="*/ 28 w 162"/>
                <a:gd name="T23" fmla="*/ 132 h 302"/>
                <a:gd name="T24" fmla="*/ 13 w 162"/>
                <a:gd name="T25" fmla="*/ 114 h 302"/>
                <a:gd name="T26" fmla="*/ 7 w 162"/>
                <a:gd name="T27" fmla="*/ 100 h 302"/>
                <a:gd name="T28" fmla="*/ 6 w 162"/>
                <a:gd name="T29" fmla="*/ 83 h 302"/>
                <a:gd name="T30" fmla="*/ 9 w 162"/>
                <a:gd name="T31" fmla="*/ 60 h 302"/>
                <a:gd name="T32" fmla="*/ 18 w 162"/>
                <a:gd name="T33" fmla="*/ 41 h 302"/>
                <a:gd name="T34" fmla="*/ 28 w 162"/>
                <a:gd name="T35" fmla="*/ 31 h 302"/>
                <a:gd name="T36" fmla="*/ 58 w 162"/>
                <a:gd name="T37" fmla="*/ 16 h 302"/>
                <a:gd name="T38" fmla="*/ 90 w 162"/>
                <a:gd name="T39" fmla="*/ 0 h 302"/>
                <a:gd name="T40" fmla="*/ 103 w 162"/>
                <a:gd name="T41" fmla="*/ 16 h 302"/>
                <a:gd name="T42" fmla="*/ 132 w 162"/>
                <a:gd name="T43" fmla="*/ 30 h 302"/>
                <a:gd name="T44" fmla="*/ 148 w 162"/>
                <a:gd name="T45" fmla="*/ 49 h 302"/>
                <a:gd name="T46" fmla="*/ 125 w 162"/>
                <a:gd name="T47" fmla="*/ 79 h 302"/>
                <a:gd name="T48" fmla="*/ 121 w 162"/>
                <a:gd name="T49" fmla="*/ 64 h 302"/>
                <a:gd name="T50" fmla="*/ 113 w 162"/>
                <a:gd name="T51" fmla="*/ 52 h 302"/>
                <a:gd name="T52" fmla="*/ 98 w 162"/>
                <a:gd name="T53" fmla="*/ 41 h 302"/>
                <a:gd name="T54" fmla="*/ 90 w 162"/>
                <a:gd name="T55" fmla="*/ 126 h 302"/>
                <a:gd name="T56" fmla="*/ 121 w 162"/>
                <a:gd name="T57" fmla="*/ 135 h 302"/>
                <a:gd name="T58" fmla="*/ 143 w 162"/>
                <a:gd name="T59" fmla="*/ 150 h 302"/>
                <a:gd name="T60" fmla="*/ 151 w 162"/>
                <a:gd name="T61" fmla="*/ 160 h 302"/>
                <a:gd name="T62" fmla="*/ 157 w 162"/>
                <a:gd name="T63" fmla="*/ 171 h 302"/>
                <a:gd name="T64" fmla="*/ 162 w 162"/>
                <a:gd name="T65" fmla="*/ 198 h 302"/>
                <a:gd name="T66" fmla="*/ 161 w 162"/>
                <a:gd name="T67" fmla="*/ 213 h 302"/>
                <a:gd name="T68" fmla="*/ 154 w 162"/>
                <a:gd name="T69" fmla="*/ 233 h 302"/>
                <a:gd name="T70" fmla="*/ 142 w 162"/>
                <a:gd name="T71" fmla="*/ 250 h 302"/>
                <a:gd name="T72" fmla="*/ 131 w 162"/>
                <a:gd name="T73" fmla="*/ 259 h 302"/>
                <a:gd name="T74" fmla="*/ 112 w 162"/>
                <a:gd name="T75" fmla="*/ 267 h 302"/>
                <a:gd name="T76" fmla="*/ 90 w 162"/>
                <a:gd name="T77" fmla="*/ 272 h 302"/>
                <a:gd name="T78" fmla="*/ 73 w 162"/>
                <a:gd name="T79" fmla="*/ 39 h 302"/>
                <a:gd name="T80" fmla="*/ 57 w 162"/>
                <a:gd name="T81" fmla="*/ 45 h 302"/>
                <a:gd name="T82" fmla="*/ 46 w 162"/>
                <a:gd name="T83" fmla="*/ 53 h 302"/>
                <a:gd name="T84" fmla="*/ 36 w 162"/>
                <a:gd name="T85" fmla="*/ 73 h 302"/>
                <a:gd name="T86" fmla="*/ 35 w 162"/>
                <a:gd name="T87" fmla="*/ 88 h 302"/>
                <a:gd name="T88" fmla="*/ 44 w 162"/>
                <a:gd name="T89" fmla="*/ 106 h 302"/>
                <a:gd name="T90" fmla="*/ 55 w 162"/>
                <a:gd name="T91" fmla="*/ 115 h 302"/>
                <a:gd name="T92" fmla="*/ 73 w 162"/>
                <a:gd name="T93" fmla="*/ 39 h 302"/>
                <a:gd name="T94" fmla="*/ 99 w 162"/>
                <a:gd name="T95" fmla="*/ 245 h 302"/>
                <a:gd name="T96" fmla="*/ 120 w 162"/>
                <a:gd name="T97" fmla="*/ 232 h 302"/>
                <a:gd name="T98" fmla="*/ 128 w 162"/>
                <a:gd name="T99" fmla="*/ 217 h 302"/>
                <a:gd name="T100" fmla="*/ 131 w 162"/>
                <a:gd name="T101" fmla="*/ 199 h 302"/>
                <a:gd name="T102" fmla="*/ 126 w 162"/>
                <a:gd name="T103" fmla="*/ 179 h 302"/>
                <a:gd name="T104" fmla="*/ 118 w 162"/>
                <a:gd name="T105" fmla="*/ 168 h 302"/>
                <a:gd name="T106" fmla="*/ 90 w 162"/>
                <a:gd name="T107" fmla="*/ 1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2">
                  <a:moveTo>
                    <a:pt x="73" y="302"/>
                  </a:moveTo>
                  <a:lnTo>
                    <a:pt x="73" y="272"/>
                  </a:lnTo>
                  <a:lnTo>
                    <a:pt x="73" y="272"/>
                  </a:lnTo>
                  <a:lnTo>
                    <a:pt x="62" y="271"/>
                  </a:lnTo>
                  <a:lnTo>
                    <a:pt x="52" y="269"/>
                  </a:lnTo>
                  <a:lnTo>
                    <a:pt x="44" y="265"/>
                  </a:lnTo>
                  <a:lnTo>
                    <a:pt x="36" y="262"/>
                  </a:lnTo>
                  <a:lnTo>
                    <a:pt x="36" y="262"/>
                  </a:lnTo>
                  <a:lnTo>
                    <a:pt x="30" y="258"/>
                  </a:lnTo>
                  <a:lnTo>
                    <a:pt x="24" y="253"/>
                  </a:lnTo>
                  <a:lnTo>
                    <a:pt x="17" y="246"/>
                  </a:lnTo>
                  <a:lnTo>
                    <a:pt x="12" y="239"/>
                  </a:lnTo>
                  <a:lnTo>
                    <a:pt x="12" y="239"/>
                  </a:lnTo>
                  <a:lnTo>
                    <a:pt x="8" y="231"/>
                  </a:lnTo>
                  <a:lnTo>
                    <a:pt x="4" y="221"/>
                  </a:lnTo>
                  <a:lnTo>
                    <a:pt x="1" y="210"/>
                  </a:lnTo>
                  <a:lnTo>
                    <a:pt x="0" y="199"/>
                  </a:lnTo>
                  <a:lnTo>
                    <a:pt x="30" y="194"/>
                  </a:lnTo>
                  <a:lnTo>
                    <a:pt x="30" y="194"/>
                  </a:lnTo>
                  <a:lnTo>
                    <a:pt x="32" y="204"/>
                  </a:lnTo>
                  <a:lnTo>
                    <a:pt x="35" y="215"/>
                  </a:lnTo>
                  <a:lnTo>
                    <a:pt x="38" y="222"/>
                  </a:lnTo>
                  <a:lnTo>
                    <a:pt x="43" y="228"/>
                  </a:lnTo>
                  <a:lnTo>
                    <a:pt x="43" y="228"/>
                  </a:lnTo>
                  <a:lnTo>
                    <a:pt x="49" y="236"/>
                  </a:lnTo>
                  <a:lnTo>
                    <a:pt x="56" y="241"/>
                  </a:lnTo>
                  <a:lnTo>
                    <a:pt x="65" y="245"/>
                  </a:lnTo>
                  <a:lnTo>
                    <a:pt x="73" y="246"/>
                  </a:lnTo>
                  <a:lnTo>
                    <a:pt x="73" y="151"/>
                  </a:lnTo>
                  <a:lnTo>
                    <a:pt x="73" y="151"/>
                  </a:lnTo>
                  <a:lnTo>
                    <a:pt x="64" y="149"/>
                  </a:lnTo>
                  <a:lnTo>
                    <a:pt x="54" y="146"/>
                  </a:lnTo>
                  <a:lnTo>
                    <a:pt x="45" y="142"/>
                  </a:lnTo>
                  <a:lnTo>
                    <a:pt x="35" y="137"/>
                  </a:lnTo>
                  <a:lnTo>
                    <a:pt x="35" y="137"/>
                  </a:lnTo>
                  <a:lnTo>
                    <a:pt x="28" y="132"/>
                  </a:lnTo>
                  <a:lnTo>
                    <a:pt x="23" y="127"/>
                  </a:lnTo>
                  <a:lnTo>
                    <a:pt x="17" y="122"/>
                  </a:lnTo>
                  <a:lnTo>
                    <a:pt x="13" y="114"/>
                  </a:lnTo>
                  <a:lnTo>
                    <a:pt x="13" y="114"/>
                  </a:lnTo>
                  <a:lnTo>
                    <a:pt x="10" y="107"/>
                  </a:lnTo>
                  <a:lnTo>
                    <a:pt x="7" y="100"/>
                  </a:lnTo>
                  <a:lnTo>
                    <a:pt x="6" y="91"/>
                  </a:lnTo>
                  <a:lnTo>
                    <a:pt x="6" y="83"/>
                  </a:lnTo>
                  <a:lnTo>
                    <a:pt x="6" y="83"/>
                  </a:lnTo>
                  <a:lnTo>
                    <a:pt x="6" y="75"/>
                  </a:lnTo>
                  <a:lnTo>
                    <a:pt x="7" y="67"/>
                  </a:lnTo>
                  <a:lnTo>
                    <a:pt x="9" y="60"/>
                  </a:lnTo>
                  <a:lnTo>
                    <a:pt x="11" y="53"/>
                  </a:lnTo>
                  <a:lnTo>
                    <a:pt x="14" y="48"/>
                  </a:lnTo>
                  <a:lnTo>
                    <a:pt x="18" y="41"/>
                  </a:lnTo>
                  <a:lnTo>
                    <a:pt x="23" y="36"/>
                  </a:lnTo>
                  <a:lnTo>
                    <a:pt x="28" y="31"/>
                  </a:lnTo>
                  <a:lnTo>
                    <a:pt x="28" y="31"/>
                  </a:lnTo>
                  <a:lnTo>
                    <a:pt x="36" y="25"/>
                  </a:lnTo>
                  <a:lnTo>
                    <a:pt x="47" y="20"/>
                  </a:lnTo>
                  <a:lnTo>
                    <a:pt x="58" y="16"/>
                  </a:lnTo>
                  <a:lnTo>
                    <a:pt x="73" y="14"/>
                  </a:lnTo>
                  <a:lnTo>
                    <a:pt x="73" y="0"/>
                  </a:lnTo>
                  <a:lnTo>
                    <a:pt x="90" y="0"/>
                  </a:lnTo>
                  <a:lnTo>
                    <a:pt x="90" y="14"/>
                  </a:lnTo>
                  <a:lnTo>
                    <a:pt x="90" y="14"/>
                  </a:lnTo>
                  <a:lnTo>
                    <a:pt x="103" y="16"/>
                  </a:lnTo>
                  <a:lnTo>
                    <a:pt x="114" y="19"/>
                  </a:lnTo>
                  <a:lnTo>
                    <a:pt x="124" y="23"/>
                  </a:lnTo>
                  <a:lnTo>
                    <a:pt x="132" y="30"/>
                  </a:lnTo>
                  <a:lnTo>
                    <a:pt x="132" y="30"/>
                  </a:lnTo>
                  <a:lnTo>
                    <a:pt x="141" y="38"/>
                  </a:lnTo>
                  <a:lnTo>
                    <a:pt x="148" y="49"/>
                  </a:lnTo>
                  <a:lnTo>
                    <a:pt x="153" y="62"/>
                  </a:lnTo>
                  <a:lnTo>
                    <a:pt x="156" y="74"/>
                  </a:lnTo>
                  <a:lnTo>
                    <a:pt x="125" y="79"/>
                  </a:lnTo>
                  <a:lnTo>
                    <a:pt x="125" y="79"/>
                  </a:lnTo>
                  <a:lnTo>
                    <a:pt x="123" y="71"/>
                  </a:lnTo>
                  <a:lnTo>
                    <a:pt x="121" y="64"/>
                  </a:lnTo>
                  <a:lnTo>
                    <a:pt x="118" y="57"/>
                  </a:lnTo>
                  <a:lnTo>
                    <a:pt x="113" y="52"/>
                  </a:lnTo>
                  <a:lnTo>
                    <a:pt x="113" y="52"/>
                  </a:lnTo>
                  <a:lnTo>
                    <a:pt x="109" y="48"/>
                  </a:lnTo>
                  <a:lnTo>
                    <a:pt x="104" y="45"/>
                  </a:lnTo>
                  <a:lnTo>
                    <a:pt x="98" y="41"/>
                  </a:lnTo>
                  <a:lnTo>
                    <a:pt x="90" y="39"/>
                  </a:lnTo>
                  <a:lnTo>
                    <a:pt x="90" y="126"/>
                  </a:lnTo>
                  <a:lnTo>
                    <a:pt x="90" y="126"/>
                  </a:lnTo>
                  <a:lnTo>
                    <a:pt x="109" y="131"/>
                  </a:lnTo>
                  <a:lnTo>
                    <a:pt x="121" y="135"/>
                  </a:lnTo>
                  <a:lnTo>
                    <a:pt x="121" y="135"/>
                  </a:lnTo>
                  <a:lnTo>
                    <a:pt x="134" y="142"/>
                  </a:lnTo>
                  <a:lnTo>
                    <a:pt x="139" y="146"/>
                  </a:lnTo>
                  <a:lnTo>
                    <a:pt x="143" y="150"/>
                  </a:lnTo>
                  <a:lnTo>
                    <a:pt x="143" y="150"/>
                  </a:lnTo>
                  <a:lnTo>
                    <a:pt x="147" y="154"/>
                  </a:lnTo>
                  <a:lnTo>
                    <a:pt x="151" y="160"/>
                  </a:lnTo>
                  <a:lnTo>
                    <a:pt x="155" y="165"/>
                  </a:lnTo>
                  <a:lnTo>
                    <a:pt x="157" y="171"/>
                  </a:lnTo>
                  <a:lnTo>
                    <a:pt x="157" y="171"/>
                  </a:lnTo>
                  <a:lnTo>
                    <a:pt x="159" y="178"/>
                  </a:lnTo>
                  <a:lnTo>
                    <a:pt x="161" y="184"/>
                  </a:lnTo>
                  <a:lnTo>
                    <a:pt x="162" y="198"/>
                  </a:lnTo>
                  <a:lnTo>
                    <a:pt x="162" y="198"/>
                  </a:lnTo>
                  <a:lnTo>
                    <a:pt x="161" y="205"/>
                  </a:lnTo>
                  <a:lnTo>
                    <a:pt x="161" y="213"/>
                  </a:lnTo>
                  <a:lnTo>
                    <a:pt x="159" y="219"/>
                  </a:lnTo>
                  <a:lnTo>
                    <a:pt x="157" y="226"/>
                  </a:lnTo>
                  <a:lnTo>
                    <a:pt x="154" y="233"/>
                  </a:lnTo>
                  <a:lnTo>
                    <a:pt x="150" y="238"/>
                  </a:lnTo>
                  <a:lnTo>
                    <a:pt x="146" y="244"/>
                  </a:lnTo>
                  <a:lnTo>
                    <a:pt x="142" y="250"/>
                  </a:lnTo>
                  <a:lnTo>
                    <a:pt x="142" y="250"/>
                  </a:lnTo>
                  <a:lnTo>
                    <a:pt x="137" y="254"/>
                  </a:lnTo>
                  <a:lnTo>
                    <a:pt x="131" y="259"/>
                  </a:lnTo>
                  <a:lnTo>
                    <a:pt x="125" y="262"/>
                  </a:lnTo>
                  <a:lnTo>
                    <a:pt x="119" y="265"/>
                  </a:lnTo>
                  <a:lnTo>
                    <a:pt x="112" y="267"/>
                  </a:lnTo>
                  <a:lnTo>
                    <a:pt x="106" y="270"/>
                  </a:lnTo>
                  <a:lnTo>
                    <a:pt x="99" y="271"/>
                  </a:lnTo>
                  <a:lnTo>
                    <a:pt x="90" y="272"/>
                  </a:lnTo>
                  <a:lnTo>
                    <a:pt x="90" y="302"/>
                  </a:lnTo>
                  <a:lnTo>
                    <a:pt x="73" y="302"/>
                  </a:lnTo>
                  <a:close/>
                  <a:moveTo>
                    <a:pt x="73" y="39"/>
                  </a:moveTo>
                  <a:lnTo>
                    <a:pt x="73" y="39"/>
                  </a:lnTo>
                  <a:lnTo>
                    <a:pt x="65" y="41"/>
                  </a:lnTo>
                  <a:lnTo>
                    <a:pt x="57" y="45"/>
                  </a:lnTo>
                  <a:lnTo>
                    <a:pt x="51" y="48"/>
                  </a:lnTo>
                  <a:lnTo>
                    <a:pt x="46" y="53"/>
                  </a:lnTo>
                  <a:lnTo>
                    <a:pt x="46" y="53"/>
                  </a:lnTo>
                  <a:lnTo>
                    <a:pt x="41" y="59"/>
                  </a:lnTo>
                  <a:lnTo>
                    <a:pt x="37" y="66"/>
                  </a:lnTo>
                  <a:lnTo>
                    <a:pt x="36" y="73"/>
                  </a:lnTo>
                  <a:lnTo>
                    <a:pt x="35" y="81"/>
                  </a:lnTo>
                  <a:lnTo>
                    <a:pt x="35" y="81"/>
                  </a:lnTo>
                  <a:lnTo>
                    <a:pt x="35" y="88"/>
                  </a:lnTo>
                  <a:lnTo>
                    <a:pt x="37" y="94"/>
                  </a:lnTo>
                  <a:lnTo>
                    <a:pt x="41" y="101"/>
                  </a:lnTo>
                  <a:lnTo>
                    <a:pt x="44" y="106"/>
                  </a:lnTo>
                  <a:lnTo>
                    <a:pt x="44" y="106"/>
                  </a:lnTo>
                  <a:lnTo>
                    <a:pt x="49" y="111"/>
                  </a:lnTo>
                  <a:lnTo>
                    <a:pt x="55" y="115"/>
                  </a:lnTo>
                  <a:lnTo>
                    <a:pt x="64" y="119"/>
                  </a:lnTo>
                  <a:lnTo>
                    <a:pt x="73" y="123"/>
                  </a:lnTo>
                  <a:lnTo>
                    <a:pt x="73" y="39"/>
                  </a:lnTo>
                  <a:close/>
                  <a:moveTo>
                    <a:pt x="90" y="246"/>
                  </a:moveTo>
                  <a:lnTo>
                    <a:pt x="90" y="246"/>
                  </a:lnTo>
                  <a:lnTo>
                    <a:pt x="99" y="245"/>
                  </a:lnTo>
                  <a:lnTo>
                    <a:pt x="106" y="242"/>
                  </a:lnTo>
                  <a:lnTo>
                    <a:pt x="113" y="237"/>
                  </a:lnTo>
                  <a:lnTo>
                    <a:pt x="120" y="232"/>
                  </a:lnTo>
                  <a:lnTo>
                    <a:pt x="120" y="232"/>
                  </a:lnTo>
                  <a:lnTo>
                    <a:pt x="124" y="224"/>
                  </a:lnTo>
                  <a:lnTo>
                    <a:pt x="128" y="217"/>
                  </a:lnTo>
                  <a:lnTo>
                    <a:pt x="130" y="208"/>
                  </a:lnTo>
                  <a:lnTo>
                    <a:pt x="131" y="199"/>
                  </a:lnTo>
                  <a:lnTo>
                    <a:pt x="131" y="199"/>
                  </a:lnTo>
                  <a:lnTo>
                    <a:pt x="130" y="191"/>
                  </a:lnTo>
                  <a:lnTo>
                    <a:pt x="129" y="185"/>
                  </a:lnTo>
                  <a:lnTo>
                    <a:pt x="126" y="179"/>
                  </a:lnTo>
                  <a:lnTo>
                    <a:pt x="123" y="173"/>
                  </a:lnTo>
                  <a:lnTo>
                    <a:pt x="123" y="173"/>
                  </a:lnTo>
                  <a:lnTo>
                    <a:pt x="118" y="168"/>
                  </a:lnTo>
                  <a:lnTo>
                    <a:pt x="110" y="164"/>
                  </a:lnTo>
                  <a:lnTo>
                    <a:pt x="102" y="160"/>
                  </a:lnTo>
                  <a:lnTo>
                    <a:pt x="90" y="156"/>
                  </a:lnTo>
                  <a:lnTo>
                    <a:pt x="90" y="2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5"/>
            <p:cNvSpPr>
              <a:spLocks noEditPoints="1"/>
            </p:cNvSpPr>
            <p:nvPr/>
          </p:nvSpPr>
          <p:spPr bwMode="auto">
            <a:xfrm>
              <a:off x="5531" y="1385"/>
              <a:ext cx="162" cy="302"/>
            </a:xfrm>
            <a:custGeom>
              <a:avLst/>
              <a:gdLst>
                <a:gd name="T0" fmla="*/ 73 w 162"/>
                <a:gd name="T1" fmla="*/ 272 h 302"/>
                <a:gd name="T2" fmla="*/ 43 w 162"/>
                <a:gd name="T3" fmla="*/ 265 h 302"/>
                <a:gd name="T4" fmla="*/ 30 w 162"/>
                <a:gd name="T5" fmla="*/ 258 h 302"/>
                <a:gd name="T6" fmla="*/ 12 w 162"/>
                <a:gd name="T7" fmla="*/ 239 h 302"/>
                <a:gd name="T8" fmla="*/ 3 w 162"/>
                <a:gd name="T9" fmla="*/ 221 h 302"/>
                <a:gd name="T10" fmla="*/ 30 w 162"/>
                <a:gd name="T11" fmla="*/ 194 h 302"/>
                <a:gd name="T12" fmla="*/ 35 w 162"/>
                <a:gd name="T13" fmla="*/ 215 h 302"/>
                <a:gd name="T14" fmla="*/ 42 w 162"/>
                <a:gd name="T15" fmla="*/ 228 h 302"/>
                <a:gd name="T16" fmla="*/ 64 w 162"/>
                <a:gd name="T17" fmla="*/ 245 h 302"/>
                <a:gd name="T18" fmla="*/ 73 w 162"/>
                <a:gd name="T19" fmla="*/ 151 h 302"/>
                <a:gd name="T20" fmla="*/ 44 w 162"/>
                <a:gd name="T21" fmla="*/ 142 h 302"/>
                <a:gd name="T22" fmla="*/ 27 w 162"/>
                <a:gd name="T23" fmla="*/ 132 h 302"/>
                <a:gd name="T24" fmla="*/ 13 w 162"/>
                <a:gd name="T25" fmla="*/ 114 h 302"/>
                <a:gd name="T26" fmla="*/ 6 w 162"/>
                <a:gd name="T27" fmla="*/ 100 h 302"/>
                <a:gd name="T28" fmla="*/ 5 w 162"/>
                <a:gd name="T29" fmla="*/ 83 h 302"/>
                <a:gd name="T30" fmla="*/ 8 w 162"/>
                <a:gd name="T31" fmla="*/ 60 h 302"/>
                <a:gd name="T32" fmla="*/ 18 w 162"/>
                <a:gd name="T33" fmla="*/ 41 h 302"/>
                <a:gd name="T34" fmla="*/ 27 w 162"/>
                <a:gd name="T35" fmla="*/ 31 h 302"/>
                <a:gd name="T36" fmla="*/ 58 w 162"/>
                <a:gd name="T37" fmla="*/ 16 h 302"/>
                <a:gd name="T38" fmla="*/ 90 w 162"/>
                <a:gd name="T39" fmla="*/ 0 h 302"/>
                <a:gd name="T40" fmla="*/ 102 w 162"/>
                <a:gd name="T41" fmla="*/ 16 h 302"/>
                <a:gd name="T42" fmla="*/ 132 w 162"/>
                <a:gd name="T43" fmla="*/ 30 h 302"/>
                <a:gd name="T44" fmla="*/ 148 w 162"/>
                <a:gd name="T45" fmla="*/ 49 h 302"/>
                <a:gd name="T46" fmla="*/ 125 w 162"/>
                <a:gd name="T47" fmla="*/ 79 h 302"/>
                <a:gd name="T48" fmla="*/ 120 w 162"/>
                <a:gd name="T49" fmla="*/ 64 h 302"/>
                <a:gd name="T50" fmla="*/ 113 w 162"/>
                <a:gd name="T51" fmla="*/ 52 h 302"/>
                <a:gd name="T52" fmla="*/ 97 w 162"/>
                <a:gd name="T53" fmla="*/ 41 h 302"/>
                <a:gd name="T54" fmla="*/ 90 w 162"/>
                <a:gd name="T55" fmla="*/ 126 h 302"/>
                <a:gd name="T56" fmla="*/ 120 w 162"/>
                <a:gd name="T57" fmla="*/ 135 h 302"/>
                <a:gd name="T58" fmla="*/ 143 w 162"/>
                <a:gd name="T59" fmla="*/ 150 h 302"/>
                <a:gd name="T60" fmla="*/ 151 w 162"/>
                <a:gd name="T61" fmla="*/ 160 h 302"/>
                <a:gd name="T62" fmla="*/ 156 w 162"/>
                <a:gd name="T63" fmla="*/ 171 h 302"/>
                <a:gd name="T64" fmla="*/ 162 w 162"/>
                <a:gd name="T65" fmla="*/ 198 h 302"/>
                <a:gd name="T66" fmla="*/ 161 w 162"/>
                <a:gd name="T67" fmla="*/ 213 h 302"/>
                <a:gd name="T68" fmla="*/ 153 w 162"/>
                <a:gd name="T69" fmla="*/ 233 h 302"/>
                <a:gd name="T70" fmla="*/ 142 w 162"/>
                <a:gd name="T71" fmla="*/ 250 h 302"/>
                <a:gd name="T72" fmla="*/ 131 w 162"/>
                <a:gd name="T73" fmla="*/ 259 h 302"/>
                <a:gd name="T74" fmla="*/ 112 w 162"/>
                <a:gd name="T75" fmla="*/ 267 h 302"/>
                <a:gd name="T76" fmla="*/ 90 w 162"/>
                <a:gd name="T77" fmla="*/ 272 h 302"/>
                <a:gd name="T78" fmla="*/ 73 w 162"/>
                <a:gd name="T79" fmla="*/ 39 h 302"/>
                <a:gd name="T80" fmla="*/ 57 w 162"/>
                <a:gd name="T81" fmla="*/ 45 h 302"/>
                <a:gd name="T82" fmla="*/ 45 w 162"/>
                <a:gd name="T83" fmla="*/ 53 h 302"/>
                <a:gd name="T84" fmla="*/ 36 w 162"/>
                <a:gd name="T85" fmla="*/ 73 h 302"/>
                <a:gd name="T86" fmla="*/ 36 w 162"/>
                <a:gd name="T87" fmla="*/ 88 h 302"/>
                <a:gd name="T88" fmla="*/ 43 w 162"/>
                <a:gd name="T89" fmla="*/ 106 h 302"/>
                <a:gd name="T90" fmla="*/ 55 w 162"/>
                <a:gd name="T91" fmla="*/ 115 h 302"/>
                <a:gd name="T92" fmla="*/ 73 w 162"/>
                <a:gd name="T93" fmla="*/ 39 h 302"/>
                <a:gd name="T94" fmla="*/ 98 w 162"/>
                <a:gd name="T95" fmla="*/ 245 h 302"/>
                <a:gd name="T96" fmla="*/ 119 w 162"/>
                <a:gd name="T97" fmla="*/ 232 h 302"/>
                <a:gd name="T98" fmla="*/ 128 w 162"/>
                <a:gd name="T99" fmla="*/ 217 h 302"/>
                <a:gd name="T100" fmla="*/ 131 w 162"/>
                <a:gd name="T101" fmla="*/ 199 h 302"/>
                <a:gd name="T102" fmla="*/ 126 w 162"/>
                <a:gd name="T103" fmla="*/ 179 h 302"/>
                <a:gd name="T104" fmla="*/ 117 w 162"/>
                <a:gd name="T105" fmla="*/ 168 h 302"/>
                <a:gd name="T106" fmla="*/ 90 w 162"/>
                <a:gd name="T107" fmla="*/ 1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302">
                  <a:moveTo>
                    <a:pt x="73" y="302"/>
                  </a:moveTo>
                  <a:lnTo>
                    <a:pt x="73" y="272"/>
                  </a:lnTo>
                  <a:lnTo>
                    <a:pt x="73" y="272"/>
                  </a:lnTo>
                  <a:lnTo>
                    <a:pt x="62" y="271"/>
                  </a:lnTo>
                  <a:lnTo>
                    <a:pt x="52" y="269"/>
                  </a:lnTo>
                  <a:lnTo>
                    <a:pt x="43" y="265"/>
                  </a:lnTo>
                  <a:lnTo>
                    <a:pt x="36" y="262"/>
                  </a:lnTo>
                  <a:lnTo>
                    <a:pt x="36" y="262"/>
                  </a:lnTo>
                  <a:lnTo>
                    <a:pt x="30" y="258"/>
                  </a:lnTo>
                  <a:lnTo>
                    <a:pt x="23" y="253"/>
                  </a:lnTo>
                  <a:lnTo>
                    <a:pt x="17" y="246"/>
                  </a:lnTo>
                  <a:lnTo>
                    <a:pt x="12" y="239"/>
                  </a:lnTo>
                  <a:lnTo>
                    <a:pt x="12" y="239"/>
                  </a:lnTo>
                  <a:lnTo>
                    <a:pt x="7" y="231"/>
                  </a:lnTo>
                  <a:lnTo>
                    <a:pt x="3" y="221"/>
                  </a:lnTo>
                  <a:lnTo>
                    <a:pt x="1" y="210"/>
                  </a:lnTo>
                  <a:lnTo>
                    <a:pt x="0" y="199"/>
                  </a:lnTo>
                  <a:lnTo>
                    <a:pt x="30" y="194"/>
                  </a:lnTo>
                  <a:lnTo>
                    <a:pt x="30" y="194"/>
                  </a:lnTo>
                  <a:lnTo>
                    <a:pt x="32" y="204"/>
                  </a:lnTo>
                  <a:lnTo>
                    <a:pt x="35" y="215"/>
                  </a:lnTo>
                  <a:lnTo>
                    <a:pt x="38" y="222"/>
                  </a:lnTo>
                  <a:lnTo>
                    <a:pt x="42" y="228"/>
                  </a:lnTo>
                  <a:lnTo>
                    <a:pt x="42" y="228"/>
                  </a:lnTo>
                  <a:lnTo>
                    <a:pt x="49" y="236"/>
                  </a:lnTo>
                  <a:lnTo>
                    <a:pt x="56" y="241"/>
                  </a:lnTo>
                  <a:lnTo>
                    <a:pt x="64" y="245"/>
                  </a:lnTo>
                  <a:lnTo>
                    <a:pt x="73" y="246"/>
                  </a:lnTo>
                  <a:lnTo>
                    <a:pt x="73" y="151"/>
                  </a:lnTo>
                  <a:lnTo>
                    <a:pt x="73" y="151"/>
                  </a:lnTo>
                  <a:lnTo>
                    <a:pt x="63" y="149"/>
                  </a:lnTo>
                  <a:lnTo>
                    <a:pt x="54" y="146"/>
                  </a:lnTo>
                  <a:lnTo>
                    <a:pt x="44" y="142"/>
                  </a:lnTo>
                  <a:lnTo>
                    <a:pt x="35" y="137"/>
                  </a:lnTo>
                  <a:lnTo>
                    <a:pt x="35" y="137"/>
                  </a:lnTo>
                  <a:lnTo>
                    <a:pt x="27" y="132"/>
                  </a:lnTo>
                  <a:lnTo>
                    <a:pt x="22" y="127"/>
                  </a:lnTo>
                  <a:lnTo>
                    <a:pt x="17" y="122"/>
                  </a:lnTo>
                  <a:lnTo>
                    <a:pt x="13" y="114"/>
                  </a:lnTo>
                  <a:lnTo>
                    <a:pt x="13" y="114"/>
                  </a:lnTo>
                  <a:lnTo>
                    <a:pt x="9" y="107"/>
                  </a:lnTo>
                  <a:lnTo>
                    <a:pt x="6" y="100"/>
                  </a:lnTo>
                  <a:lnTo>
                    <a:pt x="5" y="91"/>
                  </a:lnTo>
                  <a:lnTo>
                    <a:pt x="5" y="83"/>
                  </a:lnTo>
                  <a:lnTo>
                    <a:pt x="5" y="83"/>
                  </a:lnTo>
                  <a:lnTo>
                    <a:pt x="5" y="75"/>
                  </a:lnTo>
                  <a:lnTo>
                    <a:pt x="6" y="67"/>
                  </a:lnTo>
                  <a:lnTo>
                    <a:pt x="8" y="60"/>
                  </a:lnTo>
                  <a:lnTo>
                    <a:pt x="10" y="53"/>
                  </a:lnTo>
                  <a:lnTo>
                    <a:pt x="14" y="48"/>
                  </a:lnTo>
                  <a:lnTo>
                    <a:pt x="18" y="41"/>
                  </a:lnTo>
                  <a:lnTo>
                    <a:pt x="22" y="36"/>
                  </a:lnTo>
                  <a:lnTo>
                    <a:pt x="27" y="31"/>
                  </a:lnTo>
                  <a:lnTo>
                    <a:pt x="27" y="31"/>
                  </a:lnTo>
                  <a:lnTo>
                    <a:pt x="36" y="25"/>
                  </a:lnTo>
                  <a:lnTo>
                    <a:pt x="46" y="20"/>
                  </a:lnTo>
                  <a:lnTo>
                    <a:pt x="58" y="16"/>
                  </a:lnTo>
                  <a:lnTo>
                    <a:pt x="73" y="14"/>
                  </a:lnTo>
                  <a:lnTo>
                    <a:pt x="73" y="0"/>
                  </a:lnTo>
                  <a:lnTo>
                    <a:pt x="90" y="0"/>
                  </a:lnTo>
                  <a:lnTo>
                    <a:pt x="90" y="14"/>
                  </a:lnTo>
                  <a:lnTo>
                    <a:pt x="90" y="14"/>
                  </a:lnTo>
                  <a:lnTo>
                    <a:pt x="102" y="16"/>
                  </a:lnTo>
                  <a:lnTo>
                    <a:pt x="114" y="19"/>
                  </a:lnTo>
                  <a:lnTo>
                    <a:pt x="124" y="23"/>
                  </a:lnTo>
                  <a:lnTo>
                    <a:pt x="132" y="30"/>
                  </a:lnTo>
                  <a:lnTo>
                    <a:pt x="132" y="30"/>
                  </a:lnTo>
                  <a:lnTo>
                    <a:pt x="140" y="38"/>
                  </a:lnTo>
                  <a:lnTo>
                    <a:pt x="148" y="49"/>
                  </a:lnTo>
                  <a:lnTo>
                    <a:pt x="152" y="62"/>
                  </a:lnTo>
                  <a:lnTo>
                    <a:pt x="155" y="74"/>
                  </a:lnTo>
                  <a:lnTo>
                    <a:pt x="125" y="79"/>
                  </a:lnTo>
                  <a:lnTo>
                    <a:pt x="125" y="79"/>
                  </a:lnTo>
                  <a:lnTo>
                    <a:pt x="123" y="71"/>
                  </a:lnTo>
                  <a:lnTo>
                    <a:pt x="120" y="64"/>
                  </a:lnTo>
                  <a:lnTo>
                    <a:pt x="117" y="57"/>
                  </a:lnTo>
                  <a:lnTo>
                    <a:pt x="113" y="52"/>
                  </a:lnTo>
                  <a:lnTo>
                    <a:pt x="113" y="52"/>
                  </a:lnTo>
                  <a:lnTo>
                    <a:pt x="109" y="48"/>
                  </a:lnTo>
                  <a:lnTo>
                    <a:pt x="103" y="45"/>
                  </a:lnTo>
                  <a:lnTo>
                    <a:pt x="97" y="41"/>
                  </a:lnTo>
                  <a:lnTo>
                    <a:pt x="90" y="39"/>
                  </a:lnTo>
                  <a:lnTo>
                    <a:pt x="90" y="126"/>
                  </a:lnTo>
                  <a:lnTo>
                    <a:pt x="90" y="126"/>
                  </a:lnTo>
                  <a:lnTo>
                    <a:pt x="109" y="131"/>
                  </a:lnTo>
                  <a:lnTo>
                    <a:pt x="120" y="135"/>
                  </a:lnTo>
                  <a:lnTo>
                    <a:pt x="120" y="135"/>
                  </a:lnTo>
                  <a:lnTo>
                    <a:pt x="133" y="142"/>
                  </a:lnTo>
                  <a:lnTo>
                    <a:pt x="138" y="146"/>
                  </a:lnTo>
                  <a:lnTo>
                    <a:pt x="143" y="150"/>
                  </a:lnTo>
                  <a:lnTo>
                    <a:pt x="143" y="150"/>
                  </a:lnTo>
                  <a:lnTo>
                    <a:pt x="147" y="154"/>
                  </a:lnTo>
                  <a:lnTo>
                    <a:pt x="151" y="160"/>
                  </a:lnTo>
                  <a:lnTo>
                    <a:pt x="154" y="165"/>
                  </a:lnTo>
                  <a:lnTo>
                    <a:pt x="156" y="171"/>
                  </a:lnTo>
                  <a:lnTo>
                    <a:pt x="156" y="171"/>
                  </a:lnTo>
                  <a:lnTo>
                    <a:pt x="158" y="178"/>
                  </a:lnTo>
                  <a:lnTo>
                    <a:pt x="161" y="184"/>
                  </a:lnTo>
                  <a:lnTo>
                    <a:pt x="162" y="198"/>
                  </a:lnTo>
                  <a:lnTo>
                    <a:pt x="162" y="198"/>
                  </a:lnTo>
                  <a:lnTo>
                    <a:pt x="161" y="205"/>
                  </a:lnTo>
                  <a:lnTo>
                    <a:pt x="161" y="213"/>
                  </a:lnTo>
                  <a:lnTo>
                    <a:pt x="158" y="219"/>
                  </a:lnTo>
                  <a:lnTo>
                    <a:pt x="156" y="226"/>
                  </a:lnTo>
                  <a:lnTo>
                    <a:pt x="153" y="233"/>
                  </a:lnTo>
                  <a:lnTo>
                    <a:pt x="150" y="238"/>
                  </a:lnTo>
                  <a:lnTo>
                    <a:pt x="146" y="244"/>
                  </a:lnTo>
                  <a:lnTo>
                    <a:pt x="142" y="250"/>
                  </a:lnTo>
                  <a:lnTo>
                    <a:pt x="142" y="250"/>
                  </a:lnTo>
                  <a:lnTo>
                    <a:pt x="136" y="254"/>
                  </a:lnTo>
                  <a:lnTo>
                    <a:pt x="131" y="259"/>
                  </a:lnTo>
                  <a:lnTo>
                    <a:pt x="125" y="262"/>
                  </a:lnTo>
                  <a:lnTo>
                    <a:pt x="118" y="265"/>
                  </a:lnTo>
                  <a:lnTo>
                    <a:pt x="112" y="267"/>
                  </a:lnTo>
                  <a:lnTo>
                    <a:pt x="106" y="270"/>
                  </a:lnTo>
                  <a:lnTo>
                    <a:pt x="98" y="271"/>
                  </a:lnTo>
                  <a:lnTo>
                    <a:pt x="90" y="272"/>
                  </a:lnTo>
                  <a:lnTo>
                    <a:pt x="90" y="302"/>
                  </a:lnTo>
                  <a:lnTo>
                    <a:pt x="73" y="302"/>
                  </a:lnTo>
                  <a:close/>
                  <a:moveTo>
                    <a:pt x="73" y="39"/>
                  </a:moveTo>
                  <a:lnTo>
                    <a:pt x="73" y="39"/>
                  </a:lnTo>
                  <a:lnTo>
                    <a:pt x="64" y="41"/>
                  </a:lnTo>
                  <a:lnTo>
                    <a:pt x="57" y="45"/>
                  </a:lnTo>
                  <a:lnTo>
                    <a:pt x="51" y="48"/>
                  </a:lnTo>
                  <a:lnTo>
                    <a:pt x="45" y="53"/>
                  </a:lnTo>
                  <a:lnTo>
                    <a:pt x="45" y="53"/>
                  </a:lnTo>
                  <a:lnTo>
                    <a:pt x="40" y="59"/>
                  </a:lnTo>
                  <a:lnTo>
                    <a:pt x="37" y="66"/>
                  </a:lnTo>
                  <a:lnTo>
                    <a:pt x="36" y="73"/>
                  </a:lnTo>
                  <a:lnTo>
                    <a:pt x="35" y="81"/>
                  </a:lnTo>
                  <a:lnTo>
                    <a:pt x="35" y="81"/>
                  </a:lnTo>
                  <a:lnTo>
                    <a:pt x="36" y="88"/>
                  </a:lnTo>
                  <a:lnTo>
                    <a:pt x="37" y="94"/>
                  </a:lnTo>
                  <a:lnTo>
                    <a:pt x="40" y="101"/>
                  </a:lnTo>
                  <a:lnTo>
                    <a:pt x="43" y="106"/>
                  </a:lnTo>
                  <a:lnTo>
                    <a:pt x="43" y="106"/>
                  </a:lnTo>
                  <a:lnTo>
                    <a:pt x="49" y="111"/>
                  </a:lnTo>
                  <a:lnTo>
                    <a:pt x="55" y="115"/>
                  </a:lnTo>
                  <a:lnTo>
                    <a:pt x="63" y="119"/>
                  </a:lnTo>
                  <a:lnTo>
                    <a:pt x="73" y="123"/>
                  </a:lnTo>
                  <a:lnTo>
                    <a:pt x="73" y="39"/>
                  </a:lnTo>
                  <a:close/>
                  <a:moveTo>
                    <a:pt x="90" y="246"/>
                  </a:moveTo>
                  <a:lnTo>
                    <a:pt x="90" y="246"/>
                  </a:lnTo>
                  <a:lnTo>
                    <a:pt x="98" y="245"/>
                  </a:lnTo>
                  <a:lnTo>
                    <a:pt x="107" y="242"/>
                  </a:lnTo>
                  <a:lnTo>
                    <a:pt x="113" y="237"/>
                  </a:lnTo>
                  <a:lnTo>
                    <a:pt x="119" y="232"/>
                  </a:lnTo>
                  <a:lnTo>
                    <a:pt x="119" y="232"/>
                  </a:lnTo>
                  <a:lnTo>
                    <a:pt x="124" y="224"/>
                  </a:lnTo>
                  <a:lnTo>
                    <a:pt x="128" y="217"/>
                  </a:lnTo>
                  <a:lnTo>
                    <a:pt x="130" y="208"/>
                  </a:lnTo>
                  <a:lnTo>
                    <a:pt x="131" y="199"/>
                  </a:lnTo>
                  <a:lnTo>
                    <a:pt x="131" y="199"/>
                  </a:lnTo>
                  <a:lnTo>
                    <a:pt x="130" y="191"/>
                  </a:lnTo>
                  <a:lnTo>
                    <a:pt x="129" y="185"/>
                  </a:lnTo>
                  <a:lnTo>
                    <a:pt x="126" y="179"/>
                  </a:lnTo>
                  <a:lnTo>
                    <a:pt x="123" y="173"/>
                  </a:lnTo>
                  <a:lnTo>
                    <a:pt x="123" y="173"/>
                  </a:lnTo>
                  <a:lnTo>
                    <a:pt x="117" y="168"/>
                  </a:lnTo>
                  <a:lnTo>
                    <a:pt x="110" y="164"/>
                  </a:lnTo>
                  <a:lnTo>
                    <a:pt x="101" y="160"/>
                  </a:lnTo>
                  <a:lnTo>
                    <a:pt x="90" y="156"/>
                  </a:lnTo>
                  <a:lnTo>
                    <a:pt x="90" y="24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4" name="Signat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995" y="4205389"/>
            <a:ext cx="3513668" cy="650207"/>
          </a:xfrm>
          <a:prstGeom prst="rect">
            <a:avLst/>
          </a:prstGeom>
        </p:spPr>
      </p:pic>
      <p:cxnSp>
        <p:nvCxnSpPr>
          <p:cNvPr id="25" name="Straight Connector 24"/>
          <p:cNvCxnSpPr/>
          <p:nvPr/>
        </p:nvCxnSpPr>
        <p:spPr>
          <a:xfrm>
            <a:off x="8510539" y="0"/>
            <a:ext cx="0" cy="1360449"/>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8397" y="1371600"/>
            <a:ext cx="8202142"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08397" y="1371600"/>
            <a:ext cx="0" cy="487680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4800" y="6248400"/>
            <a:ext cx="8567026"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871826" y="4887951"/>
            <a:ext cx="3436288" cy="0"/>
          </a:xfrm>
          <a:prstGeom prst="line">
            <a:avLst/>
          </a:prstGeom>
          <a:ln w="76200" cap="rnd">
            <a:solidFill>
              <a:schemeClr val="bg1"/>
            </a:solidFill>
          </a:ln>
          <a:effectLst/>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19050" y="-5226450"/>
            <a:ext cx="5700000" cy="3150000"/>
          </a:xfrm>
          <a:prstGeom prst="rect">
            <a:avLst/>
          </a:prstGeom>
        </p:spPr>
      </p:pic>
    </p:spTree>
    <p:extLst>
      <p:ext uri="{BB962C8B-B14F-4D97-AF65-F5344CB8AC3E}">
        <p14:creationId xmlns:p14="http://schemas.microsoft.com/office/powerpoint/2010/main" val="328362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200"/>
                                        <p:tgtEl>
                                          <p:spTgt spid="25"/>
                                        </p:tgtEl>
                                      </p:cBhvr>
                                    </p:animEffect>
                                  </p:childTnLst>
                                </p:cTn>
                              </p:par>
                            </p:childTnLst>
                          </p:cTn>
                        </p:par>
                        <p:par>
                          <p:cTn id="12" fill="hold">
                            <p:stCondLst>
                              <p:cond delay="700"/>
                            </p:stCondLst>
                            <p:childTnLst>
                              <p:par>
                                <p:cTn id="13" presetID="22" presetClass="entr" presetSubtype="2"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200"/>
                                        <p:tgtEl>
                                          <p:spTgt spid="26"/>
                                        </p:tgtEl>
                                      </p:cBhvr>
                                    </p:animEffect>
                                  </p:childTnLst>
                                </p:cTn>
                              </p:par>
                            </p:childTnLst>
                          </p:cTn>
                        </p:par>
                        <p:par>
                          <p:cTn id="16" fill="hold">
                            <p:stCondLst>
                              <p:cond delay="900"/>
                            </p:stCondLst>
                            <p:childTnLst>
                              <p:par>
                                <p:cTn id="17" presetID="22" presetClass="entr" presetSubtype="1"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200"/>
                                        <p:tgtEl>
                                          <p:spTgt spid="27"/>
                                        </p:tgtEl>
                                      </p:cBhvr>
                                    </p:animEffect>
                                  </p:childTnLst>
                                </p:cTn>
                              </p:par>
                            </p:childTnLst>
                          </p:cTn>
                        </p:par>
                        <p:par>
                          <p:cTn id="20" fill="hold">
                            <p:stCondLst>
                              <p:cond delay="11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200"/>
                                        <p:tgtEl>
                                          <p:spTgt spid="28"/>
                                        </p:tgtEl>
                                      </p:cBhvr>
                                    </p:animEffect>
                                  </p:childTnLst>
                                </p:cTn>
                              </p:par>
                            </p:childTnLst>
                          </p:cTn>
                        </p:par>
                        <p:par>
                          <p:cTn id="24" fill="hold">
                            <p:stCondLst>
                              <p:cond delay="1300"/>
                            </p:stCondLst>
                            <p:childTnLst>
                              <p:par>
                                <p:cTn id="25" presetID="22" presetClass="entr" presetSubtype="4"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200"/>
                                        <p:tgtEl>
                                          <p:spTgt spid="32"/>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200"/>
                                        <p:tgtEl>
                                          <p:spTgt spid="35"/>
                                        </p:tgtEl>
                                      </p:cBhvr>
                                    </p:animEffect>
                                  </p:childTnLst>
                                </p:cTn>
                              </p:par>
                            </p:childTnLst>
                          </p:cTn>
                        </p:par>
                        <p:par>
                          <p:cTn id="32" fill="hold">
                            <p:stCondLst>
                              <p:cond delay="17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2200"/>
                            </p:stCondLst>
                            <p:childTnLst>
                              <p:par>
                                <p:cTn id="37" presetID="42" presetClass="path" presetSubtype="0" decel="100000" fill="hold" nodeType="afterEffect">
                                  <p:stCondLst>
                                    <p:cond delay="0"/>
                                  </p:stCondLst>
                                  <p:childTnLst>
                                    <p:animMotion origin="layout" path="M -2.5E-6 -2.59259E-6 L -0.96875 0.9875 " pathEditMode="relative" rAng="0" ptsTypes="AA">
                                      <p:cBhvr>
                                        <p:cTn id="38" dur="2000" fill="hold"/>
                                        <p:tgtEl>
                                          <p:spTgt spid="38"/>
                                        </p:tgtEl>
                                        <p:attrNameLst>
                                          <p:attrName>ppt_x</p:attrName>
                                          <p:attrName>ppt_y</p:attrName>
                                        </p:attrNameLst>
                                      </p:cBhvr>
                                      <p:rCtr x="-48438" y="49375"/>
                                    </p:animMotion>
                                  </p:childTnLst>
                                </p:cTn>
                              </p:par>
                            </p:childTnLst>
                          </p:cTn>
                        </p:par>
                        <p:par>
                          <p:cTn id="39" fill="hold">
                            <p:stCondLst>
                              <p:cond delay="42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1500"/>
                                        <p:tgtEl>
                                          <p:spTgt spid="14"/>
                                        </p:tgtEl>
                                      </p:cBhvr>
                                    </p:animEffect>
                                  </p:childTnLst>
                                </p:cTn>
                              </p:par>
                              <p:par>
                                <p:cTn id="43" presetID="0" presetClass="path" presetSubtype="0" accel="40000" decel="60000" fill="hold" nodeType="withEffect">
                                  <p:stCondLst>
                                    <p:cond delay="0"/>
                                  </p:stCondLst>
                                  <p:childTnLst>
                                    <p:animMotion origin="layout" path="M -0.96875 0.9875 L -0.96875 0.9882 C -0.96732 0.98658 -0.95989 0.98125 -0.95625 0.97986 C -0.95508 0.9794 -0.95377 0.97871 -0.95234 0.97847 C -0.95052 0.97685 -0.94661 0.975 -0.94661 0.97523 C -0.94791 0.97431 -0.94922 0.97315 -0.95052 0.97315 C -0.95664 0.97315 -0.95755 0.97778 -0.96198 0.98449 C -0.9625 0.98611 -0.96276 0.9875 -0.96315 0.98959 C -0.96367 0.99167 -0.96536 0.99329 -0.9651 0.99607 C -0.96445 0.99931 -0.96028 1.00139 -0.95833 1.00255 C -0.95573 1.00185 -0.95299 1.00255 -0.95052 1.00047 C -0.94961 1 -0.95 0.99746 -0.94948 0.99607 C -0.94883 0.99352 -0.9483 0.99167 -0.94765 0.98959 C -0.94726 0.9875 -0.94726 0.98611 -0.94661 0.98449 C -0.94127 0.96482 -0.94414 0.97847 -0.94166 0.9669 C -0.93659 0.97986 -0.94336 0.96435 -0.93685 0.975 C -0.93515 0.97778 -0.93398 0.9838 -0.93294 0.9875 C -0.93073 0.98727 -0.92877 0.98611 -0.92617 0.98611 C -0.92291 0.98611 -0.92161 0.9882 -0.9194 0.9926 C -0.91862 0.99398 -0.91836 0.99607 -0.91758 0.99746 C -0.91679 0.99908 -0.91562 0.99954 -0.91458 1.00047 C -0.91237 1 -0.91002 1.00047 -0.90781 0.99908 C -0.90651 0.99815 -0.90521 0.99607 -0.90416 0.99398 C -0.9026 0.9919 -0.9013 0.99005 -0.90026 0.9875 C -0.8987 0.98449 -0.89674 0.97986 -0.89531 0.97639 C -0.89466 0.97246 -0.89414 0.96783 -0.89349 0.96366 C -0.8931 0.96204 -0.89284 0.95741 -0.89245 0.9588 C -0.88034 1.00255 -0.8931 0.96991 -0.88672 0.98611 C -0.88698 0.9875 -0.88698 0.98959 -0.88763 0.99121 C -0.88828 0.9919 -0.8914 0.9926 -0.89062 0.9926 C -0.88893 0.9926 -0.88724 0.99167 -0.88567 0.99121 C -0.88476 0.98959 -0.88151 0.9831 -0.87982 0.98287 C -0.87812 0.98287 -0.87669 0.98426 -0.875 0.98449 C -0.87474 0.98658 -0.875 0.98959 -0.87409 0.99121 C -0.87304 0.9919 -0.87187 0.99005 -0.87109 0.98959 C -0.87018 0.9882 -0.86992 0.98611 -0.86914 0.98449 C -0.86823 0.98287 -0.86718 0.98125 -0.86614 0.97986 C -0.86067 0.98287 -0.86523 0.97871 -0.86237 0.98611 C -0.86002 0.99167 -0.85742 0.99607 -0.85455 1.00047 C -0.83932 1 -0.86914 0.99653 -0.8539 0.99468 C -0.85299 0.99398 -0.85104 0.99051 -0.85169 0.98889 C -0.85299 0.98727 -0.84166 0.99398 -0.84336 0.99329 C -0.85429 0.98426 -0.82343 1.00047 -0.83385 0.99398 C -0.83541 0.9926 -0.83646 0.9882 -0.83776 0.98727 C -0.83554 0.98565 -0.83086 0.99005 -0.82903 0.98658 C -0.82838 0.98519 -0.83099 0.9794 -0.82995 0.97778 C -0.82383 0.96528 -0.825 0.99051 -0.82018 0.97847 C -0.82109 0.97778 -0.82096 0.99468 -0.81953 0.9926 C -0.81823 0.99051 -0.8151 0.97639 -0.81367 0.97639 C -0.80677 0.97547 -0.81211 0.99167 -0.8069 0.9926 C -0.80208 0.99306 -0.80911 0.97107 -0.80338 0.96968 C -0.79752 0.96783 -0.79401 0.98079 -0.79075 0.98172 C -0.78789 0.98218 -0.79544 0.9794 -0.78502 0.97315 C -0.7819 0.97153 -0.78685 0.9875 -0.78398 0.98565 C -0.77461 0.97894 -0.78047 1.00301 -0.77747 0.98611 C -0.77448 0.96898 -0.77747 0.97454 -0.77448 0.97431 C -0.77148 0.97338 -0.77786 0.97639 -0.77252 0.98866 C -0.76745 1.00116 -0.76901 0.97176 -0.76536 0.97153 C -0.76172 0.97107 -0.75638 0.98773 -0.75495 0.99051 C -0.75416 0.99306 -0.7638 0.98959 -0.75885 0.9882 C -0.74179 0.97778 -0.76419 0.98148 -0.74726 0.96875 C -0.71107 0.94491 -0.77187 1.01898 -0.73945 1.00139 C -0.73333 1.0007 -0.36588 0.6757 -0.36093 0.66968 C -0.35911 0.6676 -0.35781 0.66597 -0.35612 0.66297 C -0.35521 0.6625 -0.35416 0.66088 -0.35312 0.65996 C -0.3487 0.65579 -0.35156 0.66042 -0.34922 0.65834 L -0.33281 0.63241 C -0.32916 0.63056 -0.32565 0.62824 -0.32187 0.62593 " pathEditMode="relative" rAng="0" ptsTypes="AAAAAAAAAAAAAAAAAAAAAAAAAAAAAAAAAAAAAAAAAAAAAAAAAAAAAAAAAAAAAAAAAAAA">
                                      <p:cBhvr>
                                        <p:cTn id="44" dur="2500" fill="hold"/>
                                        <p:tgtEl>
                                          <p:spTgt spid="38"/>
                                        </p:tgtEl>
                                        <p:attrNameLst>
                                          <p:attrName>ppt_x</p:attrName>
                                          <p:attrName>ppt_y</p:attrName>
                                        </p:attrNameLst>
                                      </p:cBhvr>
                                      <p:rCtr x="32344" y="-17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uilding"/>
          <p:cNvPicPr>
            <a:picLocks noChangeAspect="1"/>
          </p:cNvPicPr>
          <p:nvPr/>
        </p:nvPicPr>
        <p:blipFill rotWithShape="1">
          <a:blip r:embed="rId3" cstate="print">
            <a:extLst>
              <a:ext uri="{28A0092B-C50C-407E-A947-70E740481C1C}">
                <a14:useLocalDpi xmlns:a14="http://schemas.microsoft.com/office/drawing/2010/main" val="0"/>
              </a:ext>
            </a:extLst>
          </a:blip>
          <a:srcRect l="8232" t="837" r="8265" b="41240"/>
          <a:stretch/>
        </p:blipFill>
        <p:spPr>
          <a:xfrm>
            <a:off x="0" y="0"/>
            <a:ext cx="12192000" cy="5616748"/>
          </a:xfrm>
          <a:prstGeom prst="rect">
            <a:avLst/>
          </a:prstGeom>
        </p:spPr>
      </p:pic>
      <p:sp>
        <p:nvSpPr>
          <p:cNvPr id="50" name="White Box"/>
          <p:cNvSpPr/>
          <p:nvPr/>
        </p:nvSpPr>
        <p:spPr>
          <a:xfrm>
            <a:off x="0" y="0"/>
            <a:ext cx="12192000" cy="56318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6"/>
          <p:cNvSpPr>
            <a:spLocks noEditPoints="1"/>
          </p:cNvSpPr>
          <p:nvPr/>
        </p:nvSpPr>
        <p:spPr bwMode="auto">
          <a:xfrm>
            <a:off x="8769838" y="2685673"/>
            <a:ext cx="257856" cy="253889"/>
          </a:xfrm>
          <a:custGeom>
            <a:avLst/>
            <a:gdLst>
              <a:gd name="T0" fmla="*/ 27 w 55"/>
              <a:gd name="T1" fmla="*/ 0 h 54"/>
              <a:gd name="T2" fmla="*/ 38 w 55"/>
              <a:gd name="T3" fmla="*/ 2 h 54"/>
              <a:gd name="T4" fmla="*/ 47 w 55"/>
              <a:gd name="T5" fmla="*/ 8 h 54"/>
              <a:gd name="T6" fmla="*/ 53 w 55"/>
              <a:gd name="T7" fmla="*/ 16 h 54"/>
              <a:gd name="T8" fmla="*/ 55 w 55"/>
              <a:gd name="T9" fmla="*/ 27 h 54"/>
              <a:gd name="T10" fmla="*/ 51 w 55"/>
              <a:gd name="T11" fmla="*/ 41 h 54"/>
              <a:gd name="T12" fmla="*/ 41 w 55"/>
              <a:gd name="T13" fmla="*/ 51 h 54"/>
              <a:gd name="T14" fmla="*/ 27 w 55"/>
              <a:gd name="T15" fmla="*/ 54 h 54"/>
              <a:gd name="T16" fmla="*/ 14 w 55"/>
              <a:gd name="T17" fmla="*/ 51 h 54"/>
              <a:gd name="T18" fmla="*/ 4 w 55"/>
              <a:gd name="T19" fmla="*/ 41 h 54"/>
              <a:gd name="T20" fmla="*/ 0 w 55"/>
              <a:gd name="T21" fmla="*/ 27 h 54"/>
              <a:gd name="T22" fmla="*/ 4 w 55"/>
              <a:gd name="T23" fmla="*/ 13 h 54"/>
              <a:gd name="T24" fmla="*/ 14 w 55"/>
              <a:gd name="T25" fmla="*/ 3 h 54"/>
              <a:gd name="T26" fmla="*/ 27 w 55"/>
              <a:gd name="T27" fmla="*/ 0 h 54"/>
              <a:gd name="T28" fmla="*/ 27 w 55"/>
              <a:gd name="T29" fmla="*/ 5 h 54"/>
              <a:gd name="T30" fmla="*/ 16 w 55"/>
              <a:gd name="T31" fmla="*/ 8 h 54"/>
              <a:gd name="T32" fmla="*/ 8 w 55"/>
              <a:gd name="T33" fmla="*/ 16 h 54"/>
              <a:gd name="T34" fmla="*/ 5 w 55"/>
              <a:gd name="T35" fmla="*/ 27 h 54"/>
              <a:gd name="T36" fmla="*/ 8 w 55"/>
              <a:gd name="T37" fmla="*/ 38 h 54"/>
              <a:gd name="T38" fmla="*/ 16 w 55"/>
              <a:gd name="T39" fmla="*/ 46 h 54"/>
              <a:gd name="T40" fmla="*/ 27 w 55"/>
              <a:gd name="T41" fmla="*/ 49 h 54"/>
              <a:gd name="T42" fmla="*/ 39 w 55"/>
              <a:gd name="T43" fmla="*/ 46 h 54"/>
              <a:gd name="T44" fmla="*/ 46 w 55"/>
              <a:gd name="T45" fmla="*/ 38 h 54"/>
              <a:gd name="T46" fmla="*/ 49 w 55"/>
              <a:gd name="T47" fmla="*/ 27 h 54"/>
              <a:gd name="T48" fmla="*/ 46 w 55"/>
              <a:gd name="T49" fmla="*/ 16 h 54"/>
              <a:gd name="T50" fmla="*/ 39 w 55"/>
              <a:gd name="T51" fmla="*/ 8 h 54"/>
              <a:gd name="T52" fmla="*/ 27 w 55"/>
              <a:gd name="T53" fmla="*/ 5 h 54"/>
              <a:gd name="T54" fmla="*/ 21 w 55"/>
              <a:gd name="T55" fmla="*/ 42 h 54"/>
              <a:gd name="T56" fmla="*/ 15 w 55"/>
              <a:gd name="T57" fmla="*/ 42 h 54"/>
              <a:gd name="T58" fmla="*/ 15 w 55"/>
              <a:gd name="T59" fmla="*/ 13 h 54"/>
              <a:gd name="T60" fmla="*/ 29 w 55"/>
              <a:gd name="T61" fmla="*/ 13 h 54"/>
              <a:gd name="T62" fmla="*/ 34 w 55"/>
              <a:gd name="T63" fmla="*/ 14 h 54"/>
              <a:gd name="T64" fmla="*/ 37 w 55"/>
              <a:gd name="T65" fmla="*/ 17 h 54"/>
              <a:gd name="T66" fmla="*/ 39 w 55"/>
              <a:gd name="T67" fmla="*/ 21 h 54"/>
              <a:gd name="T68" fmla="*/ 36 w 55"/>
              <a:gd name="T69" fmla="*/ 26 h 54"/>
              <a:gd name="T70" fmla="*/ 31 w 55"/>
              <a:gd name="T71" fmla="*/ 29 h 54"/>
              <a:gd name="T72" fmla="*/ 34 w 55"/>
              <a:gd name="T73" fmla="*/ 31 h 54"/>
              <a:gd name="T74" fmla="*/ 37 w 55"/>
              <a:gd name="T75" fmla="*/ 36 h 54"/>
              <a:gd name="T76" fmla="*/ 40 w 55"/>
              <a:gd name="T77" fmla="*/ 42 h 54"/>
              <a:gd name="T78" fmla="*/ 33 w 55"/>
              <a:gd name="T79" fmla="*/ 42 h 54"/>
              <a:gd name="T80" fmla="*/ 31 w 55"/>
              <a:gd name="T81" fmla="*/ 37 h 54"/>
              <a:gd name="T82" fmla="*/ 28 w 55"/>
              <a:gd name="T83" fmla="*/ 32 h 54"/>
              <a:gd name="T84" fmla="*/ 25 w 55"/>
              <a:gd name="T85" fmla="*/ 30 h 54"/>
              <a:gd name="T86" fmla="*/ 22 w 55"/>
              <a:gd name="T87" fmla="*/ 30 h 54"/>
              <a:gd name="T88" fmla="*/ 21 w 55"/>
              <a:gd name="T89" fmla="*/ 30 h 54"/>
              <a:gd name="T90" fmla="*/ 21 w 55"/>
              <a:gd name="T91" fmla="*/ 42 h 54"/>
              <a:gd name="T92" fmla="*/ 21 w 55"/>
              <a:gd name="T93" fmla="*/ 17 h 54"/>
              <a:gd name="T94" fmla="*/ 21 w 55"/>
              <a:gd name="T95" fmla="*/ 25 h 54"/>
              <a:gd name="T96" fmla="*/ 26 w 55"/>
              <a:gd name="T97" fmla="*/ 25 h 54"/>
              <a:gd name="T98" fmla="*/ 31 w 55"/>
              <a:gd name="T99" fmla="*/ 24 h 54"/>
              <a:gd name="T100" fmla="*/ 32 w 55"/>
              <a:gd name="T101" fmla="*/ 21 h 54"/>
              <a:gd name="T102" fmla="*/ 31 w 55"/>
              <a:gd name="T103" fmla="*/ 18 h 54"/>
              <a:gd name="T104" fmla="*/ 26 w 55"/>
              <a:gd name="T105" fmla="*/ 17 h 54"/>
              <a:gd name="T106" fmla="*/ 21 w 55"/>
              <a:gd name="T107"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54">
                <a:moveTo>
                  <a:pt x="27" y="0"/>
                </a:moveTo>
                <a:cubicBezTo>
                  <a:pt x="31" y="0"/>
                  <a:pt x="35" y="0"/>
                  <a:pt x="38" y="2"/>
                </a:cubicBezTo>
                <a:cubicBezTo>
                  <a:pt x="41" y="3"/>
                  <a:pt x="44" y="5"/>
                  <a:pt x="47" y="8"/>
                </a:cubicBezTo>
                <a:cubicBezTo>
                  <a:pt x="49" y="10"/>
                  <a:pt x="51" y="13"/>
                  <a:pt x="53" y="16"/>
                </a:cubicBezTo>
                <a:cubicBezTo>
                  <a:pt x="54" y="20"/>
                  <a:pt x="55" y="23"/>
                  <a:pt x="55" y="27"/>
                </a:cubicBezTo>
                <a:cubicBezTo>
                  <a:pt x="55" y="32"/>
                  <a:pt x="54" y="37"/>
                  <a:pt x="51" y="41"/>
                </a:cubicBezTo>
                <a:cubicBezTo>
                  <a:pt x="49" y="45"/>
                  <a:pt x="45" y="48"/>
                  <a:pt x="41" y="51"/>
                </a:cubicBezTo>
                <a:cubicBezTo>
                  <a:pt x="37" y="53"/>
                  <a:pt x="32" y="54"/>
                  <a:pt x="27" y="54"/>
                </a:cubicBezTo>
                <a:cubicBezTo>
                  <a:pt x="22" y="54"/>
                  <a:pt x="18" y="53"/>
                  <a:pt x="14" y="51"/>
                </a:cubicBezTo>
                <a:cubicBezTo>
                  <a:pt x="9" y="48"/>
                  <a:pt x="6" y="45"/>
                  <a:pt x="4" y="41"/>
                </a:cubicBezTo>
                <a:cubicBezTo>
                  <a:pt x="1" y="37"/>
                  <a:pt x="0" y="32"/>
                  <a:pt x="0" y="27"/>
                </a:cubicBezTo>
                <a:cubicBezTo>
                  <a:pt x="0" y="22"/>
                  <a:pt x="1" y="17"/>
                  <a:pt x="4" y="13"/>
                </a:cubicBezTo>
                <a:cubicBezTo>
                  <a:pt x="6" y="9"/>
                  <a:pt x="9" y="6"/>
                  <a:pt x="14" y="3"/>
                </a:cubicBezTo>
                <a:cubicBezTo>
                  <a:pt x="18" y="1"/>
                  <a:pt x="22" y="0"/>
                  <a:pt x="27" y="0"/>
                </a:cubicBezTo>
                <a:close/>
                <a:moveTo>
                  <a:pt x="27" y="5"/>
                </a:moveTo>
                <a:cubicBezTo>
                  <a:pt x="23" y="5"/>
                  <a:pt x="20" y="6"/>
                  <a:pt x="16" y="8"/>
                </a:cubicBezTo>
                <a:cubicBezTo>
                  <a:pt x="13" y="10"/>
                  <a:pt x="10" y="13"/>
                  <a:pt x="8" y="16"/>
                </a:cubicBezTo>
                <a:cubicBezTo>
                  <a:pt x="6" y="19"/>
                  <a:pt x="5" y="23"/>
                  <a:pt x="5" y="27"/>
                </a:cubicBezTo>
                <a:cubicBezTo>
                  <a:pt x="5" y="31"/>
                  <a:pt x="6" y="35"/>
                  <a:pt x="8" y="38"/>
                </a:cubicBezTo>
                <a:cubicBezTo>
                  <a:pt x="10" y="41"/>
                  <a:pt x="13" y="44"/>
                  <a:pt x="16" y="46"/>
                </a:cubicBezTo>
                <a:cubicBezTo>
                  <a:pt x="20" y="48"/>
                  <a:pt x="23" y="49"/>
                  <a:pt x="27" y="49"/>
                </a:cubicBezTo>
                <a:cubicBezTo>
                  <a:pt x="31" y="49"/>
                  <a:pt x="35" y="48"/>
                  <a:pt x="39" y="46"/>
                </a:cubicBezTo>
                <a:cubicBezTo>
                  <a:pt x="42" y="44"/>
                  <a:pt x="45" y="41"/>
                  <a:pt x="46" y="38"/>
                </a:cubicBezTo>
                <a:cubicBezTo>
                  <a:pt x="48" y="35"/>
                  <a:pt x="49" y="31"/>
                  <a:pt x="49" y="27"/>
                </a:cubicBezTo>
                <a:cubicBezTo>
                  <a:pt x="49" y="23"/>
                  <a:pt x="48" y="19"/>
                  <a:pt x="46" y="16"/>
                </a:cubicBezTo>
                <a:cubicBezTo>
                  <a:pt x="45" y="13"/>
                  <a:pt x="42" y="10"/>
                  <a:pt x="39" y="8"/>
                </a:cubicBezTo>
                <a:cubicBezTo>
                  <a:pt x="35" y="6"/>
                  <a:pt x="31" y="5"/>
                  <a:pt x="27" y="5"/>
                </a:cubicBezTo>
                <a:close/>
                <a:moveTo>
                  <a:pt x="21" y="42"/>
                </a:moveTo>
                <a:cubicBezTo>
                  <a:pt x="15" y="42"/>
                  <a:pt x="15" y="42"/>
                  <a:pt x="15" y="42"/>
                </a:cubicBezTo>
                <a:cubicBezTo>
                  <a:pt x="15" y="13"/>
                  <a:pt x="15" y="13"/>
                  <a:pt x="15" y="13"/>
                </a:cubicBezTo>
                <a:cubicBezTo>
                  <a:pt x="29" y="13"/>
                  <a:pt x="29" y="13"/>
                  <a:pt x="29" y="13"/>
                </a:cubicBezTo>
                <a:cubicBezTo>
                  <a:pt x="31" y="13"/>
                  <a:pt x="33" y="13"/>
                  <a:pt x="34" y="14"/>
                </a:cubicBezTo>
                <a:cubicBezTo>
                  <a:pt x="36" y="14"/>
                  <a:pt x="37" y="15"/>
                  <a:pt x="37" y="17"/>
                </a:cubicBezTo>
                <a:cubicBezTo>
                  <a:pt x="38" y="18"/>
                  <a:pt x="39" y="19"/>
                  <a:pt x="39" y="21"/>
                </a:cubicBezTo>
                <a:cubicBezTo>
                  <a:pt x="39" y="23"/>
                  <a:pt x="38" y="25"/>
                  <a:pt x="36" y="26"/>
                </a:cubicBezTo>
                <a:cubicBezTo>
                  <a:pt x="35" y="28"/>
                  <a:pt x="33" y="29"/>
                  <a:pt x="31" y="29"/>
                </a:cubicBezTo>
                <a:cubicBezTo>
                  <a:pt x="32" y="29"/>
                  <a:pt x="33" y="30"/>
                  <a:pt x="34" y="31"/>
                </a:cubicBezTo>
                <a:cubicBezTo>
                  <a:pt x="35" y="32"/>
                  <a:pt x="36" y="34"/>
                  <a:pt x="37" y="36"/>
                </a:cubicBezTo>
                <a:cubicBezTo>
                  <a:pt x="40" y="42"/>
                  <a:pt x="40" y="42"/>
                  <a:pt x="40" y="42"/>
                </a:cubicBezTo>
                <a:cubicBezTo>
                  <a:pt x="33" y="42"/>
                  <a:pt x="33" y="42"/>
                  <a:pt x="33" y="42"/>
                </a:cubicBezTo>
                <a:cubicBezTo>
                  <a:pt x="31" y="37"/>
                  <a:pt x="31" y="37"/>
                  <a:pt x="31" y="37"/>
                </a:cubicBezTo>
                <a:cubicBezTo>
                  <a:pt x="29" y="35"/>
                  <a:pt x="29" y="33"/>
                  <a:pt x="28" y="32"/>
                </a:cubicBezTo>
                <a:cubicBezTo>
                  <a:pt x="27" y="31"/>
                  <a:pt x="26" y="31"/>
                  <a:pt x="25" y="30"/>
                </a:cubicBezTo>
                <a:cubicBezTo>
                  <a:pt x="25" y="30"/>
                  <a:pt x="24" y="30"/>
                  <a:pt x="22" y="30"/>
                </a:cubicBezTo>
                <a:cubicBezTo>
                  <a:pt x="21" y="30"/>
                  <a:pt x="21" y="30"/>
                  <a:pt x="21" y="30"/>
                </a:cubicBezTo>
                <a:lnTo>
                  <a:pt x="21" y="42"/>
                </a:lnTo>
                <a:close/>
                <a:moveTo>
                  <a:pt x="21" y="17"/>
                </a:moveTo>
                <a:cubicBezTo>
                  <a:pt x="21" y="25"/>
                  <a:pt x="21" y="25"/>
                  <a:pt x="21" y="25"/>
                </a:cubicBezTo>
                <a:cubicBezTo>
                  <a:pt x="26" y="25"/>
                  <a:pt x="26" y="25"/>
                  <a:pt x="26" y="25"/>
                </a:cubicBezTo>
                <a:cubicBezTo>
                  <a:pt x="28" y="25"/>
                  <a:pt x="29" y="25"/>
                  <a:pt x="31" y="24"/>
                </a:cubicBezTo>
                <a:cubicBezTo>
                  <a:pt x="32" y="24"/>
                  <a:pt x="32" y="23"/>
                  <a:pt x="32" y="21"/>
                </a:cubicBezTo>
                <a:cubicBezTo>
                  <a:pt x="32" y="20"/>
                  <a:pt x="32" y="19"/>
                  <a:pt x="31" y="18"/>
                </a:cubicBezTo>
                <a:cubicBezTo>
                  <a:pt x="30" y="18"/>
                  <a:pt x="28" y="17"/>
                  <a:pt x="26" y="17"/>
                </a:cubicBezTo>
                <a:lnTo>
                  <a:pt x="2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7"/>
          <p:cNvSpPr>
            <a:spLocks noEditPoints="1"/>
          </p:cNvSpPr>
          <p:nvPr/>
        </p:nvSpPr>
        <p:spPr bwMode="auto">
          <a:xfrm>
            <a:off x="3418343" y="2671789"/>
            <a:ext cx="5313809" cy="1059192"/>
          </a:xfrm>
          <a:custGeom>
            <a:avLst/>
            <a:gdLst>
              <a:gd name="T0" fmla="*/ 145 w 1131"/>
              <a:gd name="T1" fmla="*/ 217 h 225"/>
              <a:gd name="T2" fmla="*/ 27 w 1131"/>
              <a:gd name="T3" fmla="*/ 193 h 225"/>
              <a:gd name="T4" fmla="*/ 8 w 1131"/>
              <a:gd name="T5" fmla="*/ 66 h 225"/>
              <a:gd name="T6" fmla="*/ 151 w 1131"/>
              <a:gd name="T7" fmla="*/ 11 h 225"/>
              <a:gd name="T8" fmla="*/ 175 w 1131"/>
              <a:gd name="T9" fmla="*/ 85 h 225"/>
              <a:gd name="T10" fmla="*/ 104 w 1131"/>
              <a:gd name="T11" fmla="*/ 35 h 225"/>
              <a:gd name="T12" fmla="*/ 72 w 1131"/>
              <a:gd name="T13" fmla="*/ 181 h 225"/>
              <a:gd name="T14" fmla="*/ 161 w 1131"/>
              <a:gd name="T15" fmla="*/ 139 h 225"/>
              <a:gd name="T16" fmla="*/ 255 w 1131"/>
              <a:gd name="T17" fmla="*/ 25 h 225"/>
              <a:gd name="T18" fmla="*/ 305 w 1131"/>
              <a:gd name="T19" fmla="*/ 60 h 225"/>
              <a:gd name="T20" fmla="*/ 359 w 1131"/>
              <a:gd name="T21" fmla="*/ 123 h 225"/>
              <a:gd name="T22" fmla="*/ 318 w 1131"/>
              <a:gd name="T23" fmla="*/ 200 h 225"/>
              <a:gd name="T24" fmla="*/ 271 w 1131"/>
              <a:gd name="T25" fmla="*/ 98 h 225"/>
              <a:gd name="T26" fmla="*/ 249 w 1131"/>
              <a:gd name="T27" fmla="*/ 218 h 225"/>
              <a:gd name="T28" fmla="*/ 220 w 1131"/>
              <a:gd name="T29" fmla="*/ 6 h 225"/>
              <a:gd name="T30" fmla="*/ 486 w 1131"/>
              <a:gd name="T31" fmla="*/ 202 h 225"/>
              <a:gd name="T32" fmla="*/ 381 w 1131"/>
              <a:gd name="T33" fmla="*/ 202 h 225"/>
              <a:gd name="T34" fmla="*/ 433 w 1131"/>
              <a:gd name="T35" fmla="*/ 131 h 225"/>
              <a:gd name="T36" fmla="*/ 453 w 1131"/>
              <a:gd name="T37" fmla="*/ 88 h 225"/>
              <a:gd name="T38" fmla="*/ 399 w 1131"/>
              <a:gd name="T39" fmla="*/ 119 h 225"/>
              <a:gd name="T40" fmla="*/ 413 w 1131"/>
              <a:gd name="T41" fmla="*/ 67 h 225"/>
              <a:gd name="T42" fmla="*/ 523 w 1131"/>
              <a:gd name="T43" fmla="*/ 122 h 225"/>
              <a:gd name="T44" fmla="*/ 530 w 1131"/>
              <a:gd name="T45" fmla="*/ 208 h 225"/>
              <a:gd name="T46" fmla="*/ 486 w 1131"/>
              <a:gd name="T47" fmla="*/ 202 h 225"/>
              <a:gd name="T48" fmla="*/ 421 w 1131"/>
              <a:gd name="T49" fmla="*/ 162 h 225"/>
              <a:gd name="T50" fmla="*/ 462 w 1131"/>
              <a:gd name="T51" fmla="*/ 193 h 225"/>
              <a:gd name="T52" fmla="*/ 589 w 1131"/>
              <a:gd name="T53" fmla="*/ 166 h 225"/>
              <a:gd name="T54" fmla="*/ 554 w 1131"/>
              <a:gd name="T55" fmla="*/ 218 h 225"/>
              <a:gd name="T56" fmla="*/ 582 w 1131"/>
              <a:gd name="T57" fmla="*/ 67 h 225"/>
              <a:gd name="T58" fmla="*/ 647 w 1131"/>
              <a:gd name="T59" fmla="*/ 67 h 225"/>
              <a:gd name="T60" fmla="*/ 632 w 1131"/>
              <a:gd name="T61" fmla="*/ 98 h 225"/>
              <a:gd name="T62" fmla="*/ 590 w 1131"/>
              <a:gd name="T63" fmla="*/ 135 h 225"/>
              <a:gd name="T64" fmla="*/ 762 w 1131"/>
              <a:gd name="T65" fmla="*/ 198 h 225"/>
              <a:gd name="T66" fmla="*/ 718 w 1131"/>
              <a:gd name="T67" fmla="*/ 198 h 225"/>
              <a:gd name="T68" fmla="*/ 648 w 1131"/>
              <a:gd name="T69" fmla="*/ 22 h 225"/>
              <a:gd name="T70" fmla="*/ 827 w 1131"/>
              <a:gd name="T71" fmla="*/ 9 h 225"/>
              <a:gd name="T72" fmla="*/ 934 w 1131"/>
              <a:gd name="T73" fmla="*/ 152 h 225"/>
              <a:gd name="T74" fmla="*/ 895 w 1131"/>
              <a:gd name="T75" fmla="*/ 198 h 225"/>
              <a:gd name="T76" fmla="*/ 942 w 1131"/>
              <a:gd name="T77" fmla="*/ 172 h 225"/>
              <a:gd name="T78" fmla="*/ 961 w 1131"/>
              <a:gd name="T79" fmla="*/ 195 h 225"/>
              <a:gd name="T80" fmla="*/ 835 w 1131"/>
              <a:gd name="T81" fmla="*/ 202 h 225"/>
              <a:gd name="T82" fmla="*/ 860 w 1131"/>
              <a:gd name="T83" fmla="*/ 66 h 225"/>
              <a:gd name="T84" fmla="*/ 967 w 1131"/>
              <a:gd name="T85" fmla="*/ 128 h 225"/>
              <a:gd name="T86" fmla="*/ 928 w 1131"/>
              <a:gd name="T87" fmla="*/ 129 h 225"/>
              <a:gd name="T88" fmla="*/ 855 w 1131"/>
              <a:gd name="T89" fmla="*/ 129 h 225"/>
              <a:gd name="T90" fmla="*/ 1090 w 1131"/>
              <a:gd name="T91" fmla="*/ 220 h 225"/>
              <a:gd name="T92" fmla="*/ 988 w 1131"/>
              <a:gd name="T93" fmla="*/ 100 h 225"/>
              <a:gd name="T94" fmla="*/ 1111 w 1131"/>
              <a:gd name="T95" fmla="*/ 76 h 225"/>
              <a:gd name="T96" fmla="*/ 1111 w 1131"/>
              <a:gd name="T97" fmla="*/ 125 h 225"/>
              <a:gd name="T98" fmla="*/ 1059 w 1131"/>
              <a:gd name="T99" fmla="*/ 91 h 225"/>
              <a:gd name="T100" fmla="*/ 1030 w 1131"/>
              <a:gd name="T101" fmla="*/ 181 h 225"/>
              <a:gd name="T102" fmla="*/ 1096 w 1131"/>
              <a:gd name="T103" fmla="*/ 172 h 225"/>
              <a:gd name="T104" fmla="*/ 1131 w 1131"/>
              <a:gd name="T105" fmla="*/ 17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1" h="225">
                <a:moveTo>
                  <a:pt x="194" y="152"/>
                </a:moveTo>
                <a:cubicBezTo>
                  <a:pt x="194" y="159"/>
                  <a:pt x="192" y="167"/>
                  <a:pt x="189" y="175"/>
                </a:cubicBezTo>
                <a:cubicBezTo>
                  <a:pt x="185" y="183"/>
                  <a:pt x="180" y="191"/>
                  <a:pt x="173" y="199"/>
                </a:cubicBezTo>
                <a:cubicBezTo>
                  <a:pt x="165" y="206"/>
                  <a:pt x="156" y="213"/>
                  <a:pt x="145" y="217"/>
                </a:cubicBezTo>
                <a:cubicBezTo>
                  <a:pt x="133" y="222"/>
                  <a:pt x="120" y="225"/>
                  <a:pt x="105" y="225"/>
                </a:cubicBezTo>
                <a:cubicBezTo>
                  <a:pt x="93" y="225"/>
                  <a:pt x="83" y="224"/>
                  <a:pt x="74" y="221"/>
                </a:cubicBezTo>
                <a:cubicBezTo>
                  <a:pt x="64" y="219"/>
                  <a:pt x="56" y="216"/>
                  <a:pt x="48" y="211"/>
                </a:cubicBezTo>
                <a:cubicBezTo>
                  <a:pt x="40" y="207"/>
                  <a:pt x="33" y="201"/>
                  <a:pt x="27" y="193"/>
                </a:cubicBezTo>
                <a:cubicBezTo>
                  <a:pt x="21" y="186"/>
                  <a:pt x="16" y="179"/>
                  <a:pt x="12" y="170"/>
                </a:cubicBezTo>
                <a:cubicBezTo>
                  <a:pt x="8" y="162"/>
                  <a:pt x="5" y="153"/>
                  <a:pt x="3" y="143"/>
                </a:cubicBezTo>
                <a:cubicBezTo>
                  <a:pt x="1" y="134"/>
                  <a:pt x="0" y="123"/>
                  <a:pt x="0" y="113"/>
                </a:cubicBezTo>
                <a:cubicBezTo>
                  <a:pt x="0" y="95"/>
                  <a:pt x="3" y="80"/>
                  <a:pt x="8" y="66"/>
                </a:cubicBezTo>
                <a:cubicBezTo>
                  <a:pt x="13" y="52"/>
                  <a:pt x="20" y="40"/>
                  <a:pt x="30" y="30"/>
                </a:cubicBezTo>
                <a:cubicBezTo>
                  <a:pt x="39" y="20"/>
                  <a:pt x="50" y="13"/>
                  <a:pt x="63" y="8"/>
                </a:cubicBezTo>
                <a:cubicBezTo>
                  <a:pt x="76" y="3"/>
                  <a:pt x="89" y="0"/>
                  <a:pt x="104" y="0"/>
                </a:cubicBezTo>
                <a:cubicBezTo>
                  <a:pt x="121" y="0"/>
                  <a:pt x="137" y="4"/>
                  <a:pt x="151" y="11"/>
                </a:cubicBezTo>
                <a:cubicBezTo>
                  <a:pt x="164" y="18"/>
                  <a:pt x="175" y="26"/>
                  <a:pt x="182" y="37"/>
                </a:cubicBezTo>
                <a:cubicBezTo>
                  <a:pt x="190" y="47"/>
                  <a:pt x="193" y="57"/>
                  <a:pt x="193" y="66"/>
                </a:cubicBezTo>
                <a:cubicBezTo>
                  <a:pt x="193" y="71"/>
                  <a:pt x="191" y="75"/>
                  <a:pt x="188" y="79"/>
                </a:cubicBezTo>
                <a:cubicBezTo>
                  <a:pt x="184" y="83"/>
                  <a:pt x="180" y="85"/>
                  <a:pt x="175" y="85"/>
                </a:cubicBezTo>
                <a:cubicBezTo>
                  <a:pt x="169" y="85"/>
                  <a:pt x="165" y="84"/>
                  <a:pt x="162" y="81"/>
                </a:cubicBezTo>
                <a:cubicBezTo>
                  <a:pt x="159" y="78"/>
                  <a:pt x="156" y="74"/>
                  <a:pt x="153" y="67"/>
                </a:cubicBezTo>
                <a:cubicBezTo>
                  <a:pt x="147" y="57"/>
                  <a:pt x="140" y="48"/>
                  <a:pt x="133" y="43"/>
                </a:cubicBezTo>
                <a:cubicBezTo>
                  <a:pt x="125" y="38"/>
                  <a:pt x="115" y="35"/>
                  <a:pt x="104" y="35"/>
                </a:cubicBezTo>
                <a:cubicBezTo>
                  <a:pt x="86" y="35"/>
                  <a:pt x="72" y="42"/>
                  <a:pt x="61" y="56"/>
                </a:cubicBezTo>
                <a:cubicBezTo>
                  <a:pt x="50" y="69"/>
                  <a:pt x="45" y="89"/>
                  <a:pt x="45" y="114"/>
                </a:cubicBezTo>
                <a:cubicBezTo>
                  <a:pt x="45" y="131"/>
                  <a:pt x="47" y="145"/>
                  <a:pt x="52" y="156"/>
                </a:cubicBezTo>
                <a:cubicBezTo>
                  <a:pt x="57" y="168"/>
                  <a:pt x="63" y="176"/>
                  <a:pt x="72" y="181"/>
                </a:cubicBezTo>
                <a:cubicBezTo>
                  <a:pt x="81" y="187"/>
                  <a:pt x="91" y="190"/>
                  <a:pt x="103" y="190"/>
                </a:cubicBezTo>
                <a:cubicBezTo>
                  <a:pt x="115" y="190"/>
                  <a:pt x="126" y="187"/>
                  <a:pt x="135" y="180"/>
                </a:cubicBezTo>
                <a:cubicBezTo>
                  <a:pt x="143" y="174"/>
                  <a:pt x="150" y="165"/>
                  <a:pt x="154" y="153"/>
                </a:cubicBezTo>
                <a:cubicBezTo>
                  <a:pt x="156" y="147"/>
                  <a:pt x="159" y="142"/>
                  <a:pt x="161" y="139"/>
                </a:cubicBezTo>
                <a:cubicBezTo>
                  <a:pt x="164" y="135"/>
                  <a:pt x="169" y="133"/>
                  <a:pt x="175" y="133"/>
                </a:cubicBezTo>
                <a:cubicBezTo>
                  <a:pt x="180" y="133"/>
                  <a:pt x="184" y="135"/>
                  <a:pt x="188" y="139"/>
                </a:cubicBezTo>
                <a:cubicBezTo>
                  <a:pt x="192" y="142"/>
                  <a:pt x="194" y="147"/>
                  <a:pt x="194" y="152"/>
                </a:cubicBezTo>
                <a:close/>
                <a:moveTo>
                  <a:pt x="255" y="25"/>
                </a:moveTo>
                <a:cubicBezTo>
                  <a:pt x="255" y="85"/>
                  <a:pt x="255" y="85"/>
                  <a:pt x="255" y="85"/>
                </a:cubicBezTo>
                <a:cubicBezTo>
                  <a:pt x="260" y="79"/>
                  <a:pt x="265" y="74"/>
                  <a:pt x="270" y="71"/>
                </a:cubicBezTo>
                <a:cubicBezTo>
                  <a:pt x="275" y="67"/>
                  <a:pt x="280" y="65"/>
                  <a:pt x="286" y="63"/>
                </a:cubicBezTo>
                <a:cubicBezTo>
                  <a:pt x="292" y="61"/>
                  <a:pt x="298" y="60"/>
                  <a:pt x="305" y="60"/>
                </a:cubicBezTo>
                <a:cubicBezTo>
                  <a:pt x="315" y="60"/>
                  <a:pt x="325" y="62"/>
                  <a:pt x="333" y="67"/>
                </a:cubicBezTo>
                <a:cubicBezTo>
                  <a:pt x="340" y="71"/>
                  <a:pt x="347" y="77"/>
                  <a:pt x="351" y="86"/>
                </a:cubicBezTo>
                <a:cubicBezTo>
                  <a:pt x="354" y="91"/>
                  <a:pt x="356" y="96"/>
                  <a:pt x="357" y="102"/>
                </a:cubicBezTo>
                <a:cubicBezTo>
                  <a:pt x="358" y="108"/>
                  <a:pt x="359" y="115"/>
                  <a:pt x="359" y="123"/>
                </a:cubicBezTo>
                <a:cubicBezTo>
                  <a:pt x="359" y="200"/>
                  <a:pt x="359" y="200"/>
                  <a:pt x="359" y="200"/>
                </a:cubicBezTo>
                <a:cubicBezTo>
                  <a:pt x="359" y="208"/>
                  <a:pt x="357" y="214"/>
                  <a:pt x="353" y="218"/>
                </a:cubicBezTo>
                <a:cubicBezTo>
                  <a:pt x="349" y="223"/>
                  <a:pt x="344" y="225"/>
                  <a:pt x="338" y="225"/>
                </a:cubicBezTo>
                <a:cubicBezTo>
                  <a:pt x="325" y="225"/>
                  <a:pt x="318" y="216"/>
                  <a:pt x="318" y="200"/>
                </a:cubicBezTo>
                <a:cubicBezTo>
                  <a:pt x="318" y="132"/>
                  <a:pt x="318" y="132"/>
                  <a:pt x="318" y="132"/>
                </a:cubicBezTo>
                <a:cubicBezTo>
                  <a:pt x="318" y="119"/>
                  <a:pt x="316" y="109"/>
                  <a:pt x="312" y="102"/>
                </a:cubicBezTo>
                <a:cubicBezTo>
                  <a:pt x="309" y="95"/>
                  <a:pt x="301" y="92"/>
                  <a:pt x="291" y="92"/>
                </a:cubicBezTo>
                <a:cubicBezTo>
                  <a:pt x="283" y="92"/>
                  <a:pt x="277" y="94"/>
                  <a:pt x="271" y="98"/>
                </a:cubicBezTo>
                <a:cubicBezTo>
                  <a:pt x="265" y="102"/>
                  <a:pt x="261" y="107"/>
                  <a:pt x="258" y="115"/>
                </a:cubicBezTo>
                <a:cubicBezTo>
                  <a:pt x="256" y="121"/>
                  <a:pt x="255" y="131"/>
                  <a:pt x="255" y="147"/>
                </a:cubicBezTo>
                <a:cubicBezTo>
                  <a:pt x="255" y="200"/>
                  <a:pt x="255" y="200"/>
                  <a:pt x="255" y="200"/>
                </a:cubicBezTo>
                <a:cubicBezTo>
                  <a:pt x="255" y="208"/>
                  <a:pt x="253" y="214"/>
                  <a:pt x="249" y="218"/>
                </a:cubicBezTo>
                <a:cubicBezTo>
                  <a:pt x="246" y="223"/>
                  <a:pt x="241" y="225"/>
                  <a:pt x="234" y="225"/>
                </a:cubicBezTo>
                <a:cubicBezTo>
                  <a:pt x="221" y="225"/>
                  <a:pt x="214" y="216"/>
                  <a:pt x="214" y="200"/>
                </a:cubicBezTo>
                <a:cubicBezTo>
                  <a:pt x="214" y="25"/>
                  <a:pt x="214" y="25"/>
                  <a:pt x="214" y="25"/>
                </a:cubicBezTo>
                <a:cubicBezTo>
                  <a:pt x="214" y="17"/>
                  <a:pt x="216" y="10"/>
                  <a:pt x="220" y="6"/>
                </a:cubicBezTo>
                <a:cubicBezTo>
                  <a:pt x="223" y="2"/>
                  <a:pt x="228" y="0"/>
                  <a:pt x="234" y="0"/>
                </a:cubicBezTo>
                <a:cubicBezTo>
                  <a:pt x="241" y="0"/>
                  <a:pt x="246" y="2"/>
                  <a:pt x="249" y="6"/>
                </a:cubicBezTo>
                <a:cubicBezTo>
                  <a:pt x="253" y="11"/>
                  <a:pt x="255" y="17"/>
                  <a:pt x="255" y="25"/>
                </a:cubicBezTo>
                <a:close/>
                <a:moveTo>
                  <a:pt x="486" y="202"/>
                </a:moveTo>
                <a:cubicBezTo>
                  <a:pt x="476" y="209"/>
                  <a:pt x="466" y="215"/>
                  <a:pt x="457" y="219"/>
                </a:cubicBezTo>
                <a:cubicBezTo>
                  <a:pt x="448" y="223"/>
                  <a:pt x="438" y="225"/>
                  <a:pt x="426" y="225"/>
                </a:cubicBezTo>
                <a:cubicBezTo>
                  <a:pt x="416" y="225"/>
                  <a:pt x="407" y="223"/>
                  <a:pt x="399" y="219"/>
                </a:cubicBezTo>
                <a:cubicBezTo>
                  <a:pt x="391" y="214"/>
                  <a:pt x="385" y="209"/>
                  <a:pt x="381" y="202"/>
                </a:cubicBezTo>
                <a:cubicBezTo>
                  <a:pt x="377" y="195"/>
                  <a:pt x="375" y="187"/>
                  <a:pt x="375" y="179"/>
                </a:cubicBezTo>
                <a:cubicBezTo>
                  <a:pt x="375" y="168"/>
                  <a:pt x="378" y="159"/>
                  <a:pt x="385" y="151"/>
                </a:cubicBezTo>
                <a:cubicBezTo>
                  <a:pt x="392" y="143"/>
                  <a:pt x="402" y="138"/>
                  <a:pt x="414" y="135"/>
                </a:cubicBezTo>
                <a:cubicBezTo>
                  <a:pt x="417" y="134"/>
                  <a:pt x="423" y="133"/>
                  <a:pt x="433" y="131"/>
                </a:cubicBezTo>
                <a:cubicBezTo>
                  <a:pt x="443" y="129"/>
                  <a:pt x="452" y="127"/>
                  <a:pt x="459" y="125"/>
                </a:cubicBezTo>
                <a:cubicBezTo>
                  <a:pt x="466" y="124"/>
                  <a:pt x="474" y="122"/>
                  <a:pt x="483" y="119"/>
                </a:cubicBezTo>
                <a:cubicBezTo>
                  <a:pt x="482" y="108"/>
                  <a:pt x="480" y="101"/>
                  <a:pt x="476" y="96"/>
                </a:cubicBezTo>
                <a:cubicBezTo>
                  <a:pt x="473" y="91"/>
                  <a:pt x="465" y="88"/>
                  <a:pt x="453" y="88"/>
                </a:cubicBezTo>
                <a:cubicBezTo>
                  <a:pt x="443" y="88"/>
                  <a:pt x="435" y="90"/>
                  <a:pt x="430" y="92"/>
                </a:cubicBezTo>
                <a:cubicBezTo>
                  <a:pt x="424" y="95"/>
                  <a:pt x="420" y="100"/>
                  <a:pt x="416" y="105"/>
                </a:cubicBezTo>
                <a:cubicBezTo>
                  <a:pt x="413" y="111"/>
                  <a:pt x="410" y="115"/>
                  <a:pt x="408" y="117"/>
                </a:cubicBezTo>
                <a:cubicBezTo>
                  <a:pt x="407" y="118"/>
                  <a:pt x="404" y="119"/>
                  <a:pt x="399" y="119"/>
                </a:cubicBezTo>
                <a:cubicBezTo>
                  <a:pt x="394" y="119"/>
                  <a:pt x="390" y="118"/>
                  <a:pt x="387" y="115"/>
                </a:cubicBezTo>
                <a:cubicBezTo>
                  <a:pt x="384" y="112"/>
                  <a:pt x="382" y="108"/>
                  <a:pt x="382" y="104"/>
                </a:cubicBezTo>
                <a:cubicBezTo>
                  <a:pt x="382" y="97"/>
                  <a:pt x="384" y="90"/>
                  <a:pt x="389" y="83"/>
                </a:cubicBezTo>
                <a:cubicBezTo>
                  <a:pt x="394" y="76"/>
                  <a:pt x="402" y="71"/>
                  <a:pt x="413" y="67"/>
                </a:cubicBezTo>
                <a:cubicBezTo>
                  <a:pt x="424" y="62"/>
                  <a:pt x="437" y="60"/>
                  <a:pt x="453" y="60"/>
                </a:cubicBezTo>
                <a:cubicBezTo>
                  <a:pt x="471" y="60"/>
                  <a:pt x="485" y="62"/>
                  <a:pt x="495" y="66"/>
                </a:cubicBezTo>
                <a:cubicBezTo>
                  <a:pt x="505" y="70"/>
                  <a:pt x="512" y="77"/>
                  <a:pt x="516" y="86"/>
                </a:cubicBezTo>
                <a:cubicBezTo>
                  <a:pt x="520" y="95"/>
                  <a:pt x="523" y="107"/>
                  <a:pt x="523" y="122"/>
                </a:cubicBezTo>
                <a:cubicBezTo>
                  <a:pt x="523" y="132"/>
                  <a:pt x="523" y="140"/>
                  <a:pt x="522" y="146"/>
                </a:cubicBezTo>
                <a:cubicBezTo>
                  <a:pt x="522" y="153"/>
                  <a:pt x="522" y="160"/>
                  <a:pt x="522" y="169"/>
                </a:cubicBezTo>
                <a:cubicBezTo>
                  <a:pt x="522" y="176"/>
                  <a:pt x="523" y="184"/>
                  <a:pt x="526" y="192"/>
                </a:cubicBezTo>
                <a:cubicBezTo>
                  <a:pt x="529" y="201"/>
                  <a:pt x="530" y="206"/>
                  <a:pt x="530" y="208"/>
                </a:cubicBezTo>
                <a:cubicBezTo>
                  <a:pt x="530" y="212"/>
                  <a:pt x="528" y="216"/>
                  <a:pt x="524" y="220"/>
                </a:cubicBezTo>
                <a:cubicBezTo>
                  <a:pt x="520" y="223"/>
                  <a:pt x="516" y="225"/>
                  <a:pt x="511" y="225"/>
                </a:cubicBezTo>
                <a:cubicBezTo>
                  <a:pt x="507" y="225"/>
                  <a:pt x="502" y="223"/>
                  <a:pt x="498" y="219"/>
                </a:cubicBezTo>
                <a:cubicBezTo>
                  <a:pt x="494" y="215"/>
                  <a:pt x="490" y="209"/>
                  <a:pt x="486" y="202"/>
                </a:cubicBezTo>
                <a:close/>
                <a:moveTo>
                  <a:pt x="483" y="143"/>
                </a:moveTo>
                <a:cubicBezTo>
                  <a:pt x="477" y="146"/>
                  <a:pt x="468" y="148"/>
                  <a:pt x="457" y="150"/>
                </a:cubicBezTo>
                <a:cubicBezTo>
                  <a:pt x="446" y="153"/>
                  <a:pt x="438" y="154"/>
                  <a:pt x="434" y="156"/>
                </a:cubicBezTo>
                <a:cubicBezTo>
                  <a:pt x="429" y="157"/>
                  <a:pt x="425" y="159"/>
                  <a:pt x="421" y="162"/>
                </a:cubicBezTo>
                <a:cubicBezTo>
                  <a:pt x="417" y="166"/>
                  <a:pt x="415" y="170"/>
                  <a:pt x="415" y="176"/>
                </a:cubicBezTo>
                <a:cubicBezTo>
                  <a:pt x="415" y="182"/>
                  <a:pt x="417" y="187"/>
                  <a:pt x="422" y="192"/>
                </a:cubicBezTo>
                <a:cubicBezTo>
                  <a:pt x="427" y="196"/>
                  <a:pt x="433" y="198"/>
                  <a:pt x="440" y="198"/>
                </a:cubicBezTo>
                <a:cubicBezTo>
                  <a:pt x="448" y="198"/>
                  <a:pt x="456" y="196"/>
                  <a:pt x="462" y="193"/>
                </a:cubicBezTo>
                <a:cubicBezTo>
                  <a:pt x="469" y="189"/>
                  <a:pt x="474" y="185"/>
                  <a:pt x="477" y="179"/>
                </a:cubicBezTo>
                <a:cubicBezTo>
                  <a:pt x="481" y="173"/>
                  <a:pt x="483" y="163"/>
                  <a:pt x="483" y="149"/>
                </a:cubicBezTo>
                <a:lnTo>
                  <a:pt x="483" y="143"/>
                </a:lnTo>
                <a:close/>
                <a:moveTo>
                  <a:pt x="589" y="166"/>
                </a:moveTo>
                <a:cubicBezTo>
                  <a:pt x="589" y="200"/>
                  <a:pt x="589" y="200"/>
                  <a:pt x="589" y="200"/>
                </a:cubicBezTo>
                <a:cubicBezTo>
                  <a:pt x="589" y="208"/>
                  <a:pt x="587" y="214"/>
                  <a:pt x="583" y="219"/>
                </a:cubicBezTo>
                <a:cubicBezTo>
                  <a:pt x="579" y="223"/>
                  <a:pt x="574" y="225"/>
                  <a:pt x="568" y="225"/>
                </a:cubicBezTo>
                <a:cubicBezTo>
                  <a:pt x="562" y="225"/>
                  <a:pt x="557" y="223"/>
                  <a:pt x="554" y="218"/>
                </a:cubicBezTo>
                <a:cubicBezTo>
                  <a:pt x="550" y="214"/>
                  <a:pt x="548" y="208"/>
                  <a:pt x="548" y="200"/>
                </a:cubicBezTo>
                <a:cubicBezTo>
                  <a:pt x="548" y="88"/>
                  <a:pt x="548" y="88"/>
                  <a:pt x="548" y="88"/>
                </a:cubicBezTo>
                <a:cubicBezTo>
                  <a:pt x="548" y="69"/>
                  <a:pt x="555" y="60"/>
                  <a:pt x="568" y="60"/>
                </a:cubicBezTo>
                <a:cubicBezTo>
                  <a:pt x="574" y="60"/>
                  <a:pt x="579" y="62"/>
                  <a:pt x="582" y="67"/>
                </a:cubicBezTo>
                <a:cubicBezTo>
                  <a:pt x="585" y="71"/>
                  <a:pt x="587" y="77"/>
                  <a:pt x="587" y="85"/>
                </a:cubicBezTo>
                <a:cubicBezTo>
                  <a:pt x="592" y="77"/>
                  <a:pt x="597" y="71"/>
                  <a:pt x="602" y="67"/>
                </a:cubicBezTo>
                <a:cubicBezTo>
                  <a:pt x="607" y="62"/>
                  <a:pt x="614" y="60"/>
                  <a:pt x="622" y="60"/>
                </a:cubicBezTo>
                <a:cubicBezTo>
                  <a:pt x="631" y="60"/>
                  <a:pt x="639" y="62"/>
                  <a:pt x="647" y="67"/>
                </a:cubicBezTo>
                <a:cubicBezTo>
                  <a:pt x="655" y="71"/>
                  <a:pt x="659" y="77"/>
                  <a:pt x="659" y="84"/>
                </a:cubicBezTo>
                <a:cubicBezTo>
                  <a:pt x="659" y="88"/>
                  <a:pt x="657" y="93"/>
                  <a:pt x="654" y="96"/>
                </a:cubicBezTo>
                <a:cubicBezTo>
                  <a:pt x="651" y="99"/>
                  <a:pt x="647" y="101"/>
                  <a:pt x="643" y="101"/>
                </a:cubicBezTo>
                <a:cubicBezTo>
                  <a:pt x="642" y="101"/>
                  <a:pt x="638" y="100"/>
                  <a:pt x="632" y="98"/>
                </a:cubicBezTo>
                <a:cubicBezTo>
                  <a:pt x="627" y="96"/>
                  <a:pt x="622" y="95"/>
                  <a:pt x="617" y="95"/>
                </a:cubicBezTo>
                <a:cubicBezTo>
                  <a:pt x="611" y="95"/>
                  <a:pt x="606" y="97"/>
                  <a:pt x="603" y="100"/>
                </a:cubicBezTo>
                <a:cubicBezTo>
                  <a:pt x="599" y="103"/>
                  <a:pt x="596" y="107"/>
                  <a:pt x="594" y="114"/>
                </a:cubicBezTo>
                <a:cubicBezTo>
                  <a:pt x="592" y="120"/>
                  <a:pt x="590" y="127"/>
                  <a:pt x="590" y="135"/>
                </a:cubicBezTo>
                <a:cubicBezTo>
                  <a:pt x="589" y="144"/>
                  <a:pt x="589" y="154"/>
                  <a:pt x="589" y="166"/>
                </a:cubicBezTo>
                <a:close/>
                <a:moveTo>
                  <a:pt x="810" y="40"/>
                </a:moveTo>
                <a:cubicBezTo>
                  <a:pt x="762" y="40"/>
                  <a:pt x="762" y="40"/>
                  <a:pt x="762" y="40"/>
                </a:cubicBezTo>
                <a:cubicBezTo>
                  <a:pt x="762" y="198"/>
                  <a:pt x="762" y="198"/>
                  <a:pt x="762" y="198"/>
                </a:cubicBezTo>
                <a:cubicBezTo>
                  <a:pt x="762" y="207"/>
                  <a:pt x="760" y="214"/>
                  <a:pt x="756" y="218"/>
                </a:cubicBezTo>
                <a:cubicBezTo>
                  <a:pt x="752" y="222"/>
                  <a:pt x="747" y="225"/>
                  <a:pt x="740" y="225"/>
                </a:cubicBezTo>
                <a:cubicBezTo>
                  <a:pt x="734" y="225"/>
                  <a:pt x="728" y="222"/>
                  <a:pt x="724" y="218"/>
                </a:cubicBezTo>
                <a:cubicBezTo>
                  <a:pt x="720" y="214"/>
                  <a:pt x="718" y="207"/>
                  <a:pt x="718" y="198"/>
                </a:cubicBezTo>
                <a:cubicBezTo>
                  <a:pt x="718" y="40"/>
                  <a:pt x="718" y="40"/>
                  <a:pt x="718" y="40"/>
                </a:cubicBezTo>
                <a:cubicBezTo>
                  <a:pt x="670" y="40"/>
                  <a:pt x="670" y="40"/>
                  <a:pt x="670" y="40"/>
                </a:cubicBezTo>
                <a:cubicBezTo>
                  <a:pt x="663" y="40"/>
                  <a:pt x="657" y="39"/>
                  <a:pt x="653" y="35"/>
                </a:cubicBezTo>
                <a:cubicBezTo>
                  <a:pt x="650" y="32"/>
                  <a:pt x="648" y="28"/>
                  <a:pt x="648" y="22"/>
                </a:cubicBezTo>
                <a:cubicBezTo>
                  <a:pt x="648" y="16"/>
                  <a:pt x="650" y="12"/>
                  <a:pt x="654" y="9"/>
                </a:cubicBezTo>
                <a:cubicBezTo>
                  <a:pt x="657" y="6"/>
                  <a:pt x="663" y="4"/>
                  <a:pt x="670" y="4"/>
                </a:cubicBezTo>
                <a:cubicBezTo>
                  <a:pt x="810" y="4"/>
                  <a:pt x="810" y="4"/>
                  <a:pt x="810" y="4"/>
                </a:cubicBezTo>
                <a:cubicBezTo>
                  <a:pt x="817" y="4"/>
                  <a:pt x="823" y="6"/>
                  <a:pt x="827" y="9"/>
                </a:cubicBezTo>
                <a:cubicBezTo>
                  <a:pt x="830" y="12"/>
                  <a:pt x="832" y="17"/>
                  <a:pt x="832" y="22"/>
                </a:cubicBezTo>
                <a:cubicBezTo>
                  <a:pt x="832" y="28"/>
                  <a:pt x="830" y="32"/>
                  <a:pt x="827" y="35"/>
                </a:cubicBezTo>
                <a:cubicBezTo>
                  <a:pt x="823" y="39"/>
                  <a:pt x="817" y="40"/>
                  <a:pt x="810" y="40"/>
                </a:cubicBezTo>
                <a:close/>
                <a:moveTo>
                  <a:pt x="934" y="152"/>
                </a:moveTo>
                <a:cubicBezTo>
                  <a:pt x="855" y="152"/>
                  <a:pt x="855" y="152"/>
                  <a:pt x="855" y="152"/>
                </a:cubicBezTo>
                <a:cubicBezTo>
                  <a:pt x="855" y="162"/>
                  <a:pt x="857" y="170"/>
                  <a:pt x="861" y="177"/>
                </a:cubicBezTo>
                <a:cubicBezTo>
                  <a:pt x="864" y="184"/>
                  <a:pt x="869" y="189"/>
                  <a:pt x="875" y="193"/>
                </a:cubicBezTo>
                <a:cubicBezTo>
                  <a:pt x="881" y="196"/>
                  <a:pt x="888" y="198"/>
                  <a:pt x="895" y="198"/>
                </a:cubicBezTo>
                <a:cubicBezTo>
                  <a:pt x="900" y="198"/>
                  <a:pt x="904" y="197"/>
                  <a:pt x="908" y="196"/>
                </a:cubicBezTo>
                <a:cubicBezTo>
                  <a:pt x="912" y="195"/>
                  <a:pt x="916" y="193"/>
                  <a:pt x="920" y="191"/>
                </a:cubicBezTo>
                <a:cubicBezTo>
                  <a:pt x="923" y="188"/>
                  <a:pt x="927" y="186"/>
                  <a:pt x="930" y="183"/>
                </a:cubicBezTo>
                <a:cubicBezTo>
                  <a:pt x="933" y="180"/>
                  <a:pt x="937" y="177"/>
                  <a:pt x="942" y="172"/>
                </a:cubicBezTo>
                <a:cubicBezTo>
                  <a:pt x="944" y="170"/>
                  <a:pt x="947" y="169"/>
                  <a:pt x="951" y="169"/>
                </a:cubicBezTo>
                <a:cubicBezTo>
                  <a:pt x="955" y="169"/>
                  <a:pt x="959" y="170"/>
                  <a:pt x="961" y="173"/>
                </a:cubicBezTo>
                <a:cubicBezTo>
                  <a:pt x="964" y="175"/>
                  <a:pt x="965" y="178"/>
                  <a:pt x="965" y="182"/>
                </a:cubicBezTo>
                <a:cubicBezTo>
                  <a:pt x="965" y="186"/>
                  <a:pt x="964" y="190"/>
                  <a:pt x="961" y="195"/>
                </a:cubicBezTo>
                <a:cubicBezTo>
                  <a:pt x="958" y="200"/>
                  <a:pt x="954" y="205"/>
                  <a:pt x="948" y="209"/>
                </a:cubicBezTo>
                <a:cubicBezTo>
                  <a:pt x="942" y="214"/>
                  <a:pt x="935" y="217"/>
                  <a:pt x="926" y="220"/>
                </a:cubicBezTo>
                <a:cubicBezTo>
                  <a:pt x="917" y="223"/>
                  <a:pt x="907" y="225"/>
                  <a:pt x="896" y="225"/>
                </a:cubicBezTo>
                <a:cubicBezTo>
                  <a:pt x="870" y="225"/>
                  <a:pt x="850" y="217"/>
                  <a:pt x="835" y="202"/>
                </a:cubicBezTo>
                <a:cubicBezTo>
                  <a:pt x="821" y="188"/>
                  <a:pt x="814" y="168"/>
                  <a:pt x="814" y="142"/>
                </a:cubicBezTo>
                <a:cubicBezTo>
                  <a:pt x="814" y="130"/>
                  <a:pt x="816" y="119"/>
                  <a:pt x="819" y="109"/>
                </a:cubicBezTo>
                <a:cubicBezTo>
                  <a:pt x="823" y="99"/>
                  <a:pt x="828" y="90"/>
                  <a:pt x="835" y="83"/>
                </a:cubicBezTo>
                <a:cubicBezTo>
                  <a:pt x="841" y="75"/>
                  <a:pt x="850" y="70"/>
                  <a:pt x="860" y="66"/>
                </a:cubicBezTo>
                <a:cubicBezTo>
                  <a:pt x="870" y="62"/>
                  <a:pt x="881" y="60"/>
                  <a:pt x="893" y="60"/>
                </a:cubicBezTo>
                <a:cubicBezTo>
                  <a:pt x="909" y="60"/>
                  <a:pt x="922" y="63"/>
                  <a:pt x="934" y="70"/>
                </a:cubicBezTo>
                <a:cubicBezTo>
                  <a:pt x="945" y="77"/>
                  <a:pt x="953" y="85"/>
                  <a:pt x="959" y="96"/>
                </a:cubicBezTo>
                <a:cubicBezTo>
                  <a:pt x="965" y="106"/>
                  <a:pt x="967" y="117"/>
                  <a:pt x="967" y="128"/>
                </a:cubicBezTo>
                <a:cubicBezTo>
                  <a:pt x="967" y="138"/>
                  <a:pt x="965" y="145"/>
                  <a:pt x="959" y="148"/>
                </a:cubicBezTo>
                <a:cubicBezTo>
                  <a:pt x="953" y="151"/>
                  <a:pt x="945" y="152"/>
                  <a:pt x="934" y="152"/>
                </a:cubicBezTo>
                <a:close/>
                <a:moveTo>
                  <a:pt x="855" y="129"/>
                </a:moveTo>
                <a:cubicBezTo>
                  <a:pt x="928" y="129"/>
                  <a:pt x="928" y="129"/>
                  <a:pt x="928" y="129"/>
                </a:cubicBezTo>
                <a:cubicBezTo>
                  <a:pt x="927" y="116"/>
                  <a:pt x="924" y="105"/>
                  <a:pt x="917" y="98"/>
                </a:cubicBezTo>
                <a:cubicBezTo>
                  <a:pt x="911" y="92"/>
                  <a:pt x="902" y="88"/>
                  <a:pt x="892" y="88"/>
                </a:cubicBezTo>
                <a:cubicBezTo>
                  <a:pt x="882" y="88"/>
                  <a:pt x="873" y="92"/>
                  <a:pt x="867" y="99"/>
                </a:cubicBezTo>
                <a:cubicBezTo>
                  <a:pt x="860" y="106"/>
                  <a:pt x="856" y="116"/>
                  <a:pt x="855" y="129"/>
                </a:cubicBezTo>
                <a:close/>
                <a:moveTo>
                  <a:pt x="1131" y="175"/>
                </a:moveTo>
                <a:cubicBezTo>
                  <a:pt x="1131" y="180"/>
                  <a:pt x="1130" y="185"/>
                  <a:pt x="1127" y="191"/>
                </a:cubicBezTo>
                <a:cubicBezTo>
                  <a:pt x="1124" y="196"/>
                  <a:pt x="1119" y="202"/>
                  <a:pt x="1113" y="207"/>
                </a:cubicBezTo>
                <a:cubicBezTo>
                  <a:pt x="1107" y="212"/>
                  <a:pt x="1099" y="216"/>
                  <a:pt x="1090" y="220"/>
                </a:cubicBezTo>
                <a:cubicBezTo>
                  <a:pt x="1080" y="223"/>
                  <a:pt x="1070" y="224"/>
                  <a:pt x="1058" y="224"/>
                </a:cubicBezTo>
                <a:cubicBezTo>
                  <a:pt x="1033" y="224"/>
                  <a:pt x="1014" y="217"/>
                  <a:pt x="1000" y="203"/>
                </a:cubicBezTo>
                <a:cubicBezTo>
                  <a:pt x="986" y="188"/>
                  <a:pt x="979" y="168"/>
                  <a:pt x="979" y="144"/>
                </a:cubicBezTo>
                <a:cubicBezTo>
                  <a:pt x="979" y="127"/>
                  <a:pt x="982" y="113"/>
                  <a:pt x="988" y="100"/>
                </a:cubicBezTo>
                <a:cubicBezTo>
                  <a:pt x="995" y="87"/>
                  <a:pt x="1004" y="77"/>
                  <a:pt x="1016" y="70"/>
                </a:cubicBezTo>
                <a:cubicBezTo>
                  <a:pt x="1028" y="63"/>
                  <a:pt x="1043" y="60"/>
                  <a:pt x="1060" y="60"/>
                </a:cubicBezTo>
                <a:cubicBezTo>
                  <a:pt x="1070" y="60"/>
                  <a:pt x="1080" y="62"/>
                  <a:pt x="1088" y="65"/>
                </a:cubicBezTo>
                <a:cubicBezTo>
                  <a:pt x="1097" y="68"/>
                  <a:pt x="1104" y="72"/>
                  <a:pt x="1111" y="76"/>
                </a:cubicBezTo>
                <a:cubicBezTo>
                  <a:pt x="1117" y="81"/>
                  <a:pt x="1121" y="86"/>
                  <a:pt x="1124" y="92"/>
                </a:cubicBezTo>
                <a:cubicBezTo>
                  <a:pt x="1128" y="97"/>
                  <a:pt x="1129" y="103"/>
                  <a:pt x="1129" y="107"/>
                </a:cubicBezTo>
                <a:cubicBezTo>
                  <a:pt x="1129" y="112"/>
                  <a:pt x="1127" y="116"/>
                  <a:pt x="1124" y="120"/>
                </a:cubicBezTo>
                <a:cubicBezTo>
                  <a:pt x="1120" y="123"/>
                  <a:pt x="1116" y="125"/>
                  <a:pt x="1111" y="125"/>
                </a:cubicBezTo>
                <a:cubicBezTo>
                  <a:pt x="1107" y="125"/>
                  <a:pt x="1105" y="124"/>
                  <a:pt x="1102" y="122"/>
                </a:cubicBezTo>
                <a:cubicBezTo>
                  <a:pt x="1100" y="120"/>
                  <a:pt x="1098" y="117"/>
                  <a:pt x="1095" y="114"/>
                </a:cubicBezTo>
                <a:cubicBezTo>
                  <a:pt x="1090" y="106"/>
                  <a:pt x="1085" y="100"/>
                  <a:pt x="1079" y="97"/>
                </a:cubicBezTo>
                <a:cubicBezTo>
                  <a:pt x="1074" y="93"/>
                  <a:pt x="1067" y="91"/>
                  <a:pt x="1059" y="91"/>
                </a:cubicBezTo>
                <a:cubicBezTo>
                  <a:pt x="1047" y="91"/>
                  <a:pt x="1037" y="96"/>
                  <a:pt x="1030" y="105"/>
                </a:cubicBezTo>
                <a:cubicBezTo>
                  <a:pt x="1023" y="114"/>
                  <a:pt x="1019" y="127"/>
                  <a:pt x="1019" y="143"/>
                </a:cubicBezTo>
                <a:cubicBezTo>
                  <a:pt x="1019" y="151"/>
                  <a:pt x="1020" y="158"/>
                  <a:pt x="1022" y="164"/>
                </a:cubicBezTo>
                <a:cubicBezTo>
                  <a:pt x="1024" y="171"/>
                  <a:pt x="1027" y="176"/>
                  <a:pt x="1030" y="181"/>
                </a:cubicBezTo>
                <a:cubicBezTo>
                  <a:pt x="1034" y="185"/>
                  <a:pt x="1038" y="189"/>
                  <a:pt x="1043" y="191"/>
                </a:cubicBezTo>
                <a:cubicBezTo>
                  <a:pt x="1048" y="193"/>
                  <a:pt x="1054" y="194"/>
                  <a:pt x="1060" y="194"/>
                </a:cubicBezTo>
                <a:cubicBezTo>
                  <a:pt x="1068" y="194"/>
                  <a:pt x="1075" y="192"/>
                  <a:pt x="1080" y="189"/>
                </a:cubicBezTo>
                <a:cubicBezTo>
                  <a:pt x="1086" y="185"/>
                  <a:pt x="1091" y="179"/>
                  <a:pt x="1096" y="172"/>
                </a:cubicBezTo>
                <a:cubicBezTo>
                  <a:pt x="1098" y="167"/>
                  <a:pt x="1101" y="163"/>
                  <a:pt x="1104" y="161"/>
                </a:cubicBezTo>
                <a:cubicBezTo>
                  <a:pt x="1107" y="158"/>
                  <a:pt x="1110" y="157"/>
                  <a:pt x="1114" y="157"/>
                </a:cubicBezTo>
                <a:cubicBezTo>
                  <a:pt x="1119" y="157"/>
                  <a:pt x="1123" y="159"/>
                  <a:pt x="1126" y="163"/>
                </a:cubicBezTo>
                <a:cubicBezTo>
                  <a:pt x="1130" y="166"/>
                  <a:pt x="1131" y="170"/>
                  <a:pt x="1131" y="17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8"/>
          <p:cNvSpPr>
            <a:spLocks noEditPoints="1"/>
          </p:cNvSpPr>
          <p:nvPr/>
        </p:nvSpPr>
        <p:spPr bwMode="auto">
          <a:xfrm>
            <a:off x="4015378" y="1211929"/>
            <a:ext cx="1418206" cy="1648293"/>
          </a:xfrm>
          <a:custGeom>
            <a:avLst/>
            <a:gdLst>
              <a:gd name="T0" fmla="*/ 61 w 302"/>
              <a:gd name="T1" fmla="*/ 307 h 350"/>
              <a:gd name="T2" fmla="*/ 213 w 302"/>
              <a:gd name="T3" fmla="*/ 117 h 350"/>
              <a:gd name="T4" fmla="*/ 205 w 302"/>
              <a:gd name="T5" fmla="*/ 299 h 350"/>
              <a:gd name="T6" fmla="*/ 54 w 302"/>
              <a:gd name="T7" fmla="*/ 201 h 350"/>
              <a:gd name="T8" fmla="*/ 73 w 302"/>
              <a:gd name="T9" fmla="*/ 201 h 350"/>
              <a:gd name="T10" fmla="*/ 88 w 302"/>
              <a:gd name="T11" fmla="*/ 163 h 350"/>
              <a:gd name="T12" fmla="*/ 89 w 302"/>
              <a:gd name="T13" fmla="*/ 115 h 350"/>
              <a:gd name="T14" fmla="*/ 120 w 302"/>
              <a:gd name="T15" fmla="*/ 68 h 350"/>
              <a:gd name="T16" fmla="*/ 122 w 302"/>
              <a:gd name="T17" fmla="*/ 39 h 350"/>
              <a:gd name="T18" fmla="*/ 58 w 302"/>
              <a:gd name="T19" fmla="*/ 222 h 350"/>
              <a:gd name="T20" fmla="*/ 152 w 302"/>
              <a:gd name="T21" fmla="*/ 31 h 350"/>
              <a:gd name="T22" fmla="*/ 48 w 302"/>
              <a:gd name="T23" fmla="*/ 239 h 350"/>
              <a:gd name="T24" fmla="*/ 211 w 302"/>
              <a:gd name="T25" fmla="*/ 109 h 350"/>
              <a:gd name="T26" fmla="*/ 175 w 302"/>
              <a:gd name="T27" fmla="*/ 163 h 350"/>
              <a:gd name="T28" fmla="*/ 181 w 302"/>
              <a:gd name="T29" fmla="*/ 145 h 350"/>
              <a:gd name="T30" fmla="*/ 205 w 302"/>
              <a:gd name="T31" fmla="*/ 65 h 350"/>
              <a:gd name="T32" fmla="*/ 272 w 302"/>
              <a:gd name="T33" fmla="*/ 56 h 350"/>
              <a:gd name="T34" fmla="*/ 232 w 302"/>
              <a:gd name="T35" fmla="*/ 79 h 350"/>
              <a:gd name="T36" fmla="*/ 301 w 302"/>
              <a:gd name="T37" fmla="*/ 291 h 350"/>
              <a:gd name="T38" fmla="*/ 216 w 302"/>
              <a:gd name="T39" fmla="*/ 291 h 350"/>
              <a:gd name="T40" fmla="*/ 204 w 302"/>
              <a:gd name="T41" fmla="*/ 294 h 350"/>
              <a:gd name="T42" fmla="*/ 237 w 302"/>
              <a:gd name="T43" fmla="*/ 281 h 350"/>
              <a:gd name="T44" fmla="*/ 233 w 302"/>
              <a:gd name="T45" fmla="*/ 252 h 350"/>
              <a:gd name="T46" fmla="*/ 160 w 302"/>
              <a:gd name="T47" fmla="*/ 239 h 350"/>
              <a:gd name="T48" fmla="*/ 91 w 302"/>
              <a:gd name="T49" fmla="*/ 261 h 350"/>
              <a:gd name="T50" fmla="*/ 135 w 302"/>
              <a:gd name="T51" fmla="*/ 271 h 350"/>
              <a:gd name="T52" fmla="*/ 123 w 302"/>
              <a:gd name="T53" fmla="*/ 127 h 350"/>
              <a:gd name="T54" fmla="*/ 151 w 302"/>
              <a:gd name="T55" fmla="*/ 147 h 350"/>
              <a:gd name="T56" fmla="*/ 143 w 302"/>
              <a:gd name="T57" fmla="*/ 122 h 350"/>
              <a:gd name="T58" fmla="*/ 147 w 302"/>
              <a:gd name="T59" fmla="*/ 175 h 350"/>
              <a:gd name="T60" fmla="*/ 149 w 302"/>
              <a:gd name="T61" fmla="*/ 270 h 350"/>
              <a:gd name="T62" fmla="*/ 158 w 302"/>
              <a:gd name="T63" fmla="*/ 169 h 350"/>
              <a:gd name="T64" fmla="*/ 256 w 302"/>
              <a:gd name="T65" fmla="*/ 338 h 350"/>
              <a:gd name="T66" fmla="*/ 240 w 302"/>
              <a:gd name="T67" fmla="*/ 321 h 350"/>
              <a:gd name="T68" fmla="*/ 240 w 302"/>
              <a:gd name="T69" fmla="*/ 331 h 350"/>
              <a:gd name="T70" fmla="*/ 253 w 302"/>
              <a:gd name="T71" fmla="*/ 343 h 350"/>
              <a:gd name="T72" fmla="*/ 265 w 302"/>
              <a:gd name="T73" fmla="*/ 345 h 350"/>
              <a:gd name="T74" fmla="*/ 262 w 302"/>
              <a:gd name="T75" fmla="*/ 305 h 350"/>
              <a:gd name="T76" fmla="*/ 216 w 302"/>
              <a:gd name="T77" fmla="*/ 132 h 350"/>
              <a:gd name="T78" fmla="*/ 220 w 302"/>
              <a:gd name="T79" fmla="*/ 142 h 350"/>
              <a:gd name="T80" fmla="*/ 227 w 302"/>
              <a:gd name="T81" fmla="*/ 161 h 350"/>
              <a:gd name="T82" fmla="*/ 244 w 302"/>
              <a:gd name="T83" fmla="*/ 196 h 350"/>
              <a:gd name="T84" fmla="*/ 257 w 302"/>
              <a:gd name="T85" fmla="*/ 217 h 350"/>
              <a:gd name="T86" fmla="*/ 268 w 302"/>
              <a:gd name="T87" fmla="*/ 234 h 350"/>
              <a:gd name="T88" fmla="*/ 262 w 302"/>
              <a:gd name="T89" fmla="*/ 211 h 350"/>
              <a:gd name="T90" fmla="*/ 252 w 302"/>
              <a:gd name="T91" fmla="*/ 188 h 350"/>
              <a:gd name="T92" fmla="*/ 246 w 302"/>
              <a:gd name="T93" fmla="*/ 173 h 350"/>
              <a:gd name="T94" fmla="*/ 239 w 302"/>
              <a:gd name="T95" fmla="*/ 159 h 350"/>
              <a:gd name="T96" fmla="*/ 229 w 302"/>
              <a:gd name="T97" fmla="*/ 141 h 350"/>
              <a:gd name="T98" fmla="*/ 223 w 302"/>
              <a:gd name="T99" fmla="*/ 132 h 350"/>
              <a:gd name="T100" fmla="*/ 195 w 302"/>
              <a:gd name="T101" fmla="*/ 146 h 350"/>
              <a:gd name="T102" fmla="*/ 200 w 302"/>
              <a:gd name="T103" fmla="*/ 145 h 350"/>
              <a:gd name="T104" fmla="*/ 201 w 302"/>
              <a:gd name="T105" fmla="*/ 166 h 350"/>
              <a:gd name="T106" fmla="*/ 209 w 302"/>
              <a:gd name="T107" fmla="*/ 174 h 350"/>
              <a:gd name="T108" fmla="*/ 226 w 302"/>
              <a:gd name="T109" fmla="*/ 192 h 350"/>
              <a:gd name="T110" fmla="*/ 255 w 302"/>
              <a:gd name="T111" fmla="*/ 226 h 350"/>
              <a:gd name="T112" fmla="*/ 214 w 302"/>
              <a:gd name="T113" fmla="*/ 162 h 350"/>
              <a:gd name="T114" fmla="*/ 210 w 302"/>
              <a:gd name="T115" fmla="*/ 154 h 350"/>
              <a:gd name="T116" fmla="*/ 213 w 302"/>
              <a:gd name="T117" fmla="*/ 129 h 350"/>
              <a:gd name="T118" fmla="*/ 213 w 302"/>
              <a:gd name="T119" fmla="*/ 109 h 350"/>
              <a:gd name="T120" fmla="*/ 205 w 302"/>
              <a:gd name="T121" fmla="*/ 102 h 350"/>
              <a:gd name="T122" fmla="*/ 171 w 302"/>
              <a:gd name="T123" fmla="*/ 152 h 350"/>
              <a:gd name="T124" fmla="*/ 171 w 302"/>
              <a:gd name="T125" fmla="*/ 152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350">
                <a:moveTo>
                  <a:pt x="170" y="314"/>
                </a:moveTo>
                <a:cubicBezTo>
                  <a:pt x="168" y="323"/>
                  <a:pt x="164" y="336"/>
                  <a:pt x="163" y="340"/>
                </a:cubicBezTo>
                <a:cubicBezTo>
                  <a:pt x="162" y="340"/>
                  <a:pt x="161" y="340"/>
                  <a:pt x="160" y="340"/>
                </a:cubicBezTo>
                <a:cubicBezTo>
                  <a:pt x="160" y="335"/>
                  <a:pt x="160" y="335"/>
                  <a:pt x="160" y="335"/>
                </a:cubicBezTo>
                <a:cubicBezTo>
                  <a:pt x="160" y="332"/>
                  <a:pt x="160" y="329"/>
                  <a:pt x="159" y="327"/>
                </a:cubicBezTo>
                <a:cubicBezTo>
                  <a:pt x="163" y="323"/>
                  <a:pt x="167" y="319"/>
                  <a:pt x="170" y="314"/>
                </a:cubicBezTo>
                <a:close/>
                <a:moveTo>
                  <a:pt x="64" y="227"/>
                </a:moveTo>
                <a:cubicBezTo>
                  <a:pt x="64" y="228"/>
                  <a:pt x="64" y="229"/>
                  <a:pt x="64" y="229"/>
                </a:cubicBezTo>
                <a:cubicBezTo>
                  <a:pt x="54" y="250"/>
                  <a:pt x="46" y="271"/>
                  <a:pt x="40" y="293"/>
                </a:cubicBezTo>
                <a:cubicBezTo>
                  <a:pt x="48" y="297"/>
                  <a:pt x="55" y="302"/>
                  <a:pt x="61" y="307"/>
                </a:cubicBezTo>
                <a:cubicBezTo>
                  <a:pt x="63" y="303"/>
                  <a:pt x="65" y="299"/>
                  <a:pt x="68" y="296"/>
                </a:cubicBezTo>
                <a:cubicBezTo>
                  <a:pt x="72" y="291"/>
                  <a:pt x="76" y="288"/>
                  <a:pt x="81" y="285"/>
                </a:cubicBezTo>
                <a:cubicBezTo>
                  <a:pt x="78" y="267"/>
                  <a:pt x="80" y="247"/>
                  <a:pt x="81" y="229"/>
                </a:cubicBezTo>
                <a:cubicBezTo>
                  <a:pt x="82" y="217"/>
                  <a:pt x="85" y="205"/>
                  <a:pt x="87" y="194"/>
                </a:cubicBezTo>
                <a:cubicBezTo>
                  <a:pt x="83" y="202"/>
                  <a:pt x="79" y="210"/>
                  <a:pt x="73" y="217"/>
                </a:cubicBezTo>
                <a:cubicBezTo>
                  <a:pt x="70" y="221"/>
                  <a:pt x="67" y="225"/>
                  <a:pt x="64" y="227"/>
                </a:cubicBezTo>
                <a:close/>
                <a:moveTo>
                  <a:pt x="213" y="117"/>
                </a:moveTo>
                <a:cubicBezTo>
                  <a:pt x="213" y="117"/>
                  <a:pt x="213" y="117"/>
                  <a:pt x="213" y="117"/>
                </a:cubicBezTo>
                <a:cubicBezTo>
                  <a:pt x="213" y="117"/>
                  <a:pt x="213" y="117"/>
                  <a:pt x="213" y="117"/>
                </a:cubicBezTo>
                <a:cubicBezTo>
                  <a:pt x="213" y="117"/>
                  <a:pt x="213" y="117"/>
                  <a:pt x="213" y="117"/>
                </a:cubicBezTo>
                <a:cubicBezTo>
                  <a:pt x="213" y="117"/>
                  <a:pt x="213" y="117"/>
                  <a:pt x="213" y="117"/>
                </a:cubicBezTo>
                <a:close/>
                <a:moveTo>
                  <a:pt x="197" y="238"/>
                </a:moveTo>
                <a:cubicBezTo>
                  <a:pt x="204" y="231"/>
                  <a:pt x="215" y="225"/>
                  <a:pt x="226" y="226"/>
                </a:cubicBezTo>
                <a:cubicBezTo>
                  <a:pt x="219" y="220"/>
                  <a:pt x="214" y="213"/>
                  <a:pt x="206" y="207"/>
                </a:cubicBezTo>
                <a:cubicBezTo>
                  <a:pt x="198" y="200"/>
                  <a:pt x="183" y="191"/>
                  <a:pt x="178" y="211"/>
                </a:cubicBezTo>
                <a:cubicBezTo>
                  <a:pt x="177" y="215"/>
                  <a:pt x="175" y="218"/>
                  <a:pt x="174" y="222"/>
                </a:cubicBezTo>
                <a:cubicBezTo>
                  <a:pt x="167" y="242"/>
                  <a:pt x="171" y="255"/>
                  <a:pt x="181" y="270"/>
                </a:cubicBezTo>
                <a:cubicBezTo>
                  <a:pt x="181" y="270"/>
                  <a:pt x="181" y="269"/>
                  <a:pt x="181" y="269"/>
                </a:cubicBezTo>
                <a:cubicBezTo>
                  <a:pt x="181" y="254"/>
                  <a:pt x="187" y="246"/>
                  <a:pt x="197" y="238"/>
                </a:cubicBezTo>
                <a:close/>
                <a:moveTo>
                  <a:pt x="205" y="299"/>
                </a:moveTo>
                <a:cubicBezTo>
                  <a:pt x="204" y="299"/>
                  <a:pt x="204" y="299"/>
                  <a:pt x="203" y="300"/>
                </a:cubicBezTo>
                <a:cubicBezTo>
                  <a:pt x="204" y="300"/>
                  <a:pt x="206" y="301"/>
                  <a:pt x="207" y="301"/>
                </a:cubicBezTo>
                <a:cubicBezTo>
                  <a:pt x="206" y="301"/>
                  <a:pt x="205" y="300"/>
                  <a:pt x="205" y="299"/>
                </a:cubicBezTo>
                <a:close/>
                <a:moveTo>
                  <a:pt x="210" y="159"/>
                </a:moveTo>
                <a:cubicBezTo>
                  <a:pt x="210" y="159"/>
                  <a:pt x="210" y="159"/>
                  <a:pt x="210" y="159"/>
                </a:cubicBezTo>
                <a:cubicBezTo>
                  <a:pt x="209" y="159"/>
                  <a:pt x="210" y="159"/>
                  <a:pt x="211" y="159"/>
                </a:cubicBezTo>
                <a:cubicBezTo>
                  <a:pt x="211" y="159"/>
                  <a:pt x="210" y="159"/>
                  <a:pt x="210" y="159"/>
                </a:cubicBezTo>
                <a:close/>
                <a:moveTo>
                  <a:pt x="58" y="222"/>
                </a:moveTo>
                <a:cubicBezTo>
                  <a:pt x="58" y="221"/>
                  <a:pt x="58" y="220"/>
                  <a:pt x="58" y="219"/>
                </a:cubicBezTo>
                <a:cubicBezTo>
                  <a:pt x="58" y="217"/>
                  <a:pt x="55" y="207"/>
                  <a:pt x="54" y="201"/>
                </a:cubicBezTo>
                <a:cubicBezTo>
                  <a:pt x="52" y="194"/>
                  <a:pt x="55" y="196"/>
                  <a:pt x="55" y="197"/>
                </a:cubicBezTo>
                <a:cubicBezTo>
                  <a:pt x="56" y="198"/>
                  <a:pt x="60" y="207"/>
                  <a:pt x="61" y="211"/>
                </a:cubicBezTo>
                <a:cubicBezTo>
                  <a:pt x="62" y="213"/>
                  <a:pt x="62" y="215"/>
                  <a:pt x="63" y="216"/>
                </a:cubicBezTo>
                <a:cubicBezTo>
                  <a:pt x="64" y="215"/>
                  <a:pt x="65" y="214"/>
                  <a:pt x="65" y="213"/>
                </a:cubicBezTo>
                <a:cubicBezTo>
                  <a:pt x="63" y="207"/>
                  <a:pt x="59" y="197"/>
                  <a:pt x="57" y="193"/>
                </a:cubicBezTo>
                <a:cubicBezTo>
                  <a:pt x="56" y="188"/>
                  <a:pt x="57" y="186"/>
                  <a:pt x="59" y="181"/>
                </a:cubicBezTo>
                <a:cubicBezTo>
                  <a:pt x="61" y="177"/>
                  <a:pt x="63" y="175"/>
                  <a:pt x="65" y="174"/>
                </a:cubicBezTo>
                <a:cubicBezTo>
                  <a:pt x="67" y="172"/>
                  <a:pt x="66" y="175"/>
                  <a:pt x="67" y="179"/>
                </a:cubicBezTo>
                <a:cubicBezTo>
                  <a:pt x="69" y="183"/>
                  <a:pt x="71" y="193"/>
                  <a:pt x="72" y="196"/>
                </a:cubicBezTo>
                <a:cubicBezTo>
                  <a:pt x="72" y="197"/>
                  <a:pt x="73" y="199"/>
                  <a:pt x="73" y="201"/>
                </a:cubicBezTo>
                <a:cubicBezTo>
                  <a:pt x="75" y="198"/>
                  <a:pt x="76" y="195"/>
                  <a:pt x="78" y="193"/>
                </a:cubicBezTo>
                <a:cubicBezTo>
                  <a:pt x="77" y="189"/>
                  <a:pt x="76" y="185"/>
                  <a:pt x="75" y="183"/>
                </a:cubicBezTo>
                <a:cubicBezTo>
                  <a:pt x="73" y="179"/>
                  <a:pt x="70" y="169"/>
                  <a:pt x="70" y="166"/>
                </a:cubicBezTo>
                <a:cubicBezTo>
                  <a:pt x="69" y="163"/>
                  <a:pt x="67" y="160"/>
                  <a:pt x="69" y="155"/>
                </a:cubicBezTo>
                <a:cubicBezTo>
                  <a:pt x="71" y="150"/>
                  <a:pt x="73" y="149"/>
                  <a:pt x="75" y="151"/>
                </a:cubicBezTo>
                <a:cubicBezTo>
                  <a:pt x="76" y="153"/>
                  <a:pt x="77" y="155"/>
                  <a:pt x="78" y="157"/>
                </a:cubicBezTo>
                <a:cubicBezTo>
                  <a:pt x="79" y="158"/>
                  <a:pt x="84" y="167"/>
                  <a:pt x="85" y="171"/>
                </a:cubicBezTo>
                <a:cubicBezTo>
                  <a:pt x="85" y="172"/>
                  <a:pt x="86" y="174"/>
                  <a:pt x="87" y="176"/>
                </a:cubicBezTo>
                <a:cubicBezTo>
                  <a:pt x="89" y="174"/>
                  <a:pt x="90" y="171"/>
                  <a:pt x="91" y="169"/>
                </a:cubicBezTo>
                <a:cubicBezTo>
                  <a:pt x="90" y="167"/>
                  <a:pt x="89" y="164"/>
                  <a:pt x="88" y="163"/>
                </a:cubicBezTo>
                <a:cubicBezTo>
                  <a:pt x="88" y="162"/>
                  <a:pt x="81" y="149"/>
                  <a:pt x="80" y="147"/>
                </a:cubicBezTo>
                <a:cubicBezTo>
                  <a:pt x="79" y="145"/>
                  <a:pt x="74" y="136"/>
                  <a:pt x="74" y="134"/>
                </a:cubicBezTo>
                <a:cubicBezTo>
                  <a:pt x="74" y="132"/>
                  <a:pt x="76" y="128"/>
                  <a:pt x="78" y="124"/>
                </a:cubicBezTo>
                <a:cubicBezTo>
                  <a:pt x="80" y="120"/>
                  <a:pt x="83" y="122"/>
                  <a:pt x="84" y="122"/>
                </a:cubicBezTo>
                <a:cubicBezTo>
                  <a:pt x="85" y="123"/>
                  <a:pt x="88" y="126"/>
                  <a:pt x="89" y="129"/>
                </a:cubicBezTo>
                <a:cubicBezTo>
                  <a:pt x="90" y="132"/>
                  <a:pt x="98" y="145"/>
                  <a:pt x="99" y="149"/>
                </a:cubicBezTo>
                <a:cubicBezTo>
                  <a:pt x="100" y="149"/>
                  <a:pt x="100" y="150"/>
                  <a:pt x="100" y="151"/>
                </a:cubicBezTo>
                <a:cubicBezTo>
                  <a:pt x="102" y="148"/>
                  <a:pt x="103" y="144"/>
                  <a:pt x="105" y="141"/>
                </a:cubicBezTo>
                <a:cubicBezTo>
                  <a:pt x="103" y="139"/>
                  <a:pt x="102" y="137"/>
                  <a:pt x="101" y="137"/>
                </a:cubicBezTo>
                <a:cubicBezTo>
                  <a:pt x="99" y="136"/>
                  <a:pt x="92" y="121"/>
                  <a:pt x="89" y="115"/>
                </a:cubicBezTo>
                <a:cubicBezTo>
                  <a:pt x="86" y="108"/>
                  <a:pt x="89" y="103"/>
                  <a:pt x="90" y="100"/>
                </a:cubicBezTo>
                <a:cubicBezTo>
                  <a:pt x="92" y="96"/>
                  <a:pt x="96" y="92"/>
                  <a:pt x="98" y="93"/>
                </a:cubicBezTo>
                <a:cubicBezTo>
                  <a:pt x="100" y="94"/>
                  <a:pt x="103" y="99"/>
                  <a:pt x="106" y="103"/>
                </a:cubicBezTo>
                <a:cubicBezTo>
                  <a:pt x="108" y="106"/>
                  <a:pt x="113" y="115"/>
                  <a:pt x="116" y="121"/>
                </a:cubicBezTo>
                <a:cubicBezTo>
                  <a:pt x="116" y="120"/>
                  <a:pt x="117" y="119"/>
                  <a:pt x="117" y="118"/>
                </a:cubicBezTo>
                <a:cubicBezTo>
                  <a:pt x="119" y="115"/>
                  <a:pt x="121" y="112"/>
                  <a:pt x="122" y="109"/>
                </a:cubicBezTo>
                <a:cubicBezTo>
                  <a:pt x="121" y="107"/>
                  <a:pt x="118" y="104"/>
                  <a:pt x="118" y="103"/>
                </a:cubicBezTo>
                <a:cubicBezTo>
                  <a:pt x="116" y="101"/>
                  <a:pt x="111" y="94"/>
                  <a:pt x="107" y="88"/>
                </a:cubicBezTo>
                <a:cubicBezTo>
                  <a:pt x="103" y="81"/>
                  <a:pt x="105" y="75"/>
                  <a:pt x="110" y="68"/>
                </a:cubicBezTo>
                <a:cubicBezTo>
                  <a:pt x="116" y="61"/>
                  <a:pt x="120" y="67"/>
                  <a:pt x="120" y="68"/>
                </a:cubicBezTo>
                <a:cubicBezTo>
                  <a:pt x="121" y="69"/>
                  <a:pt x="129" y="80"/>
                  <a:pt x="131" y="83"/>
                </a:cubicBezTo>
                <a:cubicBezTo>
                  <a:pt x="133" y="85"/>
                  <a:pt x="134" y="89"/>
                  <a:pt x="135" y="92"/>
                </a:cubicBezTo>
                <a:cubicBezTo>
                  <a:pt x="137" y="89"/>
                  <a:pt x="138" y="84"/>
                  <a:pt x="139" y="80"/>
                </a:cubicBezTo>
                <a:cubicBezTo>
                  <a:pt x="138" y="77"/>
                  <a:pt x="136" y="73"/>
                  <a:pt x="136" y="73"/>
                </a:cubicBezTo>
                <a:cubicBezTo>
                  <a:pt x="136" y="72"/>
                  <a:pt x="132" y="64"/>
                  <a:pt x="129" y="60"/>
                </a:cubicBezTo>
                <a:cubicBezTo>
                  <a:pt x="126" y="56"/>
                  <a:pt x="128" y="48"/>
                  <a:pt x="128" y="45"/>
                </a:cubicBezTo>
                <a:cubicBezTo>
                  <a:pt x="128" y="42"/>
                  <a:pt x="131" y="48"/>
                  <a:pt x="132" y="49"/>
                </a:cubicBezTo>
                <a:cubicBezTo>
                  <a:pt x="134" y="51"/>
                  <a:pt x="140" y="53"/>
                  <a:pt x="138" y="51"/>
                </a:cubicBezTo>
                <a:cubicBezTo>
                  <a:pt x="136" y="49"/>
                  <a:pt x="131" y="31"/>
                  <a:pt x="130" y="31"/>
                </a:cubicBezTo>
                <a:cubicBezTo>
                  <a:pt x="129" y="30"/>
                  <a:pt x="127" y="34"/>
                  <a:pt x="122" y="39"/>
                </a:cubicBezTo>
                <a:cubicBezTo>
                  <a:pt x="118" y="45"/>
                  <a:pt x="114" y="53"/>
                  <a:pt x="109" y="60"/>
                </a:cubicBezTo>
                <a:cubicBezTo>
                  <a:pt x="104" y="67"/>
                  <a:pt x="93" y="80"/>
                  <a:pt x="90" y="85"/>
                </a:cubicBezTo>
                <a:cubicBezTo>
                  <a:pt x="88" y="91"/>
                  <a:pt x="83" y="105"/>
                  <a:pt x="79" y="111"/>
                </a:cubicBezTo>
                <a:cubicBezTo>
                  <a:pt x="76" y="116"/>
                  <a:pt x="69" y="130"/>
                  <a:pt x="67" y="137"/>
                </a:cubicBezTo>
                <a:cubicBezTo>
                  <a:pt x="65" y="144"/>
                  <a:pt x="62" y="155"/>
                  <a:pt x="60" y="162"/>
                </a:cubicBezTo>
                <a:cubicBezTo>
                  <a:pt x="59" y="168"/>
                  <a:pt x="52" y="182"/>
                  <a:pt x="50" y="185"/>
                </a:cubicBezTo>
                <a:cubicBezTo>
                  <a:pt x="48" y="189"/>
                  <a:pt x="45" y="199"/>
                  <a:pt x="43" y="203"/>
                </a:cubicBezTo>
                <a:cubicBezTo>
                  <a:pt x="41" y="207"/>
                  <a:pt x="40" y="213"/>
                  <a:pt x="39" y="218"/>
                </a:cubicBezTo>
                <a:cubicBezTo>
                  <a:pt x="38" y="222"/>
                  <a:pt x="40" y="230"/>
                  <a:pt x="42" y="234"/>
                </a:cubicBezTo>
                <a:cubicBezTo>
                  <a:pt x="48" y="231"/>
                  <a:pt x="53" y="227"/>
                  <a:pt x="58" y="222"/>
                </a:cubicBezTo>
                <a:close/>
                <a:moveTo>
                  <a:pt x="146" y="58"/>
                </a:moveTo>
                <a:cubicBezTo>
                  <a:pt x="147" y="55"/>
                  <a:pt x="148" y="51"/>
                  <a:pt x="148" y="48"/>
                </a:cubicBezTo>
                <a:cubicBezTo>
                  <a:pt x="148" y="48"/>
                  <a:pt x="148" y="48"/>
                  <a:pt x="148" y="47"/>
                </a:cubicBezTo>
                <a:cubicBezTo>
                  <a:pt x="145" y="43"/>
                  <a:pt x="146" y="39"/>
                  <a:pt x="148" y="34"/>
                </a:cubicBezTo>
                <a:cubicBezTo>
                  <a:pt x="150" y="30"/>
                  <a:pt x="151" y="28"/>
                  <a:pt x="155" y="27"/>
                </a:cubicBezTo>
                <a:cubicBezTo>
                  <a:pt x="157" y="22"/>
                  <a:pt x="160" y="17"/>
                  <a:pt x="163" y="14"/>
                </a:cubicBezTo>
                <a:cubicBezTo>
                  <a:pt x="150" y="11"/>
                  <a:pt x="138" y="25"/>
                  <a:pt x="138" y="25"/>
                </a:cubicBezTo>
                <a:cubicBezTo>
                  <a:pt x="135" y="28"/>
                  <a:pt x="138" y="38"/>
                  <a:pt x="140" y="43"/>
                </a:cubicBezTo>
                <a:cubicBezTo>
                  <a:pt x="141" y="47"/>
                  <a:pt x="144" y="54"/>
                  <a:pt x="146" y="58"/>
                </a:cubicBezTo>
                <a:close/>
                <a:moveTo>
                  <a:pt x="152" y="31"/>
                </a:moveTo>
                <a:cubicBezTo>
                  <a:pt x="151" y="33"/>
                  <a:pt x="150" y="34"/>
                  <a:pt x="150" y="36"/>
                </a:cubicBezTo>
                <a:cubicBezTo>
                  <a:pt x="148" y="38"/>
                  <a:pt x="149" y="41"/>
                  <a:pt x="150" y="44"/>
                </a:cubicBezTo>
                <a:cubicBezTo>
                  <a:pt x="151" y="39"/>
                  <a:pt x="153" y="34"/>
                  <a:pt x="154" y="29"/>
                </a:cubicBezTo>
                <a:cubicBezTo>
                  <a:pt x="153" y="29"/>
                  <a:pt x="152" y="30"/>
                  <a:pt x="152" y="31"/>
                </a:cubicBezTo>
                <a:close/>
                <a:moveTo>
                  <a:pt x="213" y="117"/>
                </a:moveTo>
                <a:cubicBezTo>
                  <a:pt x="213" y="117"/>
                  <a:pt x="213" y="117"/>
                  <a:pt x="213" y="117"/>
                </a:cubicBezTo>
                <a:cubicBezTo>
                  <a:pt x="213" y="117"/>
                  <a:pt x="213" y="117"/>
                  <a:pt x="213" y="117"/>
                </a:cubicBezTo>
                <a:cubicBezTo>
                  <a:pt x="213" y="117"/>
                  <a:pt x="213" y="117"/>
                  <a:pt x="213" y="117"/>
                </a:cubicBezTo>
                <a:close/>
                <a:moveTo>
                  <a:pt x="30" y="288"/>
                </a:moveTo>
                <a:cubicBezTo>
                  <a:pt x="35" y="271"/>
                  <a:pt x="41" y="255"/>
                  <a:pt x="48" y="239"/>
                </a:cubicBezTo>
                <a:cubicBezTo>
                  <a:pt x="44" y="241"/>
                  <a:pt x="39" y="242"/>
                  <a:pt x="33" y="244"/>
                </a:cubicBezTo>
                <a:cubicBezTo>
                  <a:pt x="31" y="244"/>
                  <a:pt x="30" y="244"/>
                  <a:pt x="29" y="244"/>
                </a:cubicBezTo>
                <a:cubicBezTo>
                  <a:pt x="28" y="244"/>
                  <a:pt x="28" y="245"/>
                  <a:pt x="27" y="246"/>
                </a:cubicBezTo>
                <a:cubicBezTo>
                  <a:pt x="25" y="247"/>
                  <a:pt x="19" y="253"/>
                  <a:pt x="16" y="256"/>
                </a:cubicBezTo>
                <a:cubicBezTo>
                  <a:pt x="13" y="258"/>
                  <a:pt x="6" y="271"/>
                  <a:pt x="2" y="276"/>
                </a:cubicBezTo>
                <a:cubicBezTo>
                  <a:pt x="1" y="277"/>
                  <a:pt x="1" y="278"/>
                  <a:pt x="0" y="280"/>
                </a:cubicBezTo>
                <a:cubicBezTo>
                  <a:pt x="10" y="282"/>
                  <a:pt x="20" y="284"/>
                  <a:pt x="30" y="288"/>
                </a:cubicBezTo>
                <a:close/>
                <a:moveTo>
                  <a:pt x="212" y="109"/>
                </a:moveTo>
                <a:cubicBezTo>
                  <a:pt x="212" y="108"/>
                  <a:pt x="212" y="109"/>
                  <a:pt x="211" y="109"/>
                </a:cubicBezTo>
                <a:cubicBezTo>
                  <a:pt x="211" y="109"/>
                  <a:pt x="211" y="109"/>
                  <a:pt x="211" y="109"/>
                </a:cubicBezTo>
                <a:cubicBezTo>
                  <a:pt x="211" y="109"/>
                  <a:pt x="212" y="109"/>
                  <a:pt x="212" y="109"/>
                </a:cubicBezTo>
                <a:close/>
                <a:moveTo>
                  <a:pt x="175" y="163"/>
                </a:moveTo>
                <a:cubicBezTo>
                  <a:pt x="177" y="164"/>
                  <a:pt x="180" y="165"/>
                  <a:pt x="182" y="164"/>
                </a:cubicBezTo>
                <a:cubicBezTo>
                  <a:pt x="185" y="163"/>
                  <a:pt x="189" y="163"/>
                  <a:pt x="189" y="163"/>
                </a:cubicBezTo>
                <a:cubicBezTo>
                  <a:pt x="189" y="163"/>
                  <a:pt x="186" y="160"/>
                  <a:pt x="186" y="160"/>
                </a:cubicBezTo>
                <a:cubicBezTo>
                  <a:pt x="186" y="160"/>
                  <a:pt x="182" y="156"/>
                  <a:pt x="181" y="156"/>
                </a:cubicBezTo>
                <a:cubicBezTo>
                  <a:pt x="181" y="155"/>
                  <a:pt x="179" y="154"/>
                  <a:pt x="176" y="155"/>
                </a:cubicBezTo>
                <a:cubicBezTo>
                  <a:pt x="174" y="156"/>
                  <a:pt x="174" y="155"/>
                  <a:pt x="173" y="156"/>
                </a:cubicBezTo>
                <a:cubicBezTo>
                  <a:pt x="172" y="158"/>
                  <a:pt x="172" y="158"/>
                  <a:pt x="172" y="158"/>
                </a:cubicBezTo>
                <a:cubicBezTo>
                  <a:pt x="172" y="158"/>
                  <a:pt x="174" y="162"/>
                  <a:pt x="175" y="163"/>
                </a:cubicBezTo>
                <a:close/>
                <a:moveTo>
                  <a:pt x="150" y="68"/>
                </a:moveTo>
                <a:cubicBezTo>
                  <a:pt x="151" y="50"/>
                  <a:pt x="154" y="29"/>
                  <a:pt x="167" y="16"/>
                </a:cubicBezTo>
                <a:cubicBezTo>
                  <a:pt x="183" y="0"/>
                  <a:pt x="188" y="41"/>
                  <a:pt x="187" y="48"/>
                </a:cubicBezTo>
                <a:cubicBezTo>
                  <a:pt x="186" y="58"/>
                  <a:pt x="184" y="75"/>
                  <a:pt x="178" y="84"/>
                </a:cubicBezTo>
                <a:cubicBezTo>
                  <a:pt x="177" y="85"/>
                  <a:pt x="179" y="86"/>
                  <a:pt x="180" y="85"/>
                </a:cubicBezTo>
                <a:cubicBezTo>
                  <a:pt x="186" y="85"/>
                  <a:pt x="200" y="81"/>
                  <a:pt x="204" y="76"/>
                </a:cubicBezTo>
                <a:cubicBezTo>
                  <a:pt x="201" y="79"/>
                  <a:pt x="198" y="82"/>
                  <a:pt x="194" y="84"/>
                </a:cubicBezTo>
                <a:cubicBezTo>
                  <a:pt x="189" y="88"/>
                  <a:pt x="192" y="95"/>
                  <a:pt x="188" y="99"/>
                </a:cubicBezTo>
                <a:cubicBezTo>
                  <a:pt x="182" y="104"/>
                  <a:pt x="169" y="142"/>
                  <a:pt x="176" y="148"/>
                </a:cubicBezTo>
                <a:cubicBezTo>
                  <a:pt x="178" y="149"/>
                  <a:pt x="183" y="146"/>
                  <a:pt x="181" y="145"/>
                </a:cubicBezTo>
                <a:cubicBezTo>
                  <a:pt x="174" y="140"/>
                  <a:pt x="191" y="103"/>
                  <a:pt x="194" y="98"/>
                </a:cubicBezTo>
                <a:cubicBezTo>
                  <a:pt x="197" y="93"/>
                  <a:pt x="196" y="88"/>
                  <a:pt x="201" y="85"/>
                </a:cubicBezTo>
                <a:cubicBezTo>
                  <a:pt x="204" y="83"/>
                  <a:pt x="210" y="77"/>
                  <a:pt x="211" y="73"/>
                </a:cubicBezTo>
                <a:cubicBezTo>
                  <a:pt x="212" y="73"/>
                  <a:pt x="211" y="72"/>
                  <a:pt x="210" y="72"/>
                </a:cubicBezTo>
                <a:cubicBezTo>
                  <a:pt x="205" y="71"/>
                  <a:pt x="201" y="71"/>
                  <a:pt x="197" y="73"/>
                </a:cubicBezTo>
                <a:cubicBezTo>
                  <a:pt x="195" y="74"/>
                  <a:pt x="193" y="75"/>
                  <a:pt x="192" y="77"/>
                </a:cubicBezTo>
                <a:cubicBezTo>
                  <a:pt x="189" y="77"/>
                  <a:pt x="187" y="78"/>
                  <a:pt x="185" y="79"/>
                </a:cubicBezTo>
                <a:cubicBezTo>
                  <a:pt x="189" y="66"/>
                  <a:pt x="196" y="46"/>
                  <a:pt x="193" y="30"/>
                </a:cubicBezTo>
                <a:cubicBezTo>
                  <a:pt x="195" y="34"/>
                  <a:pt x="199" y="47"/>
                  <a:pt x="202" y="53"/>
                </a:cubicBezTo>
                <a:cubicBezTo>
                  <a:pt x="205" y="59"/>
                  <a:pt x="204" y="62"/>
                  <a:pt x="205" y="65"/>
                </a:cubicBezTo>
                <a:cubicBezTo>
                  <a:pt x="207" y="67"/>
                  <a:pt x="218" y="70"/>
                  <a:pt x="220" y="71"/>
                </a:cubicBezTo>
                <a:cubicBezTo>
                  <a:pt x="222" y="71"/>
                  <a:pt x="219" y="68"/>
                  <a:pt x="221" y="65"/>
                </a:cubicBezTo>
                <a:cubicBezTo>
                  <a:pt x="223" y="61"/>
                  <a:pt x="226" y="51"/>
                  <a:pt x="226" y="51"/>
                </a:cubicBezTo>
                <a:cubicBezTo>
                  <a:pt x="226" y="50"/>
                  <a:pt x="226" y="50"/>
                  <a:pt x="226" y="50"/>
                </a:cubicBezTo>
                <a:cubicBezTo>
                  <a:pt x="229" y="47"/>
                  <a:pt x="229" y="46"/>
                  <a:pt x="233" y="44"/>
                </a:cubicBezTo>
                <a:cubicBezTo>
                  <a:pt x="238" y="42"/>
                  <a:pt x="242" y="31"/>
                  <a:pt x="245" y="29"/>
                </a:cubicBezTo>
                <a:cubicBezTo>
                  <a:pt x="249" y="26"/>
                  <a:pt x="252" y="21"/>
                  <a:pt x="263" y="17"/>
                </a:cubicBezTo>
                <a:cubicBezTo>
                  <a:pt x="275" y="13"/>
                  <a:pt x="274" y="16"/>
                  <a:pt x="275" y="17"/>
                </a:cubicBezTo>
                <a:cubicBezTo>
                  <a:pt x="276" y="18"/>
                  <a:pt x="277" y="22"/>
                  <a:pt x="277" y="28"/>
                </a:cubicBezTo>
                <a:cubicBezTo>
                  <a:pt x="278" y="34"/>
                  <a:pt x="274" y="51"/>
                  <a:pt x="272" y="56"/>
                </a:cubicBezTo>
                <a:cubicBezTo>
                  <a:pt x="271" y="62"/>
                  <a:pt x="257" y="81"/>
                  <a:pt x="257" y="81"/>
                </a:cubicBezTo>
                <a:cubicBezTo>
                  <a:pt x="257" y="81"/>
                  <a:pt x="252" y="91"/>
                  <a:pt x="243" y="95"/>
                </a:cubicBezTo>
                <a:cubicBezTo>
                  <a:pt x="240" y="96"/>
                  <a:pt x="239" y="96"/>
                  <a:pt x="238" y="97"/>
                </a:cubicBezTo>
                <a:cubicBezTo>
                  <a:pt x="244" y="91"/>
                  <a:pt x="253" y="72"/>
                  <a:pt x="253" y="72"/>
                </a:cubicBezTo>
                <a:cubicBezTo>
                  <a:pt x="253" y="72"/>
                  <a:pt x="265" y="54"/>
                  <a:pt x="267" y="46"/>
                </a:cubicBezTo>
                <a:cubicBezTo>
                  <a:pt x="269" y="38"/>
                  <a:pt x="269" y="30"/>
                  <a:pt x="269" y="28"/>
                </a:cubicBezTo>
                <a:cubicBezTo>
                  <a:pt x="269" y="26"/>
                  <a:pt x="266" y="22"/>
                  <a:pt x="266" y="22"/>
                </a:cubicBezTo>
                <a:cubicBezTo>
                  <a:pt x="265" y="21"/>
                  <a:pt x="259" y="21"/>
                  <a:pt x="250" y="33"/>
                </a:cubicBezTo>
                <a:cubicBezTo>
                  <a:pt x="242" y="45"/>
                  <a:pt x="239" y="52"/>
                  <a:pt x="238" y="57"/>
                </a:cubicBezTo>
                <a:cubicBezTo>
                  <a:pt x="237" y="63"/>
                  <a:pt x="232" y="73"/>
                  <a:pt x="232" y="79"/>
                </a:cubicBezTo>
                <a:cubicBezTo>
                  <a:pt x="233" y="86"/>
                  <a:pt x="236" y="98"/>
                  <a:pt x="236" y="98"/>
                </a:cubicBezTo>
                <a:cubicBezTo>
                  <a:pt x="235" y="99"/>
                  <a:pt x="236" y="100"/>
                  <a:pt x="235" y="101"/>
                </a:cubicBezTo>
                <a:cubicBezTo>
                  <a:pt x="235" y="101"/>
                  <a:pt x="236" y="103"/>
                  <a:pt x="237" y="106"/>
                </a:cubicBezTo>
                <a:cubicBezTo>
                  <a:pt x="240" y="109"/>
                  <a:pt x="243" y="115"/>
                  <a:pt x="244" y="116"/>
                </a:cubicBezTo>
                <a:cubicBezTo>
                  <a:pt x="245" y="119"/>
                  <a:pt x="258" y="134"/>
                  <a:pt x="260" y="137"/>
                </a:cubicBezTo>
                <a:cubicBezTo>
                  <a:pt x="263" y="141"/>
                  <a:pt x="265" y="149"/>
                  <a:pt x="265" y="152"/>
                </a:cubicBezTo>
                <a:cubicBezTo>
                  <a:pt x="265" y="155"/>
                  <a:pt x="262" y="162"/>
                  <a:pt x="262" y="174"/>
                </a:cubicBezTo>
                <a:cubicBezTo>
                  <a:pt x="261" y="185"/>
                  <a:pt x="268" y="214"/>
                  <a:pt x="272" y="221"/>
                </a:cubicBezTo>
                <a:cubicBezTo>
                  <a:pt x="275" y="228"/>
                  <a:pt x="287" y="263"/>
                  <a:pt x="289" y="267"/>
                </a:cubicBezTo>
                <a:cubicBezTo>
                  <a:pt x="291" y="271"/>
                  <a:pt x="300" y="287"/>
                  <a:pt x="301" y="291"/>
                </a:cubicBezTo>
                <a:cubicBezTo>
                  <a:pt x="302" y="296"/>
                  <a:pt x="299" y="310"/>
                  <a:pt x="295" y="320"/>
                </a:cubicBezTo>
                <a:cubicBezTo>
                  <a:pt x="291" y="329"/>
                  <a:pt x="278" y="342"/>
                  <a:pt x="273" y="346"/>
                </a:cubicBezTo>
                <a:cubicBezTo>
                  <a:pt x="268" y="350"/>
                  <a:pt x="252" y="348"/>
                  <a:pt x="243" y="346"/>
                </a:cubicBezTo>
                <a:cubicBezTo>
                  <a:pt x="233" y="343"/>
                  <a:pt x="231" y="327"/>
                  <a:pt x="227" y="318"/>
                </a:cubicBezTo>
                <a:cubicBezTo>
                  <a:pt x="226" y="316"/>
                  <a:pt x="225" y="314"/>
                  <a:pt x="224" y="313"/>
                </a:cubicBezTo>
                <a:cubicBezTo>
                  <a:pt x="224" y="313"/>
                  <a:pt x="224" y="313"/>
                  <a:pt x="224" y="313"/>
                </a:cubicBezTo>
                <a:cubicBezTo>
                  <a:pt x="224" y="313"/>
                  <a:pt x="224" y="309"/>
                  <a:pt x="224" y="309"/>
                </a:cubicBezTo>
                <a:cubicBezTo>
                  <a:pt x="223" y="308"/>
                  <a:pt x="220" y="305"/>
                  <a:pt x="219" y="304"/>
                </a:cubicBezTo>
                <a:cubicBezTo>
                  <a:pt x="219" y="304"/>
                  <a:pt x="219" y="298"/>
                  <a:pt x="219" y="297"/>
                </a:cubicBezTo>
                <a:cubicBezTo>
                  <a:pt x="219" y="296"/>
                  <a:pt x="217" y="292"/>
                  <a:pt x="216" y="291"/>
                </a:cubicBezTo>
                <a:cubicBezTo>
                  <a:pt x="215" y="291"/>
                  <a:pt x="214" y="293"/>
                  <a:pt x="214" y="294"/>
                </a:cubicBezTo>
                <a:cubicBezTo>
                  <a:pt x="213" y="294"/>
                  <a:pt x="215" y="300"/>
                  <a:pt x="215" y="300"/>
                </a:cubicBezTo>
                <a:cubicBezTo>
                  <a:pt x="215" y="300"/>
                  <a:pt x="217" y="303"/>
                  <a:pt x="217" y="304"/>
                </a:cubicBezTo>
                <a:cubicBezTo>
                  <a:pt x="217" y="304"/>
                  <a:pt x="221" y="310"/>
                  <a:pt x="221" y="310"/>
                </a:cubicBezTo>
                <a:cubicBezTo>
                  <a:pt x="221" y="310"/>
                  <a:pt x="221" y="310"/>
                  <a:pt x="221" y="310"/>
                </a:cubicBezTo>
                <a:cubicBezTo>
                  <a:pt x="218" y="308"/>
                  <a:pt x="216" y="306"/>
                  <a:pt x="213" y="305"/>
                </a:cubicBezTo>
                <a:cubicBezTo>
                  <a:pt x="212" y="304"/>
                  <a:pt x="210" y="303"/>
                  <a:pt x="208" y="302"/>
                </a:cubicBezTo>
                <a:cubicBezTo>
                  <a:pt x="208" y="301"/>
                  <a:pt x="207" y="299"/>
                  <a:pt x="206" y="297"/>
                </a:cubicBezTo>
                <a:cubicBezTo>
                  <a:pt x="206" y="297"/>
                  <a:pt x="206" y="297"/>
                  <a:pt x="206" y="297"/>
                </a:cubicBezTo>
                <a:cubicBezTo>
                  <a:pt x="205" y="296"/>
                  <a:pt x="205" y="295"/>
                  <a:pt x="204" y="294"/>
                </a:cubicBezTo>
                <a:cubicBezTo>
                  <a:pt x="204" y="293"/>
                  <a:pt x="204" y="292"/>
                  <a:pt x="204" y="292"/>
                </a:cubicBezTo>
                <a:cubicBezTo>
                  <a:pt x="205" y="292"/>
                  <a:pt x="207" y="295"/>
                  <a:pt x="207" y="296"/>
                </a:cubicBezTo>
                <a:cubicBezTo>
                  <a:pt x="208" y="297"/>
                  <a:pt x="210" y="302"/>
                  <a:pt x="210" y="302"/>
                </a:cubicBezTo>
                <a:cubicBezTo>
                  <a:pt x="211" y="302"/>
                  <a:pt x="214" y="305"/>
                  <a:pt x="214" y="305"/>
                </a:cubicBezTo>
                <a:cubicBezTo>
                  <a:pt x="214" y="305"/>
                  <a:pt x="212" y="298"/>
                  <a:pt x="212" y="298"/>
                </a:cubicBezTo>
                <a:cubicBezTo>
                  <a:pt x="211" y="298"/>
                  <a:pt x="208" y="296"/>
                  <a:pt x="208" y="294"/>
                </a:cubicBezTo>
                <a:cubicBezTo>
                  <a:pt x="207" y="293"/>
                  <a:pt x="206" y="288"/>
                  <a:pt x="207" y="286"/>
                </a:cubicBezTo>
                <a:cubicBezTo>
                  <a:pt x="209" y="285"/>
                  <a:pt x="212" y="282"/>
                  <a:pt x="214" y="281"/>
                </a:cubicBezTo>
                <a:cubicBezTo>
                  <a:pt x="217" y="280"/>
                  <a:pt x="222" y="278"/>
                  <a:pt x="227" y="279"/>
                </a:cubicBezTo>
                <a:cubicBezTo>
                  <a:pt x="233" y="281"/>
                  <a:pt x="236" y="282"/>
                  <a:pt x="237" y="281"/>
                </a:cubicBezTo>
                <a:cubicBezTo>
                  <a:pt x="238" y="281"/>
                  <a:pt x="242" y="279"/>
                  <a:pt x="242" y="278"/>
                </a:cubicBezTo>
                <a:cubicBezTo>
                  <a:pt x="243" y="277"/>
                  <a:pt x="242" y="274"/>
                  <a:pt x="240" y="274"/>
                </a:cubicBezTo>
                <a:cubicBezTo>
                  <a:pt x="238" y="273"/>
                  <a:pt x="231" y="273"/>
                  <a:pt x="229" y="273"/>
                </a:cubicBezTo>
                <a:cubicBezTo>
                  <a:pt x="227" y="273"/>
                  <a:pt x="217" y="274"/>
                  <a:pt x="215" y="275"/>
                </a:cubicBezTo>
                <a:cubicBezTo>
                  <a:pt x="213" y="276"/>
                  <a:pt x="208" y="277"/>
                  <a:pt x="207" y="278"/>
                </a:cubicBezTo>
                <a:cubicBezTo>
                  <a:pt x="206" y="279"/>
                  <a:pt x="201" y="279"/>
                  <a:pt x="203" y="283"/>
                </a:cubicBezTo>
                <a:cubicBezTo>
                  <a:pt x="202" y="288"/>
                  <a:pt x="202" y="288"/>
                  <a:pt x="202" y="288"/>
                </a:cubicBezTo>
                <a:cubicBezTo>
                  <a:pt x="198" y="279"/>
                  <a:pt x="196" y="269"/>
                  <a:pt x="198" y="260"/>
                </a:cubicBezTo>
                <a:cubicBezTo>
                  <a:pt x="199" y="252"/>
                  <a:pt x="214" y="239"/>
                  <a:pt x="222" y="240"/>
                </a:cubicBezTo>
                <a:cubicBezTo>
                  <a:pt x="232" y="240"/>
                  <a:pt x="227" y="251"/>
                  <a:pt x="233" y="252"/>
                </a:cubicBezTo>
                <a:cubicBezTo>
                  <a:pt x="235" y="252"/>
                  <a:pt x="240" y="252"/>
                  <a:pt x="242" y="250"/>
                </a:cubicBezTo>
                <a:cubicBezTo>
                  <a:pt x="244" y="250"/>
                  <a:pt x="246" y="249"/>
                  <a:pt x="245" y="248"/>
                </a:cubicBezTo>
                <a:cubicBezTo>
                  <a:pt x="244" y="245"/>
                  <a:pt x="243" y="243"/>
                  <a:pt x="242" y="241"/>
                </a:cubicBezTo>
                <a:cubicBezTo>
                  <a:pt x="241" y="238"/>
                  <a:pt x="239" y="235"/>
                  <a:pt x="238" y="233"/>
                </a:cubicBezTo>
                <a:cubicBezTo>
                  <a:pt x="231" y="221"/>
                  <a:pt x="224" y="210"/>
                  <a:pt x="214" y="199"/>
                </a:cubicBezTo>
                <a:cubicBezTo>
                  <a:pt x="208" y="194"/>
                  <a:pt x="202" y="185"/>
                  <a:pt x="194" y="184"/>
                </a:cubicBezTo>
                <a:cubicBezTo>
                  <a:pt x="185" y="184"/>
                  <a:pt x="176" y="192"/>
                  <a:pt x="170" y="181"/>
                </a:cubicBezTo>
                <a:cubicBezTo>
                  <a:pt x="169" y="179"/>
                  <a:pt x="165" y="179"/>
                  <a:pt x="164" y="181"/>
                </a:cubicBezTo>
                <a:cubicBezTo>
                  <a:pt x="163" y="186"/>
                  <a:pt x="171" y="202"/>
                  <a:pt x="170" y="202"/>
                </a:cubicBezTo>
                <a:cubicBezTo>
                  <a:pt x="163" y="212"/>
                  <a:pt x="161" y="227"/>
                  <a:pt x="160" y="239"/>
                </a:cubicBezTo>
                <a:cubicBezTo>
                  <a:pt x="157" y="261"/>
                  <a:pt x="169" y="271"/>
                  <a:pt x="180" y="285"/>
                </a:cubicBezTo>
                <a:cubicBezTo>
                  <a:pt x="178" y="283"/>
                  <a:pt x="177" y="281"/>
                  <a:pt x="177" y="281"/>
                </a:cubicBezTo>
                <a:cubicBezTo>
                  <a:pt x="177" y="281"/>
                  <a:pt x="174" y="301"/>
                  <a:pt x="173" y="306"/>
                </a:cubicBezTo>
                <a:cubicBezTo>
                  <a:pt x="172" y="306"/>
                  <a:pt x="172" y="306"/>
                  <a:pt x="172" y="306"/>
                </a:cubicBezTo>
                <a:cubicBezTo>
                  <a:pt x="169" y="307"/>
                  <a:pt x="165" y="307"/>
                  <a:pt x="164" y="309"/>
                </a:cubicBezTo>
                <a:cubicBezTo>
                  <a:pt x="162" y="312"/>
                  <a:pt x="160" y="315"/>
                  <a:pt x="158" y="318"/>
                </a:cubicBezTo>
                <a:cubicBezTo>
                  <a:pt x="156" y="309"/>
                  <a:pt x="152" y="302"/>
                  <a:pt x="147" y="295"/>
                </a:cubicBezTo>
                <a:cubicBezTo>
                  <a:pt x="137" y="284"/>
                  <a:pt x="123" y="278"/>
                  <a:pt x="107" y="278"/>
                </a:cubicBezTo>
                <a:cubicBezTo>
                  <a:pt x="102" y="278"/>
                  <a:pt x="97" y="279"/>
                  <a:pt x="93" y="280"/>
                </a:cubicBezTo>
                <a:cubicBezTo>
                  <a:pt x="92" y="274"/>
                  <a:pt x="91" y="268"/>
                  <a:pt x="91" y="261"/>
                </a:cubicBezTo>
                <a:cubicBezTo>
                  <a:pt x="91" y="244"/>
                  <a:pt x="91" y="226"/>
                  <a:pt x="94" y="210"/>
                </a:cubicBezTo>
                <a:cubicBezTo>
                  <a:pt x="96" y="196"/>
                  <a:pt x="102" y="182"/>
                  <a:pt x="103" y="169"/>
                </a:cubicBezTo>
                <a:cubicBezTo>
                  <a:pt x="105" y="164"/>
                  <a:pt x="108" y="160"/>
                  <a:pt x="110" y="155"/>
                </a:cubicBezTo>
                <a:cubicBezTo>
                  <a:pt x="110" y="158"/>
                  <a:pt x="110" y="163"/>
                  <a:pt x="110" y="168"/>
                </a:cubicBezTo>
                <a:cubicBezTo>
                  <a:pt x="110" y="175"/>
                  <a:pt x="110" y="181"/>
                  <a:pt x="109" y="184"/>
                </a:cubicBezTo>
                <a:cubicBezTo>
                  <a:pt x="109" y="189"/>
                  <a:pt x="110" y="205"/>
                  <a:pt x="112" y="217"/>
                </a:cubicBezTo>
                <a:cubicBezTo>
                  <a:pt x="112" y="223"/>
                  <a:pt x="113" y="228"/>
                  <a:pt x="113" y="229"/>
                </a:cubicBezTo>
                <a:cubicBezTo>
                  <a:pt x="113" y="231"/>
                  <a:pt x="115" y="237"/>
                  <a:pt x="120" y="250"/>
                </a:cubicBezTo>
                <a:cubicBezTo>
                  <a:pt x="122" y="255"/>
                  <a:pt x="124" y="261"/>
                  <a:pt x="125" y="262"/>
                </a:cubicBezTo>
                <a:cubicBezTo>
                  <a:pt x="125" y="265"/>
                  <a:pt x="132" y="271"/>
                  <a:pt x="135" y="271"/>
                </a:cubicBezTo>
                <a:cubicBezTo>
                  <a:pt x="135" y="271"/>
                  <a:pt x="135" y="271"/>
                  <a:pt x="136" y="271"/>
                </a:cubicBezTo>
                <a:cubicBezTo>
                  <a:pt x="137" y="271"/>
                  <a:pt x="138" y="270"/>
                  <a:pt x="138" y="269"/>
                </a:cubicBezTo>
                <a:cubicBezTo>
                  <a:pt x="138" y="267"/>
                  <a:pt x="137" y="265"/>
                  <a:pt x="135" y="262"/>
                </a:cubicBezTo>
                <a:cubicBezTo>
                  <a:pt x="134" y="260"/>
                  <a:pt x="132" y="257"/>
                  <a:pt x="132" y="255"/>
                </a:cubicBezTo>
                <a:cubicBezTo>
                  <a:pt x="132" y="253"/>
                  <a:pt x="130" y="249"/>
                  <a:pt x="127" y="241"/>
                </a:cubicBezTo>
                <a:cubicBezTo>
                  <a:pt x="125" y="234"/>
                  <a:pt x="122" y="226"/>
                  <a:pt x="121" y="222"/>
                </a:cubicBezTo>
                <a:cubicBezTo>
                  <a:pt x="120" y="216"/>
                  <a:pt x="119" y="196"/>
                  <a:pt x="119" y="192"/>
                </a:cubicBezTo>
                <a:cubicBezTo>
                  <a:pt x="120" y="187"/>
                  <a:pt x="121" y="170"/>
                  <a:pt x="121" y="166"/>
                </a:cubicBezTo>
                <a:cubicBezTo>
                  <a:pt x="121" y="163"/>
                  <a:pt x="122" y="150"/>
                  <a:pt x="122" y="145"/>
                </a:cubicBezTo>
                <a:cubicBezTo>
                  <a:pt x="123" y="141"/>
                  <a:pt x="123" y="133"/>
                  <a:pt x="123" y="127"/>
                </a:cubicBezTo>
                <a:cubicBezTo>
                  <a:pt x="123" y="127"/>
                  <a:pt x="124" y="126"/>
                  <a:pt x="124" y="126"/>
                </a:cubicBezTo>
                <a:cubicBezTo>
                  <a:pt x="129" y="115"/>
                  <a:pt x="134" y="106"/>
                  <a:pt x="143" y="98"/>
                </a:cubicBezTo>
                <a:cubicBezTo>
                  <a:pt x="144" y="97"/>
                  <a:pt x="146" y="95"/>
                  <a:pt x="146" y="94"/>
                </a:cubicBezTo>
                <a:cubicBezTo>
                  <a:pt x="145" y="85"/>
                  <a:pt x="151" y="78"/>
                  <a:pt x="153" y="70"/>
                </a:cubicBezTo>
                <a:cubicBezTo>
                  <a:pt x="153" y="69"/>
                  <a:pt x="152" y="68"/>
                  <a:pt x="150" y="68"/>
                </a:cubicBezTo>
                <a:close/>
                <a:moveTo>
                  <a:pt x="158" y="169"/>
                </a:moveTo>
                <a:cubicBezTo>
                  <a:pt x="157" y="167"/>
                  <a:pt x="157" y="165"/>
                  <a:pt x="157" y="162"/>
                </a:cubicBezTo>
                <a:cubicBezTo>
                  <a:pt x="156" y="160"/>
                  <a:pt x="155" y="157"/>
                  <a:pt x="155" y="155"/>
                </a:cubicBezTo>
                <a:cubicBezTo>
                  <a:pt x="154" y="153"/>
                  <a:pt x="153" y="151"/>
                  <a:pt x="152" y="148"/>
                </a:cubicBezTo>
                <a:cubicBezTo>
                  <a:pt x="151" y="147"/>
                  <a:pt x="151" y="147"/>
                  <a:pt x="151" y="147"/>
                </a:cubicBezTo>
                <a:cubicBezTo>
                  <a:pt x="151" y="147"/>
                  <a:pt x="151" y="146"/>
                  <a:pt x="151" y="146"/>
                </a:cubicBezTo>
                <a:cubicBezTo>
                  <a:pt x="150" y="144"/>
                  <a:pt x="150" y="144"/>
                  <a:pt x="150" y="144"/>
                </a:cubicBezTo>
                <a:cubicBezTo>
                  <a:pt x="150" y="143"/>
                  <a:pt x="150" y="143"/>
                  <a:pt x="150" y="143"/>
                </a:cubicBezTo>
                <a:cubicBezTo>
                  <a:pt x="149" y="140"/>
                  <a:pt x="149" y="138"/>
                  <a:pt x="149" y="136"/>
                </a:cubicBezTo>
                <a:cubicBezTo>
                  <a:pt x="149" y="134"/>
                  <a:pt x="149" y="132"/>
                  <a:pt x="149" y="130"/>
                </a:cubicBezTo>
                <a:cubicBezTo>
                  <a:pt x="149" y="127"/>
                  <a:pt x="149" y="127"/>
                  <a:pt x="149" y="127"/>
                </a:cubicBezTo>
                <a:cubicBezTo>
                  <a:pt x="150" y="126"/>
                  <a:pt x="150" y="126"/>
                  <a:pt x="150" y="125"/>
                </a:cubicBezTo>
                <a:cubicBezTo>
                  <a:pt x="150" y="125"/>
                  <a:pt x="150" y="125"/>
                  <a:pt x="150" y="124"/>
                </a:cubicBezTo>
                <a:cubicBezTo>
                  <a:pt x="150" y="124"/>
                  <a:pt x="150" y="124"/>
                  <a:pt x="149" y="121"/>
                </a:cubicBezTo>
                <a:cubicBezTo>
                  <a:pt x="143" y="118"/>
                  <a:pt x="143" y="122"/>
                  <a:pt x="143" y="122"/>
                </a:cubicBezTo>
                <a:cubicBezTo>
                  <a:pt x="142" y="122"/>
                  <a:pt x="142" y="122"/>
                  <a:pt x="142" y="122"/>
                </a:cubicBezTo>
                <a:cubicBezTo>
                  <a:pt x="142" y="123"/>
                  <a:pt x="142" y="123"/>
                  <a:pt x="142" y="124"/>
                </a:cubicBezTo>
                <a:cubicBezTo>
                  <a:pt x="140" y="129"/>
                  <a:pt x="139" y="133"/>
                  <a:pt x="139" y="139"/>
                </a:cubicBezTo>
                <a:cubicBezTo>
                  <a:pt x="139" y="141"/>
                  <a:pt x="139" y="144"/>
                  <a:pt x="139" y="146"/>
                </a:cubicBezTo>
                <a:cubicBezTo>
                  <a:pt x="139" y="147"/>
                  <a:pt x="140" y="149"/>
                  <a:pt x="140" y="150"/>
                </a:cubicBezTo>
                <a:cubicBezTo>
                  <a:pt x="140" y="151"/>
                  <a:pt x="140" y="151"/>
                  <a:pt x="141" y="152"/>
                </a:cubicBezTo>
                <a:cubicBezTo>
                  <a:pt x="141" y="154"/>
                  <a:pt x="141" y="154"/>
                  <a:pt x="141" y="154"/>
                </a:cubicBezTo>
                <a:cubicBezTo>
                  <a:pt x="143" y="158"/>
                  <a:pt x="145" y="162"/>
                  <a:pt x="145" y="166"/>
                </a:cubicBezTo>
                <a:cubicBezTo>
                  <a:pt x="146" y="168"/>
                  <a:pt x="146" y="170"/>
                  <a:pt x="146" y="172"/>
                </a:cubicBezTo>
                <a:cubicBezTo>
                  <a:pt x="146" y="174"/>
                  <a:pt x="147" y="175"/>
                  <a:pt x="147" y="175"/>
                </a:cubicBezTo>
                <a:cubicBezTo>
                  <a:pt x="147" y="177"/>
                  <a:pt x="147" y="177"/>
                  <a:pt x="147" y="177"/>
                </a:cubicBezTo>
                <a:cubicBezTo>
                  <a:pt x="146" y="178"/>
                  <a:pt x="146" y="178"/>
                  <a:pt x="146" y="178"/>
                </a:cubicBezTo>
                <a:cubicBezTo>
                  <a:pt x="145" y="187"/>
                  <a:pt x="144" y="196"/>
                  <a:pt x="143" y="204"/>
                </a:cubicBezTo>
                <a:cubicBezTo>
                  <a:pt x="143" y="208"/>
                  <a:pt x="142" y="211"/>
                  <a:pt x="142" y="215"/>
                </a:cubicBezTo>
                <a:cubicBezTo>
                  <a:pt x="142" y="219"/>
                  <a:pt x="142" y="223"/>
                  <a:pt x="141" y="226"/>
                </a:cubicBezTo>
                <a:cubicBezTo>
                  <a:pt x="141" y="233"/>
                  <a:pt x="141" y="240"/>
                  <a:pt x="140" y="246"/>
                </a:cubicBezTo>
                <a:cubicBezTo>
                  <a:pt x="140" y="252"/>
                  <a:pt x="141" y="256"/>
                  <a:pt x="142" y="261"/>
                </a:cubicBezTo>
                <a:cubicBezTo>
                  <a:pt x="144" y="265"/>
                  <a:pt x="145" y="268"/>
                  <a:pt x="147" y="269"/>
                </a:cubicBezTo>
                <a:cubicBezTo>
                  <a:pt x="148" y="270"/>
                  <a:pt x="148" y="270"/>
                  <a:pt x="149" y="270"/>
                </a:cubicBezTo>
                <a:cubicBezTo>
                  <a:pt x="149" y="270"/>
                  <a:pt x="149" y="270"/>
                  <a:pt x="149" y="270"/>
                </a:cubicBezTo>
                <a:cubicBezTo>
                  <a:pt x="150" y="270"/>
                  <a:pt x="150" y="270"/>
                  <a:pt x="150" y="270"/>
                </a:cubicBezTo>
                <a:cubicBezTo>
                  <a:pt x="150" y="270"/>
                  <a:pt x="149" y="269"/>
                  <a:pt x="149" y="267"/>
                </a:cubicBezTo>
                <a:cubicBezTo>
                  <a:pt x="148" y="265"/>
                  <a:pt x="147" y="262"/>
                  <a:pt x="147" y="258"/>
                </a:cubicBezTo>
                <a:cubicBezTo>
                  <a:pt x="146" y="254"/>
                  <a:pt x="147" y="249"/>
                  <a:pt x="148" y="243"/>
                </a:cubicBezTo>
                <a:cubicBezTo>
                  <a:pt x="148" y="240"/>
                  <a:pt x="148" y="237"/>
                  <a:pt x="149" y="234"/>
                </a:cubicBezTo>
                <a:cubicBezTo>
                  <a:pt x="149" y="231"/>
                  <a:pt x="149" y="228"/>
                  <a:pt x="150" y="224"/>
                </a:cubicBezTo>
                <a:cubicBezTo>
                  <a:pt x="151" y="221"/>
                  <a:pt x="152" y="217"/>
                  <a:pt x="153" y="214"/>
                </a:cubicBezTo>
                <a:cubicBezTo>
                  <a:pt x="153" y="210"/>
                  <a:pt x="154" y="206"/>
                  <a:pt x="155" y="202"/>
                </a:cubicBezTo>
                <a:cubicBezTo>
                  <a:pt x="155" y="194"/>
                  <a:pt x="157" y="185"/>
                  <a:pt x="157" y="176"/>
                </a:cubicBezTo>
                <a:cubicBezTo>
                  <a:pt x="158" y="174"/>
                  <a:pt x="158" y="172"/>
                  <a:pt x="158" y="169"/>
                </a:cubicBezTo>
                <a:close/>
                <a:moveTo>
                  <a:pt x="269" y="342"/>
                </a:moveTo>
                <a:cubicBezTo>
                  <a:pt x="268" y="342"/>
                  <a:pt x="267" y="342"/>
                  <a:pt x="265" y="341"/>
                </a:cubicBezTo>
                <a:cubicBezTo>
                  <a:pt x="264" y="341"/>
                  <a:pt x="262" y="341"/>
                  <a:pt x="260" y="340"/>
                </a:cubicBezTo>
                <a:cubicBezTo>
                  <a:pt x="260" y="340"/>
                  <a:pt x="259" y="340"/>
                  <a:pt x="258" y="340"/>
                </a:cubicBezTo>
                <a:cubicBezTo>
                  <a:pt x="257" y="339"/>
                  <a:pt x="257" y="339"/>
                  <a:pt x="257" y="339"/>
                </a:cubicBezTo>
                <a:cubicBezTo>
                  <a:pt x="256" y="339"/>
                  <a:pt x="256" y="339"/>
                  <a:pt x="256" y="339"/>
                </a:cubicBezTo>
                <a:cubicBezTo>
                  <a:pt x="256" y="339"/>
                  <a:pt x="256" y="339"/>
                  <a:pt x="256" y="339"/>
                </a:cubicBezTo>
                <a:cubicBezTo>
                  <a:pt x="256" y="339"/>
                  <a:pt x="256" y="339"/>
                  <a:pt x="256" y="339"/>
                </a:cubicBezTo>
                <a:cubicBezTo>
                  <a:pt x="256" y="339"/>
                  <a:pt x="256" y="339"/>
                  <a:pt x="256" y="339"/>
                </a:cubicBezTo>
                <a:cubicBezTo>
                  <a:pt x="256" y="338"/>
                  <a:pt x="256" y="338"/>
                  <a:pt x="256" y="338"/>
                </a:cubicBezTo>
                <a:cubicBezTo>
                  <a:pt x="255" y="338"/>
                  <a:pt x="255" y="337"/>
                  <a:pt x="254" y="337"/>
                </a:cubicBezTo>
                <a:cubicBezTo>
                  <a:pt x="253" y="336"/>
                  <a:pt x="253" y="335"/>
                  <a:pt x="252" y="335"/>
                </a:cubicBezTo>
                <a:cubicBezTo>
                  <a:pt x="250" y="333"/>
                  <a:pt x="249" y="332"/>
                  <a:pt x="248" y="331"/>
                </a:cubicBezTo>
                <a:cubicBezTo>
                  <a:pt x="247" y="330"/>
                  <a:pt x="246" y="329"/>
                  <a:pt x="245" y="328"/>
                </a:cubicBezTo>
                <a:cubicBezTo>
                  <a:pt x="245" y="328"/>
                  <a:pt x="245" y="328"/>
                  <a:pt x="245" y="328"/>
                </a:cubicBezTo>
                <a:cubicBezTo>
                  <a:pt x="245" y="328"/>
                  <a:pt x="245" y="328"/>
                  <a:pt x="245" y="328"/>
                </a:cubicBezTo>
                <a:cubicBezTo>
                  <a:pt x="245" y="328"/>
                  <a:pt x="245" y="328"/>
                  <a:pt x="245" y="328"/>
                </a:cubicBezTo>
                <a:cubicBezTo>
                  <a:pt x="245" y="327"/>
                  <a:pt x="245" y="327"/>
                  <a:pt x="245" y="327"/>
                </a:cubicBezTo>
                <a:cubicBezTo>
                  <a:pt x="244" y="326"/>
                  <a:pt x="244" y="326"/>
                  <a:pt x="244" y="326"/>
                </a:cubicBezTo>
                <a:cubicBezTo>
                  <a:pt x="243" y="324"/>
                  <a:pt x="241" y="323"/>
                  <a:pt x="240" y="321"/>
                </a:cubicBezTo>
                <a:cubicBezTo>
                  <a:pt x="239" y="319"/>
                  <a:pt x="238" y="318"/>
                  <a:pt x="237" y="317"/>
                </a:cubicBezTo>
                <a:cubicBezTo>
                  <a:pt x="236" y="315"/>
                  <a:pt x="235" y="314"/>
                  <a:pt x="234" y="312"/>
                </a:cubicBezTo>
                <a:cubicBezTo>
                  <a:pt x="233" y="310"/>
                  <a:pt x="231" y="308"/>
                  <a:pt x="230" y="306"/>
                </a:cubicBezTo>
                <a:cubicBezTo>
                  <a:pt x="229" y="304"/>
                  <a:pt x="229" y="303"/>
                  <a:pt x="229" y="303"/>
                </a:cubicBezTo>
                <a:cubicBezTo>
                  <a:pt x="229" y="303"/>
                  <a:pt x="229" y="305"/>
                  <a:pt x="229" y="306"/>
                </a:cubicBezTo>
                <a:cubicBezTo>
                  <a:pt x="230" y="308"/>
                  <a:pt x="230" y="311"/>
                  <a:pt x="231" y="314"/>
                </a:cubicBezTo>
                <a:cubicBezTo>
                  <a:pt x="232" y="316"/>
                  <a:pt x="232" y="318"/>
                  <a:pt x="233" y="319"/>
                </a:cubicBezTo>
                <a:cubicBezTo>
                  <a:pt x="234" y="321"/>
                  <a:pt x="235" y="322"/>
                  <a:pt x="236" y="324"/>
                </a:cubicBezTo>
                <a:cubicBezTo>
                  <a:pt x="237" y="326"/>
                  <a:pt x="238" y="328"/>
                  <a:pt x="239" y="329"/>
                </a:cubicBezTo>
                <a:cubicBezTo>
                  <a:pt x="240" y="331"/>
                  <a:pt x="240" y="331"/>
                  <a:pt x="240" y="331"/>
                </a:cubicBezTo>
                <a:cubicBezTo>
                  <a:pt x="240" y="331"/>
                  <a:pt x="240" y="331"/>
                  <a:pt x="240" y="331"/>
                </a:cubicBezTo>
                <a:cubicBezTo>
                  <a:pt x="240" y="331"/>
                  <a:pt x="240" y="331"/>
                  <a:pt x="240" y="331"/>
                </a:cubicBezTo>
                <a:cubicBezTo>
                  <a:pt x="240" y="331"/>
                  <a:pt x="240" y="331"/>
                  <a:pt x="240" y="331"/>
                </a:cubicBezTo>
                <a:cubicBezTo>
                  <a:pt x="240" y="331"/>
                  <a:pt x="240" y="331"/>
                  <a:pt x="240" y="331"/>
                </a:cubicBezTo>
                <a:cubicBezTo>
                  <a:pt x="240" y="331"/>
                  <a:pt x="240" y="331"/>
                  <a:pt x="240" y="331"/>
                </a:cubicBezTo>
                <a:cubicBezTo>
                  <a:pt x="241" y="332"/>
                  <a:pt x="241" y="332"/>
                  <a:pt x="241" y="332"/>
                </a:cubicBezTo>
                <a:cubicBezTo>
                  <a:pt x="242" y="333"/>
                  <a:pt x="242" y="334"/>
                  <a:pt x="243" y="334"/>
                </a:cubicBezTo>
                <a:cubicBezTo>
                  <a:pt x="245" y="336"/>
                  <a:pt x="246" y="338"/>
                  <a:pt x="248" y="339"/>
                </a:cubicBezTo>
                <a:cubicBezTo>
                  <a:pt x="249" y="340"/>
                  <a:pt x="250" y="340"/>
                  <a:pt x="250" y="341"/>
                </a:cubicBezTo>
                <a:cubicBezTo>
                  <a:pt x="251" y="342"/>
                  <a:pt x="252" y="342"/>
                  <a:pt x="253" y="343"/>
                </a:cubicBezTo>
                <a:cubicBezTo>
                  <a:pt x="254" y="343"/>
                  <a:pt x="254" y="343"/>
                  <a:pt x="254" y="343"/>
                </a:cubicBezTo>
                <a:cubicBezTo>
                  <a:pt x="254" y="343"/>
                  <a:pt x="254" y="343"/>
                  <a:pt x="254" y="343"/>
                </a:cubicBezTo>
                <a:cubicBezTo>
                  <a:pt x="254" y="343"/>
                  <a:pt x="254" y="343"/>
                  <a:pt x="254" y="343"/>
                </a:cubicBezTo>
                <a:cubicBezTo>
                  <a:pt x="254" y="343"/>
                  <a:pt x="254" y="343"/>
                  <a:pt x="254" y="343"/>
                </a:cubicBezTo>
                <a:cubicBezTo>
                  <a:pt x="254" y="343"/>
                  <a:pt x="254" y="343"/>
                  <a:pt x="254" y="343"/>
                </a:cubicBezTo>
                <a:cubicBezTo>
                  <a:pt x="254" y="344"/>
                  <a:pt x="254" y="344"/>
                  <a:pt x="254" y="344"/>
                </a:cubicBezTo>
                <a:cubicBezTo>
                  <a:pt x="255" y="344"/>
                  <a:pt x="255" y="344"/>
                  <a:pt x="255" y="344"/>
                </a:cubicBezTo>
                <a:cubicBezTo>
                  <a:pt x="256" y="344"/>
                  <a:pt x="256" y="344"/>
                  <a:pt x="256" y="344"/>
                </a:cubicBezTo>
                <a:cubicBezTo>
                  <a:pt x="257" y="344"/>
                  <a:pt x="258" y="344"/>
                  <a:pt x="259" y="345"/>
                </a:cubicBezTo>
                <a:cubicBezTo>
                  <a:pt x="261" y="345"/>
                  <a:pt x="263" y="345"/>
                  <a:pt x="265" y="345"/>
                </a:cubicBezTo>
                <a:cubicBezTo>
                  <a:pt x="267" y="345"/>
                  <a:pt x="268" y="345"/>
                  <a:pt x="269" y="344"/>
                </a:cubicBezTo>
                <a:cubicBezTo>
                  <a:pt x="271" y="344"/>
                  <a:pt x="272" y="344"/>
                  <a:pt x="273" y="344"/>
                </a:cubicBezTo>
                <a:cubicBezTo>
                  <a:pt x="274" y="344"/>
                  <a:pt x="274" y="344"/>
                  <a:pt x="275" y="344"/>
                </a:cubicBezTo>
                <a:cubicBezTo>
                  <a:pt x="275" y="343"/>
                  <a:pt x="275" y="343"/>
                  <a:pt x="275" y="343"/>
                </a:cubicBezTo>
                <a:cubicBezTo>
                  <a:pt x="275" y="343"/>
                  <a:pt x="275" y="343"/>
                  <a:pt x="275" y="343"/>
                </a:cubicBezTo>
                <a:cubicBezTo>
                  <a:pt x="274" y="343"/>
                  <a:pt x="274" y="343"/>
                  <a:pt x="273" y="343"/>
                </a:cubicBezTo>
                <a:cubicBezTo>
                  <a:pt x="272" y="343"/>
                  <a:pt x="271" y="342"/>
                  <a:pt x="269" y="342"/>
                </a:cubicBezTo>
                <a:close/>
                <a:moveTo>
                  <a:pt x="250" y="309"/>
                </a:moveTo>
                <a:cubicBezTo>
                  <a:pt x="252" y="312"/>
                  <a:pt x="261" y="316"/>
                  <a:pt x="262" y="315"/>
                </a:cubicBezTo>
                <a:cubicBezTo>
                  <a:pt x="262" y="314"/>
                  <a:pt x="262" y="309"/>
                  <a:pt x="262" y="305"/>
                </a:cubicBezTo>
                <a:cubicBezTo>
                  <a:pt x="261" y="301"/>
                  <a:pt x="255" y="294"/>
                  <a:pt x="255" y="294"/>
                </a:cubicBezTo>
                <a:cubicBezTo>
                  <a:pt x="252" y="292"/>
                  <a:pt x="252" y="296"/>
                  <a:pt x="250" y="297"/>
                </a:cubicBezTo>
                <a:cubicBezTo>
                  <a:pt x="249" y="298"/>
                  <a:pt x="249" y="305"/>
                  <a:pt x="250" y="309"/>
                </a:cubicBezTo>
                <a:close/>
                <a:moveTo>
                  <a:pt x="214" y="114"/>
                </a:moveTo>
                <a:cubicBezTo>
                  <a:pt x="214" y="114"/>
                  <a:pt x="214" y="115"/>
                  <a:pt x="214" y="116"/>
                </a:cubicBezTo>
                <a:cubicBezTo>
                  <a:pt x="214" y="117"/>
                  <a:pt x="214" y="118"/>
                  <a:pt x="215" y="120"/>
                </a:cubicBezTo>
                <a:cubicBezTo>
                  <a:pt x="215" y="122"/>
                  <a:pt x="215" y="124"/>
                  <a:pt x="215" y="127"/>
                </a:cubicBezTo>
                <a:cubicBezTo>
                  <a:pt x="215" y="127"/>
                  <a:pt x="215" y="128"/>
                  <a:pt x="215" y="129"/>
                </a:cubicBezTo>
                <a:cubicBezTo>
                  <a:pt x="216" y="129"/>
                  <a:pt x="216" y="130"/>
                  <a:pt x="216" y="131"/>
                </a:cubicBezTo>
                <a:cubicBezTo>
                  <a:pt x="216" y="131"/>
                  <a:pt x="216" y="132"/>
                  <a:pt x="216" y="132"/>
                </a:cubicBezTo>
                <a:cubicBezTo>
                  <a:pt x="217" y="133"/>
                  <a:pt x="217" y="133"/>
                  <a:pt x="217" y="133"/>
                </a:cubicBezTo>
                <a:cubicBezTo>
                  <a:pt x="217" y="134"/>
                  <a:pt x="217" y="135"/>
                  <a:pt x="217" y="135"/>
                </a:cubicBezTo>
                <a:cubicBezTo>
                  <a:pt x="218" y="137"/>
                  <a:pt x="218" y="138"/>
                  <a:pt x="219" y="140"/>
                </a:cubicBezTo>
                <a:cubicBezTo>
                  <a:pt x="219" y="141"/>
                  <a:pt x="219" y="141"/>
                  <a:pt x="219" y="141"/>
                </a:cubicBezTo>
                <a:cubicBezTo>
                  <a:pt x="219" y="141"/>
                  <a:pt x="219" y="141"/>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2"/>
                  <a:pt x="220" y="142"/>
                  <a:pt x="220" y="142"/>
                </a:cubicBezTo>
                <a:cubicBezTo>
                  <a:pt x="220" y="143"/>
                  <a:pt x="220" y="143"/>
                  <a:pt x="220" y="143"/>
                </a:cubicBezTo>
                <a:cubicBezTo>
                  <a:pt x="220" y="144"/>
                  <a:pt x="220" y="144"/>
                  <a:pt x="220" y="144"/>
                </a:cubicBezTo>
                <a:cubicBezTo>
                  <a:pt x="222" y="148"/>
                  <a:pt x="224" y="152"/>
                  <a:pt x="225" y="155"/>
                </a:cubicBezTo>
                <a:cubicBezTo>
                  <a:pt x="225" y="156"/>
                  <a:pt x="226" y="157"/>
                  <a:pt x="226" y="158"/>
                </a:cubicBezTo>
                <a:cubicBezTo>
                  <a:pt x="226" y="158"/>
                  <a:pt x="227" y="159"/>
                  <a:pt x="227" y="159"/>
                </a:cubicBezTo>
                <a:cubicBezTo>
                  <a:pt x="227" y="160"/>
                  <a:pt x="227" y="160"/>
                  <a:pt x="227" y="160"/>
                </a:cubicBezTo>
                <a:cubicBezTo>
                  <a:pt x="227" y="160"/>
                  <a:pt x="227" y="160"/>
                  <a:pt x="227" y="160"/>
                </a:cubicBezTo>
                <a:cubicBezTo>
                  <a:pt x="227" y="160"/>
                  <a:pt x="227" y="160"/>
                  <a:pt x="227" y="160"/>
                </a:cubicBezTo>
                <a:cubicBezTo>
                  <a:pt x="227" y="160"/>
                  <a:pt x="227" y="160"/>
                  <a:pt x="227" y="160"/>
                </a:cubicBezTo>
                <a:cubicBezTo>
                  <a:pt x="227" y="161"/>
                  <a:pt x="227" y="161"/>
                  <a:pt x="227" y="161"/>
                </a:cubicBezTo>
                <a:cubicBezTo>
                  <a:pt x="228" y="161"/>
                  <a:pt x="228" y="161"/>
                  <a:pt x="228" y="161"/>
                </a:cubicBezTo>
                <a:cubicBezTo>
                  <a:pt x="228" y="163"/>
                  <a:pt x="228" y="163"/>
                  <a:pt x="228" y="163"/>
                </a:cubicBezTo>
                <a:cubicBezTo>
                  <a:pt x="230" y="166"/>
                  <a:pt x="230" y="166"/>
                  <a:pt x="230" y="166"/>
                </a:cubicBezTo>
                <a:cubicBezTo>
                  <a:pt x="231" y="169"/>
                  <a:pt x="233" y="172"/>
                  <a:pt x="235" y="176"/>
                </a:cubicBezTo>
                <a:cubicBezTo>
                  <a:pt x="236" y="179"/>
                  <a:pt x="238" y="185"/>
                  <a:pt x="240" y="188"/>
                </a:cubicBezTo>
                <a:cubicBezTo>
                  <a:pt x="242" y="191"/>
                  <a:pt x="242" y="191"/>
                  <a:pt x="242" y="191"/>
                </a:cubicBezTo>
                <a:cubicBezTo>
                  <a:pt x="242" y="193"/>
                  <a:pt x="242" y="193"/>
                  <a:pt x="242" y="193"/>
                </a:cubicBezTo>
                <a:cubicBezTo>
                  <a:pt x="243" y="193"/>
                  <a:pt x="243" y="194"/>
                  <a:pt x="244" y="195"/>
                </a:cubicBezTo>
                <a:cubicBezTo>
                  <a:pt x="244" y="196"/>
                  <a:pt x="244" y="196"/>
                  <a:pt x="244" y="196"/>
                </a:cubicBezTo>
                <a:cubicBezTo>
                  <a:pt x="244" y="196"/>
                  <a:pt x="244" y="196"/>
                  <a:pt x="244" y="196"/>
                </a:cubicBezTo>
                <a:cubicBezTo>
                  <a:pt x="245" y="196"/>
                  <a:pt x="245" y="196"/>
                  <a:pt x="245" y="196"/>
                </a:cubicBezTo>
                <a:cubicBezTo>
                  <a:pt x="245" y="196"/>
                  <a:pt x="245" y="196"/>
                  <a:pt x="245" y="196"/>
                </a:cubicBezTo>
                <a:cubicBezTo>
                  <a:pt x="245" y="196"/>
                  <a:pt x="243" y="195"/>
                  <a:pt x="244" y="195"/>
                </a:cubicBezTo>
                <a:cubicBezTo>
                  <a:pt x="244" y="196"/>
                  <a:pt x="244" y="196"/>
                  <a:pt x="244" y="196"/>
                </a:cubicBezTo>
                <a:cubicBezTo>
                  <a:pt x="245" y="197"/>
                  <a:pt x="245" y="197"/>
                  <a:pt x="245" y="197"/>
                </a:cubicBezTo>
                <a:cubicBezTo>
                  <a:pt x="246" y="199"/>
                  <a:pt x="246" y="199"/>
                  <a:pt x="246" y="199"/>
                </a:cubicBezTo>
                <a:cubicBezTo>
                  <a:pt x="248" y="202"/>
                  <a:pt x="250" y="205"/>
                  <a:pt x="251" y="208"/>
                </a:cubicBezTo>
                <a:cubicBezTo>
                  <a:pt x="252" y="210"/>
                  <a:pt x="253" y="211"/>
                  <a:pt x="254" y="213"/>
                </a:cubicBezTo>
                <a:cubicBezTo>
                  <a:pt x="255" y="214"/>
                  <a:pt x="255" y="215"/>
                  <a:pt x="256" y="215"/>
                </a:cubicBezTo>
                <a:cubicBezTo>
                  <a:pt x="257" y="217"/>
                  <a:pt x="257" y="217"/>
                  <a:pt x="257" y="217"/>
                </a:cubicBezTo>
                <a:cubicBezTo>
                  <a:pt x="257" y="217"/>
                  <a:pt x="257" y="217"/>
                  <a:pt x="257" y="217"/>
                </a:cubicBezTo>
                <a:cubicBezTo>
                  <a:pt x="257" y="217"/>
                  <a:pt x="257" y="217"/>
                  <a:pt x="257" y="217"/>
                </a:cubicBezTo>
                <a:cubicBezTo>
                  <a:pt x="257" y="217"/>
                  <a:pt x="257" y="217"/>
                  <a:pt x="257" y="217"/>
                </a:cubicBezTo>
                <a:cubicBezTo>
                  <a:pt x="256" y="216"/>
                  <a:pt x="257" y="217"/>
                  <a:pt x="257" y="217"/>
                </a:cubicBezTo>
                <a:cubicBezTo>
                  <a:pt x="257" y="217"/>
                  <a:pt x="257" y="217"/>
                  <a:pt x="257" y="217"/>
                </a:cubicBezTo>
                <a:cubicBezTo>
                  <a:pt x="257" y="217"/>
                  <a:pt x="257" y="217"/>
                  <a:pt x="257" y="217"/>
                </a:cubicBezTo>
                <a:cubicBezTo>
                  <a:pt x="259" y="220"/>
                  <a:pt x="260" y="222"/>
                  <a:pt x="261" y="224"/>
                </a:cubicBezTo>
                <a:cubicBezTo>
                  <a:pt x="263" y="226"/>
                  <a:pt x="264" y="228"/>
                  <a:pt x="265" y="229"/>
                </a:cubicBezTo>
                <a:cubicBezTo>
                  <a:pt x="266" y="231"/>
                  <a:pt x="267" y="232"/>
                  <a:pt x="267" y="233"/>
                </a:cubicBezTo>
                <a:cubicBezTo>
                  <a:pt x="268" y="234"/>
                  <a:pt x="268" y="234"/>
                  <a:pt x="268" y="234"/>
                </a:cubicBezTo>
                <a:cubicBezTo>
                  <a:pt x="268" y="234"/>
                  <a:pt x="268" y="232"/>
                  <a:pt x="267" y="228"/>
                </a:cubicBezTo>
                <a:cubicBezTo>
                  <a:pt x="267" y="227"/>
                  <a:pt x="266" y="225"/>
                  <a:pt x="265" y="222"/>
                </a:cubicBezTo>
                <a:cubicBezTo>
                  <a:pt x="265" y="219"/>
                  <a:pt x="264" y="216"/>
                  <a:pt x="263" y="213"/>
                </a:cubicBezTo>
                <a:cubicBezTo>
                  <a:pt x="263" y="213"/>
                  <a:pt x="263" y="213"/>
                  <a:pt x="263" y="213"/>
                </a:cubicBezTo>
                <a:cubicBezTo>
                  <a:pt x="262" y="213"/>
                  <a:pt x="262" y="213"/>
                  <a:pt x="262" y="213"/>
                </a:cubicBezTo>
                <a:cubicBezTo>
                  <a:pt x="262" y="213"/>
                  <a:pt x="263" y="213"/>
                  <a:pt x="262" y="212"/>
                </a:cubicBezTo>
                <a:cubicBezTo>
                  <a:pt x="262" y="212"/>
                  <a:pt x="262" y="212"/>
                  <a:pt x="262" y="212"/>
                </a:cubicBezTo>
                <a:cubicBezTo>
                  <a:pt x="262" y="212"/>
                  <a:pt x="262" y="212"/>
                  <a:pt x="262" y="212"/>
                </a:cubicBezTo>
                <a:cubicBezTo>
                  <a:pt x="262" y="212"/>
                  <a:pt x="262" y="212"/>
                  <a:pt x="262" y="212"/>
                </a:cubicBezTo>
                <a:cubicBezTo>
                  <a:pt x="262" y="211"/>
                  <a:pt x="262" y="211"/>
                  <a:pt x="262" y="211"/>
                </a:cubicBezTo>
                <a:cubicBezTo>
                  <a:pt x="262" y="210"/>
                  <a:pt x="261" y="210"/>
                  <a:pt x="261" y="209"/>
                </a:cubicBezTo>
                <a:cubicBezTo>
                  <a:pt x="261" y="208"/>
                  <a:pt x="260" y="206"/>
                  <a:pt x="260" y="204"/>
                </a:cubicBezTo>
                <a:cubicBezTo>
                  <a:pt x="258" y="201"/>
                  <a:pt x="257" y="197"/>
                  <a:pt x="255" y="193"/>
                </a:cubicBezTo>
                <a:cubicBezTo>
                  <a:pt x="255" y="192"/>
                  <a:pt x="254" y="191"/>
                  <a:pt x="254" y="191"/>
                </a:cubicBezTo>
                <a:cubicBezTo>
                  <a:pt x="253" y="189"/>
                  <a:pt x="253" y="189"/>
                  <a:pt x="253" y="189"/>
                </a:cubicBezTo>
                <a:cubicBezTo>
                  <a:pt x="253" y="189"/>
                  <a:pt x="253" y="189"/>
                  <a:pt x="253" y="189"/>
                </a:cubicBezTo>
                <a:cubicBezTo>
                  <a:pt x="254" y="189"/>
                  <a:pt x="252" y="188"/>
                  <a:pt x="252" y="188"/>
                </a:cubicBezTo>
                <a:cubicBezTo>
                  <a:pt x="252" y="188"/>
                  <a:pt x="252" y="188"/>
                  <a:pt x="252" y="188"/>
                </a:cubicBezTo>
                <a:cubicBezTo>
                  <a:pt x="252" y="188"/>
                  <a:pt x="252" y="188"/>
                  <a:pt x="252" y="188"/>
                </a:cubicBezTo>
                <a:cubicBezTo>
                  <a:pt x="252" y="188"/>
                  <a:pt x="252" y="188"/>
                  <a:pt x="252" y="188"/>
                </a:cubicBezTo>
                <a:cubicBezTo>
                  <a:pt x="252" y="188"/>
                  <a:pt x="252" y="188"/>
                  <a:pt x="252" y="188"/>
                </a:cubicBezTo>
                <a:cubicBezTo>
                  <a:pt x="252" y="187"/>
                  <a:pt x="252" y="187"/>
                  <a:pt x="252" y="187"/>
                </a:cubicBezTo>
                <a:cubicBezTo>
                  <a:pt x="252" y="187"/>
                  <a:pt x="252" y="187"/>
                  <a:pt x="252" y="187"/>
                </a:cubicBezTo>
                <a:cubicBezTo>
                  <a:pt x="252" y="186"/>
                  <a:pt x="252" y="186"/>
                  <a:pt x="252" y="186"/>
                </a:cubicBezTo>
                <a:cubicBezTo>
                  <a:pt x="251" y="183"/>
                  <a:pt x="251" y="183"/>
                  <a:pt x="251" y="183"/>
                </a:cubicBezTo>
                <a:cubicBezTo>
                  <a:pt x="250" y="182"/>
                  <a:pt x="249" y="180"/>
                  <a:pt x="249" y="178"/>
                </a:cubicBezTo>
                <a:cubicBezTo>
                  <a:pt x="247" y="176"/>
                  <a:pt x="247" y="176"/>
                  <a:pt x="247" y="176"/>
                </a:cubicBezTo>
                <a:cubicBezTo>
                  <a:pt x="246" y="173"/>
                  <a:pt x="246" y="173"/>
                  <a:pt x="246" y="173"/>
                </a:cubicBezTo>
                <a:cubicBezTo>
                  <a:pt x="246" y="173"/>
                  <a:pt x="246" y="173"/>
                  <a:pt x="246" y="173"/>
                </a:cubicBezTo>
                <a:cubicBezTo>
                  <a:pt x="246" y="173"/>
                  <a:pt x="246" y="173"/>
                  <a:pt x="246" y="173"/>
                </a:cubicBezTo>
                <a:cubicBezTo>
                  <a:pt x="246" y="173"/>
                  <a:pt x="246" y="173"/>
                  <a:pt x="246" y="173"/>
                </a:cubicBezTo>
                <a:cubicBezTo>
                  <a:pt x="246" y="173"/>
                  <a:pt x="246" y="172"/>
                  <a:pt x="246" y="174"/>
                </a:cubicBezTo>
                <a:cubicBezTo>
                  <a:pt x="246" y="173"/>
                  <a:pt x="246" y="173"/>
                  <a:pt x="246" y="173"/>
                </a:cubicBezTo>
                <a:cubicBezTo>
                  <a:pt x="246" y="172"/>
                  <a:pt x="246" y="172"/>
                  <a:pt x="246" y="172"/>
                </a:cubicBezTo>
                <a:cubicBezTo>
                  <a:pt x="246" y="171"/>
                  <a:pt x="245" y="170"/>
                  <a:pt x="245" y="169"/>
                </a:cubicBezTo>
                <a:cubicBezTo>
                  <a:pt x="244" y="168"/>
                  <a:pt x="244" y="168"/>
                  <a:pt x="244" y="168"/>
                </a:cubicBezTo>
                <a:cubicBezTo>
                  <a:pt x="243" y="166"/>
                  <a:pt x="243" y="166"/>
                  <a:pt x="243" y="166"/>
                </a:cubicBezTo>
                <a:cubicBezTo>
                  <a:pt x="242" y="163"/>
                  <a:pt x="242" y="163"/>
                  <a:pt x="242" y="163"/>
                </a:cubicBezTo>
                <a:cubicBezTo>
                  <a:pt x="240" y="161"/>
                  <a:pt x="240" y="161"/>
                  <a:pt x="240" y="161"/>
                </a:cubicBezTo>
                <a:cubicBezTo>
                  <a:pt x="239" y="159"/>
                  <a:pt x="239" y="159"/>
                  <a:pt x="239" y="159"/>
                </a:cubicBezTo>
                <a:cubicBezTo>
                  <a:pt x="238" y="157"/>
                  <a:pt x="238" y="157"/>
                  <a:pt x="238" y="157"/>
                </a:cubicBezTo>
                <a:cubicBezTo>
                  <a:pt x="238" y="157"/>
                  <a:pt x="238" y="157"/>
                  <a:pt x="238" y="157"/>
                </a:cubicBezTo>
                <a:cubicBezTo>
                  <a:pt x="238" y="156"/>
                  <a:pt x="238" y="156"/>
                  <a:pt x="238" y="156"/>
                </a:cubicBezTo>
                <a:cubicBezTo>
                  <a:pt x="238" y="156"/>
                  <a:pt x="238" y="156"/>
                  <a:pt x="238" y="156"/>
                </a:cubicBezTo>
                <a:cubicBezTo>
                  <a:pt x="237" y="156"/>
                  <a:pt x="238" y="157"/>
                  <a:pt x="238" y="157"/>
                </a:cubicBezTo>
                <a:cubicBezTo>
                  <a:pt x="238" y="157"/>
                  <a:pt x="238" y="157"/>
                  <a:pt x="238" y="157"/>
                </a:cubicBezTo>
                <a:cubicBezTo>
                  <a:pt x="238" y="157"/>
                  <a:pt x="238" y="157"/>
                  <a:pt x="238" y="157"/>
                </a:cubicBezTo>
                <a:cubicBezTo>
                  <a:pt x="237" y="155"/>
                  <a:pt x="237" y="154"/>
                  <a:pt x="236" y="153"/>
                </a:cubicBezTo>
                <a:cubicBezTo>
                  <a:pt x="235" y="152"/>
                  <a:pt x="235" y="151"/>
                  <a:pt x="234" y="150"/>
                </a:cubicBezTo>
                <a:cubicBezTo>
                  <a:pt x="232" y="147"/>
                  <a:pt x="231" y="145"/>
                  <a:pt x="229" y="141"/>
                </a:cubicBezTo>
                <a:cubicBezTo>
                  <a:pt x="228" y="140"/>
                  <a:pt x="228" y="140"/>
                  <a:pt x="228" y="140"/>
                </a:cubicBezTo>
                <a:cubicBezTo>
                  <a:pt x="228" y="140"/>
                  <a:pt x="228" y="140"/>
                  <a:pt x="228" y="140"/>
                </a:cubicBezTo>
                <a:cubicBezTo>
                  <a:pt x="228" y="140"/>
                  <a:pt x="228" y="139"/>
                  <a:pt x="228" y="140"/>
                </a:cubicBezTo>
                <a:cubicBezTo>
                  <a:pt x="228" y="140"/>
                  <a:pt x="228" y="140"/>
                  <a:pt x="228" y="140"/>
                </a:cubicBezTo>
                <a:cubicBezTo>
                  <a:pt x="228" y="140"/>
                  <a:pt x="228" y="140"/>
                  <a:pt x="228" y="140"/>
                </a:cubicBezTo>
                <a:cubicBezTo>
                  <a:pt x="228" y="140"/>
                  <a:pt x="228" y="140"/>
                  <a:pt x="228" y="140"/>
                </a:cubicBezTo>
                <a:cubicBezTo>
                  <a:pt x="228" y="139"/>
                  <a:pt x="228" y="139"/>
                  <a:pt x="228" y="139"/>
                </a:cubicBezTo>
                <a:cubicBezTo>
                  <a:pt x="228" y="139"/>
                  <a:pt x="227" y="138"/>
                  <a:pt x="227" y="138"/>
                </a:cubicBezTo>
                <a:cubicBezTo>
                  <a:pt x="226" y="136"/>
                  <a:pt x="226" y="136"/>
                  <a:pt x="226" y="136"/>
                </a:cubicBezTo>
                <a:cubicBezTo>
                  <a:pt x="225" y="135"/>
                  <a:pt x="224" y="134"/>
                  <a:pt x="223" y="132"/>
                </a:cubicBezTo>
                <a:cubicBezTo>
                  <a:pt x="223" y="132"/>
                  <a:pt x="223" y="131"/>
                  <a:pt x="222" y="130"/>
                </a:cubicBezTo>
                <a:cubicBezTo>
                  <a:pt x="222" y="130"/>
                  <a:pt x="222" y="130"/>
                  <a:pt x="222" y="130"/>
                </a:cubicBezTo>
                <a:cubicBezTo>
                  <a:pt x="221" y="129"/>
                  <a:pt x="221" y="129"/>
                  <a:pt x="221" y="129"/>
                </a:cubicBezTo>
                <a:cubicBezTo>
                  <a:pt x="221" y="128"/>
                  <a:pt x="221" y="128"/>
                  <a:pt x="220" y="127"/>
                </a:cubicBezTo>
                <a:cubicBezTo>
                  <a:pt x="220" y="127"/>
                  <a:pt x="220" y="126"/>
                  <a:pt x="220" y="125"/>
                </a:cubicBezTo>
                <a:cubicBezTo>
                  <a:pt x="219" y="123"/>
                  <a:pt x="218" y="121"/>
                  <a:pt x="217" y="119"/>
                </a:cubicBezTo>
                <a:cubicBezTo>
                  <a:pt x="216" y="118"/>
                  <a:pt x="215" y="117"/>
                  <a:pt x="215" y="116"/>
                </a:cubicBezTo>
                <a:cubicBezTo>
                  <a:pt x="214" y="115"/>
                  <a:pt x="214" y="114"/>
                  <a:pt x="214" y="114"/>
                </a:cubicBezTo>
                <a:close/>
                <a:moveTo>
                  <a:pt x="194" y="148"/>
                </a:moveTo>
                <a:cubicBezTo>
                  <a:pt x="194" y="148"/>
                  <a:pt x="194" y="147"/>
                  <a:pt x="195" y="146"/>
                </a:cubicBezTo>
                <a:cubicBezTo>
                  <a:pt x="196" y="145"/>
                  <a:pt x="197" y="143"/>
                  <a:pt x="198" y="140"/>
                </a:cubicBezTo>
                <a:cubicBezTo>
                  <a:pt x="199" y="138"/>
                  <a:pt x="200" y="135"/>
                  <a:pt x="202" y="132"/>
                </a:cubicBezTo>
                <a:cubicBezTo>
                  <a:pt x="201" y="134"/>
                  <a:pt x="201" y="136"/>
                  <a:pt x="201" y="138"/>
                </a:cubicBezTo>
                <a:cubicBezTo>
                  <a:pt x="201" y="139"/>
                  <a:pt x="201" y="141"/>
                  <a:pt x="201" y="142"/>
                </a:cubicBezTo>
                <a:cubicBezTo>
                  <a:pt x="201" y="142"/>
                  <a:pt x="201" y="143"/>
                  <a:pt x="201" y="143"/>
                </a:cubicBezTo>
                <a:cubicBezTo>
                  <a:pt x="201" y="143"/>
                  <a:pt x="201" y="143"/>
                  <a:pt x="201" y="143"/>
                </a:cubicBezTo>
                <a:cubicBezTo>
                  <a:pt x="201" y="144"/>
                  <a:pt x="201" y="144"/>
                  <a:pt x="201" y="144"/>
                </a:cubicBezTo>
                <a:cubicBezTo>
                  <a:pt x="201" y="144"/>
                  <a:pt x="201" y="144"/>
                  <a:pt x="201" y="144"/>
                </a:cubicBezTo>
                <a:cubicBezTo>
                  <a:pt x="201" y="144"/>
                  <a:pt x="201" y="144"/>
                  <a:pt x="201" y="144"/>
                </a:cubicBezTo>
                <a:cubicBezTo>
                  <a:pt x="200" y="145"/>
                  <a:pt x="200" y="145"/>
                  <a:pt x="200" y="145"/>
                </a:cubicBezTo>
                <a:cubicBezTo>
                  <a:pt x="200" y="147"/>
                  <a:pt x="199" y="148"/>
                  <a:pt x="199" y="150"/>
                </a:cubicBezTo>
                <a:cubicBezTo>
                  <a:pt x="199" y="152"/>
                  <a:pt x="199" y="152"/>
                  <a:pt x="199" y="152"/>
                </a:cubicBezTo>
                <a:cubicBezTo>
                  <a:pt x="198" y="153"/>
                  <a:pt x="198" y="153"/>
                  <a:pt x="198" y="154"/>
                </a:cubicBezTo>
                <a:cubicBezTo>
                  <a:pt x="198" y="156"/>
                  <a:pt x="198" y="156"/>
                  <a:pt x="198" y="156"/>
                </a:cubicBezTo>
                <a:cubicBezTo>
                  <a:pt x="198" y="156"/>
                  <a:pt x="198" y="157"/>
                  <a:pt x="198" y="158"/>
                </a:cubicBezTo>
                <a:cubicBezTo>
                  <a:pt x="198" y="158"/>
                  <a:pt x="198" y="158"/>
                  <a:pt x="198" y="158"/>
                </a:cubicBezTo>
                <a:cubicBezTo>
                  <a:pt x="198" y="159"/>
                  <a:pt x="198" y="159"/>
                  <a:pt x="198" y="159"/>
                </a:cubicBezTo>
                <a:cubicBezTo>
                  <a:pt x="199" y="161"/>
                  <a:pt x="199" y="161"/>
                  <a:pt x="199" y="162"/>
                </a:cubicBezTo>
                <a:cubicBezTo>
                  <a:pt x="200" y="163"/>
                  <a:pt x="200" y="164"/>
                  <a:pt x="200" y="165"/>
                </a:cubicBezTo>
                <a:cubicBezTo>
                  <a:pt x="201" y="166"/>
                  <a:pt x="201" y="166"/>
                  <a:pt x="201" y="166"/>
                </a:cubicBezTo>
                <a:cubicBezTo>
                  <a:pt x="202" y="167"/>
                  <a:pt x="202" y="167"/>
                  <a:pt x="203" y="168"/>
                </a:cubicBezTo>
                <a:cubicBezTo>
                  <a:pt x="203" y="169"/>
                  <a:pt x="204" y="169"/>
                  <a:pt x="204" y="170"/>
                </a:cubicBezTo>
                <a:cubicBezTo>
                  <a:pt x="205" y="170"/>
                  <a:pt x="205" y="170"/>
                  <a:pt x="205" y="170"/>
                </a:cubicBezTo>
                <a:cubicBezTo>
                  <a:pt x="205" y="170"/>
                  <a:pt x="204" y="169"/>
                  <a:pt x="204" y="170"/>
                </a:cubicBezTo>
                <a:cubicBezTo>
                  <a:pt x="204" y="170"/>
                  <a:pt x="204" y="170"/>
                  <a:pt x="204" y="170"/>
                </a:cubicBezTo>
                <a:cubicBezTo>
                  <a:pt x="205" y="170"/>
                  <a:pt x="205" y="170"/>
                  <a:pt x="205" y="170"/>
                </a:cubicBezTo>
                <a:cubicBezTo>
                  <a:pt x="205" y="170"/>
                  <a:pt x="205" y="170"/>
                  <a:pt x="205" y="170"/>
                </a:cubicBezTo>
                <a:cubicBezTo>
                  <a:pt x="206" y="171"/>
                  <a:pt x="206" y="171"/>
                  <a:pt x="206" y="171"/>
                </a:cubicBezTo>
                <a:cubicBezTo>
                  <a:pt x="207" y="171"/>
                  <a:pt x="207" y="172"/>
                  <a:pt x="207" y="172"/>
                </a:cubicBezTo>
                <a:cubicBezTo>
                  <a:pt x="208" y="173"/>
                  <a:pt x="208" y="173"/>
                  <a:pt x="209" y="174"/>
                </a:cubicBezTo>
                <a:cubicBezTo>
                  <a:pt x="213" y="177"/>
                  <a:pt x="213" y="177"/>
                  <a:pt x="213" y="177"/>
                </a:cubicBezTo>
                <a:cubicBezTo>
                  <a:pt x="215" y="179"/>
                  <a:pt x="215" y="179"/>
                  <a:pt x="215" y="179"/>
                </a:cubicBezTo>
                <a:cubicBezTo>
                  <a:pt x="215" y="180"/>
                  <a:pt x="215" y="180"/>
                  <a:pt x="215" y="180"/>
                </a:cubicBezTo>
                <a:cubicBezTo>
                  <a:pt x="215" y="180"/>
                  <a:pt x="215" y="180"/>
                  <a:pt x="215" y="180"/>
                </a:cubicBezTo>
                <a:cubicBezTo>
                  <a:pt x="215" y="180"/>
                  <a:pt x="214" y="179"/>
                  <a:pt x="215" y="179"/>
                </a:cubicBezTo>
                <a:cubicBezTo>
                  <a:pt x="215" y="179"/>
                  <a:pt x="215" y="179"/>
                  <a:pt x="215" y="179"/>
                </a:cubicBezTo>
                <a:cubicBezTo>
                  <a:pt x="215" y="180"/>
                  <a:pt x="215" y="180"/>
                  <a:pt x="215" y="180"/>
                </a:cubicBezTo>
                <a:cubicBezTo>
                  <a:pt x="216" y="180"/>
                  <a:pt x="216" y="180"/>
                  <a:pt x="216" y="180"/>
                </a:cubicBezTo>
                <a:cubicBezTo>
                  <a:pt x="218" y="183"/>
                  <a:pt x="219" y="184"/>
                  <a:pt x="221" y="186"/>
                </a:cubicBezTo>
                <a:cubicBezTo>
                  <a:pt x="223" y="188"/>
                  <a:pt x="225" y="190"/>
                  <a:pt x="226" y="192"/>
                </a:cubicBezTo>
                <a:cubicBezTo>
                  <a:pt x="228" y="194"/>
                  <a:pt x="229" y="197"/>
                  <a:pt x="231" y="199"/>
                </a:cubicBezTo>
                <a:cubicBezTo>
                  <a:pt x="234" y="203"/>
                  <a:pt x="237" y="207"/>
                  <a:pt x="240" y="210"/>
                </a:cubicBezTo>
                <a:cubicBezTo>
                  <a:pt x="241" y="212"/>
                  <a:pt x="242" y="214"/>
                  <a:pt x="244" y="216"/>
                </a:cubicBezTo>
                <a:cubicBezTo>
                  <a:pt x="245" y="217"/>
                  <a:pt x="246" y="219"/>
                  <a:pt x="247" y="220"/>
                </a:cubicBezTo>
                <a:cubicBezTo>
                  <a:pt x="248" y="222"/>
                  <a:pt x="249" y="223"/>
                  <a:pt x="250" y="224"/>
                </a:cubicBezTo>
                <a:cubicBezTo>
                  <a:pt x="251" y="226"/>
                  <a:pt x="252" y="227"/>
                  <a:pt x="253" y="228"/>
                </a:cubicBezTo>
                <a:cubicBezTo>
                  <a:pt x="255" y="230"/>
                  <a:pt x="256" y="231"/>
                  <a:pt x="257" y="232"/>
                </a:cubicBezTo>
                <a:cubicBezTo>
                  <a:pt x="258" y="233"/>
                  <a:pt x="259" y="234"/>
                  <a:pt x="259" y="234"/>
                </a:cubicBezTo>
                <a:cubicBezTo>
                  <a:pt x="259" y="234"/>
                  <a:pt x="258" y="233"/>
                  <a:pt x="258" y="232"/>
                </a:cubicBezTo>
                <a:cubicBezTo>
                  <a:pt x="257" y="231"/>
                  <a:pt x="256" y="229"/>
                  <a:pt x="255" y="226"/>
                </a:cubicBezTo>
                <a:cubicBezTo>
                  <a:pt x="254" y="225"/>
                  <a:pt x="254" y="224"/>
                  <a:pt x="253" y="223"/>
                </a:cubicBezTo>
                <a:cubicBezTo>
                  <a:pt x="252" y="221"/>
                  <a:pt x="252" y="220"/>
                  <a:pt x="251" y="218"/>
                </a:cubicBezTo>
                <a:cubicBezTo>
                  <a:pt x="250" y="216"/>
                  <a:pt x="249" y="214"/>
                  <a:pt x="249" y="212"/>
                </a:cubicBezTo>
                <a:cubicBezTo>
                  <a:pt x="248" y="210"/>
                  <a:pt x="247" y="209"/>
                  <a:pt x="245" y="207"/>
                </a:cubicBezTo>
                <a:cubicBezTo>
                  <a:pt x="243" y="203"/>
                  <a:pt x="241" y="198"/>
                  <a:pt x="239" y="194"/>
                </a:cubicBezTo>
                <a:cubicBezTo>
                  <a:pt x="237" y="191"/>
                  <a:pt x="236" y="189"/>
                  <a:pt x="235" y="187"/>
                </a:cubicBezTo>
                <a:cubicBezTo>
                  <a:pt x="233" y="184"/>
                  <a:pt x="231" y="182"/>
                  <a:pt x="230" y="180"/>
                </a:cubicBezTo>
                <a:cubicBezTo>
                  <a:pt x="228" y="177"/>
                  <a:pt x="225" y="174"/>
                  <a:pt x="224" y="172"/>
                </a:cubicBezTo>
                <a:cubicBezTo>
                  <a:pt x="222" y="170"/>
                  <a:pt x="220" y="168"/>
                  <a:pt x="218" y="166"/>
                </a:cubicBezTo>
                <a:cubicBezTo>
                  <a:pt x="217" y="165"/>
                  <a:pt x="215" y="164"/>
                  <a:pt x="214" y="162"/>
                </a:cubicBezTo>
                <a:cubicBezTo>
                  <a:pt x="213" y="162"/>
                  <a:pt x="213" y="161"/>
                  <a:pt x="212" y="161"/>
                </a:cubicBezTo>
                <a:cubicBezTo>
                  <a:pt x="211" y="160"/>
                  <a:pt x="211" y="160"/>
                  <a:pt x="211" y="160"/>
                </a:cubicBezTo>
                <a:cubicBezTo>
                  <a:pt x="211" y="160"/>
                  <a:pt x="211" y="160"/>
                  <a:pt x="211" y="160"/>
                </a:cubicBezTo>
                <a:cubicBezTo>
                  <a:pt x="211" y="159"/>
                  <a:pt x="211" y="159"/>
                  <a:pt x="211" y="158"/>
                </a:cubicBezTo>
                <a:cubicBezTo>
                  <a:pt x="210" y="158"/>
                  <a:pt x="210" y="157"/>
                  <a:pt x="210" y="157"/>
                </a:cubicBezTo>
                <a:cubicBezTo>
                  <a:pt x="210" y="156"/>
                  <a:pt x="210" y="156"/>
                  <a:pt x="210" y="156"/>
                </a:cubicBezTo>
                <a:cubicBezTo>
                  <a:pt x="210" y="156"/>
                  <a:pt x="210" y="156"/>
                  <a:pt x="210" y="156"/>
                </a:cubicBezTo>
                <a:cubicBezTo>
                  <a:pt x="210" y="156"/>
                  <a:pt x="210" y="156"/>
                  <a:pt x="210" y="156"/>
                </a:cubicBezTo>
                <a:cubicBezTo>
                  <a:pt x="210" y="156"/>
                  <a:pt x="210" y="156"/>
                  <a:pt x="210" y="155"/>
                </a:cubicBezTo>
                <a:cubicBezTo>
                  <a:pt x="210" y="155"/>
                  <a:pt x="210" y="155"/>
                  <a:pt x="210" y="154"/>
                </a:cubicBezTo>
                <a:cubicBezTo>
                  <a:pt x="211" y="153"/>
                  <a:pt x="211" y="153"/>
                  <a:pt x="211" y="153"/>
                </a:cubicBezTo>
                <a:cubicBezTo>
                  <a:pt x="211" y="151"/>
                  <a:pt x="211" y="150"/>
                  <a:pt x="212" y="149"/>
                </a:cubicBezTo>
                <a:cubicBezTo>
                  <a:pt x="212" y="147"/>
                  <a:pt x="212" y="147"/>
                  <a:pt x="212" y="147"/>
                </a:cubicBezTo>
                <a:cubicBezTo>
                  <a:pt x="212" y="147"/>
                  <a:pt x="212" y="147"/>
                  <a:pt x="212" y="147"/>
                </a:cubicBezTo>
                <a:cubicBezTo>
                  <a:pt x="212" y="147"/>
                  <a:pt x="212" y="147"/>
                  <a:pt x="212" y="147"/>
                </a:cubicBezTo>
                <a:cubicBezTo>
                  <a:pt x="212" y="147"/>
                  <a:pt x="212" y="147"/>
                  <a:pt x="212" y="147"/>
                </a:cubicBezTo>
                <a:cubicBezTo>
                  <a:pt x="212" y="146"/>
                  <a:pt x="212" y="146"/>
                  <a:pt x="212" y="146"/>
                </a:cubicBezTo>
                <a:cubicBezTo>
                  <a:pt x="212" y="145"/>
                  <a:pt x="212" y="144"/>
                  <a:pt x="213" y="143"/>
                </a:cubicBezTo>
                <a:cubicBezTo>
                  <a:pt x="213" y="141"/>
                  <a:pt x="213" y="140"/>
                  <a:pt x="213" y="138"/>
                </a:cubicBezTo>
                <a:cubicBezTo>
                  <a:pt x="213" y="135"/>
                  <a:pt x="213" y="132"/>
                  <a:pt x="213" y="129"/>
                </a:cubicBezTo>
                <a:cubicBezTo>
                  <a:pt x="213" y="128"/>
                  <a:pt x="213" y="127"/>
                  <a:pt x="213" y="126"/>
                </a:cubicBezTo>
                <a:cubicBezTo>
                  <a:pt x="213" y="124"/>
                  <a:pt x="214" y="123"/>
                  <a:pt x="213" y="120"/>
                </a:cubicBezTo>
                <a:cubicBezTo>
                  <a:pt x="213" y="120"/>
                  <a:pt x="213" y="119"/>
                  <a:pt x="213" y="118"/>
                </a:cubicBezTo>
                <a:cubicBezTo>
                  <a:pt x="213" y="117"/>
                  <a:pt x="213" y="117"/>
                  <a:pt x="213" y="117"/>
                </a:cubicBezTo>
                <a:cubicBezTo>
                  <a:pt x="213" y="118"/>
                  <a:pt x="213" y="117"/>
                  <a:pt x="213" y="117"/>
                </a:cubicBezTo>
                <a:cubicBezTo>
                  <a:pt x="213" y="117"/>
                  <a:pt x="213" y="117"/>
                  <a:pt x="213" y="117"/>
                </a:cubicBezTo>
                <a:cubicBezTo>
                  <a:pt x="213" y="117"/>
                  <a:pt x="213" y="117"/>
                  <a:pt x="213" y="117"/>
                </a:cubicBezTo>
                <a:cubicBezTo>
                  <a:pt x="213" y="117"/>
                  <a:pt x="213" y="117"/>
                  <a:pt x="213" y="117"/>
                </a:cubicBezTo>
                <a:cubicBezTo>
                  <a:pt x="213" y="116"/>
                  <a:pt x="213" y="114"/>
                  <a:pt x="213" y="113"/>
                </a:cubicBezTo>
                <a:cubicBezTo>
                  <a:pt x="213" y="112"/>
                  <a:pt x="213" y="110"/>
                  <a:pt x="213" y="109"/>
                </a:cubicBezTo>
                <a:cubicBezTo>
                  <a:pt x="213" y="107"/>
                  <a:pt x="213" y="107"/>
                  <a:pt x="213" y="107"/>
                </a:cubicBezTo>
                <a:cubicBezTo>
                  <a:pt x="213" y="106"/>
                  <a:pt x="213" y="106"/>
                  <a:pt x="213" y="106"/>
                </a:cubicBezTo>
                <a:cubicBezTo>
                  <a:pt x="213" y="106"/>
                  <a:pt x="213" y="106"/>
                  <a:pt x="213" y="106"/>
                </a:cubicBezTo>
                <a:cubicBezTo>
                  <a:pt x="213" y="105"/>
                  <a:pt x="213" y="104"/>
                  <a:pt x="213" y="103"/>
                </a:cubicBezTo>
                <a:cubicBezTo>
                  <a:pt x="213" y="103"/>
                  <a:pt x="212" y="102"/>
                  <a:pt x="212" y="102"/>
                </a:cubicBezTo>
                <a:cubicBezTo>
                  <a:pt x="212" y="102"/>
                  <a:pt x="212" y="102"/>
                  <a:pt x="212" y="102"/>
                </a:cubicBezTo>
                <a:cubicBezTo>
                  <a:pt x="211" y="101"/>
                  <a:pt x="214" y="103"/>
                  <a:pt x="210" y="101"/>
                </a:cubicBezTo>
                <a:cubicBezTo>
                  <a:pt x="209" y="101"/>
                  <a:pt x="209" y="101"/>
                  <a:pt x="209" y="101"/>
                </a:cubicBezTo>
                <a:cubicBezTo>
                  <a:pt x="208" y="101"/>
                  <a:pt x="207" y="101"/>
                  <a:pt x="207" y="101"/>
                </a:cubicBezTo>
                <a:cubicBezTo>
                  <a:pt x="206" y="101"/>
                  <a:pt x="206" y="102"/>
                  <a:pt x="205" y="102"/>
                </a:cubicBezTo>
                <a:cubicBezTo>
                  <a:pt x="205" y="103"/>
                  <a:pt x="205" y="103"/>
                  <a:pt x="205" y="103"/>
                </a:cubicBezTo>
                <a:cubicBezTo>
                  <a:pt x="204" y="104"/>
                  <a:pt x="204" y="104"/>
                  <a:pt x="203" y="105"/>
                </a:cubicBezTo>
                <a:cubicBezTo>
                  <a:pt x="203" y="106"/>
                  <a:pt x="203" y="106"/>
                  <a:pt x="203" y="107"/>
                </a:cubicBezTo>
                <a:cubicBezTo>
                  <a:pt x="202" y="108"/>
                  <a:pt x="202" y="109"/>
                  <a:pt x="201" y="111"/>
                </a:cubicBezTo>
                <a:cubicBezTo>
                  <a:pt x="200" y="113"/>
                  <a:pt x="200" y="116"/>
                  <a:pt x="199" y="118"/>
                </a:cubicBezTo>
                <a:cubicBezTo>
                  <a:pt x="198" y="123"/>
                  <a:pt x="198" y="127"/>
                  <a:pt x="197" y="130"/>
                </a:cubicBezTo>
                <a:cubicBezTo>
                  <a:pt x="197" y="134"/>
                  <a:pt x="196" y="137"/>
                  <a:pt x="196" y="140"/>
                </a:cubicBezTo>
                <a:cubicBezTo>
                  <a:pt x="195" y="142"/>
                  <a:pt x="195" y="144"/>
                  <a:pt x="194" y="146"/>
                </a:cubicBezTo>
                <a:cubicBezTo>
                  <a:pt x="194" y="147"/>
                  <a:pt x="194" y="148"/>
                  <a:pt x="194" y="148"/>
                </a:cubicBezTo>
                <a:close/>
                <a:moveTo>
                  <a:pt x="171" y="152"/>
                </a:moveTo>
                <a:cubicBezTo>
                  <a:pt x="169" y="152"/>
                  <a:pt x="166" y="155"/>
                  <a:pt x="166" y="155"/>
                </a:cubicBezTo>
                <a:cubicBezTo>
                  <a:pt x="166" y="155"/>
                  <a:pt x="165" y="155"/>
                  <a:pt x="165" y="156"/>
                </a:cubicBezTo>
                <a:cubicBezTo>
                  <a:pt x="165" y="157"/>
                  <a:pt x="167" y="159"/>
                  <a:pt x="168" y="160"/>
                </a:cubicBezTo>
                <a:cubicBezTo>
                  <a:pt x="168" y="161"/>
                  <a:pt x="171" y="165"/>
                  <a:pt x="173" y="167"/>
                </a:cubicBezTo>
                <a:cubicBezTo>
                  <a:pt x="176" y="169"/>
                  <a:pt x="180" y="168"/>
                  <a:pt x="181" y="169"/>
                </a:cubicBezTo>
                <a:cubicBezTo>
                  <a:pt x="183" y="169"/>
                  <a:pt x="189" y="167"/>
                  <a:pt x="192" y="166"/>
                </a:cubicBezTo>
                <a:cubicBezTo>
                  <a:pt x="194" y="165"/>
                  <a:pt x="197" y="165"/>
                  <a:pt x="196" y="165"/>
                </a:cubicBezTo>
                <a:cubicBezTo>
                  <a:pt x="196" y="165"/>
                  <a:pt x="191" y="161"/>
                  <a:pt x="190" y="160"/>
                </a:cubicBezTo>
                <a:cubicBezTo>
                  <a:pt x="189" y="158"/>
                  <a:pt x="187" y="155"/>
                  <a:pt x="183" y="153"/>
                </a:cubicBezTo>
                <a:cubicBezTo>
                  <a:pt x="180" y="150"/>
                  <a:pt x="174" y="151"/>
                  <a:pt x="171" y="152"/>
                </a:cubicBezTo>
                <a:close/>
                <a:moveTo>
                  <a:pt x="162" y="87"/>
                </a:moveTo>
                <a:cubicBezTo>
                  <a:pt x="167" y="90"/>
                  <a:pt x="167" y="90"/>
                  <a:pt x="167" y="90"/>
                </a:cubicBezTo>
                <a:cubicBezTo>
                  <a:pt x="167" y="90"/>
                  <a:pt x="168" y="87"/>
                  <a:pt x="169" y="85"/>
                </a:cubicBezTo>
                <a:cubicBezTo>
                  <a:pt x="169" y="82"/>
                  <a:pt x="175" y="71"/>
                  <a:pt x="177" y="64"/>
                </a:cubicBezTo>
                <a:cubicBezTo>
                  <a:pt x="179" y="57"/>
                  <a:pt x="178" y="46"/>
                  <a:pt x="177" y="39"/>
                </a:cubicBezTo>
                <a:cubicBezTo>
                  <a:pt x="176" y="32"/>
                  <a:pt x="171" y="25"/>
                  <a:pt x="169" y="25"/>
                </a:cubicBezTo>
                <a:cubicBezTo>
                  <a:pt x="167" y="26"/>
                  <a:pt x="165" y="26"/>
                  <a:pt x="156" y="49"/>
                </a:cubicBezTo>
                <a:cubicBezTo>
                  <a:pt x="146" y="72"/>
                  <a:pt x="162" y="87"/>
                  <a:pt x="162" y="87"/>
                </a:cubicBezTo>
                <a:close/>
              </a:path>
            </a:pathLst>
          </a:custGeom>
          <a:solidFill>
            <a:srgbClr val="EC21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C2127"/>
              </a:solidFill>
              <a:effectLst/>
              <a:uLnTx/>
              <a:uFillTx/>
              <a:latin typeface="Calibri" panose="020F0502020204030204"/>
              <a:ea typeface="+mn-ea"/>
              <a:cs typeface="+mn-cs"/>
            </a:endParaRPr>
          </a:p>
        </p:txBody>
      </p:sp>
      <p:sp>
        <p:nvSpPr>
          <p:cNvPr id="45" name="Rectangle 44"/>
          <p:cNvSpPr/>
          <p:nvPr/>
        </p:nvSpPr>
        <p:spPr>
          <a:xfrm>
            <a:off x="258540" y="3804562"/>
            <a:ext cx="11668580"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Roboto Black" panose="02000000000000000000" pitchFamily="2" charset="0"/>
                <a:ea typeface="Roboto Black" panose="02000000000000000000" pitchFamily="2" charset="0"/>
                <a:cs typeface="Roboto Black" panose="02000000000000000000" pitchFamily="2" charset="0"/>
              </a:rPr>
              <a:t>https://chartec.net/academy-registration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Rounded MT Bold" panose="020F0704030504030204" pitchFamily="34" charset="0"/>
              <a:ea typeface="+mn-ea"/>
              <a:cs typeface="+mn-cs"/>
            </a:endParaRPr>
          </a:p>
        </p:txBody>
      </p:sp>
      <p:sp>
        <p:nvSpPr>
          <p:cNvPr id="14" name="Rectangle 13"/>
          <p:cNvSpPr/>
          <p:nvPr/>
        </p:nvSpPr>
        <p:spPr>
          <a:xfrm>
            <a:off x="3415622" y="4451386"/>
            <a:ext cx="5202065"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 </a:t>
            </a:r>
            <a:r>
              <a:rPr lang="en-US" sz="6000" dirty="0">
                <a:solidFill>
                  <a:prstClr val="black"/>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May 19</a:t>
            </a:r>
            <a:r>
              <a:rPr lang="en-US" sz="6000" baseline="30000" dirty="0">
                <a:solidFill>
                  <a:prstClr val="black"/>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th</a:t>
            </a:r>
            <a:r>
              <a:rPr lang="en-US" sz="6000" dirty="0">
                <a:solidFill>
                  <a:prstClr val="black"/>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r>
              <a:rPr kumimoji="0" lang="en-US"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rPr>
              <a:t>-</a:t>
            </a:r>
            <a:r>
              <a:rPr lang="en-US" sz="6000" dirty="0">
                <a:solidFill>
                  <a:prstClr val="black"/>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20</a:t>
            </a:r>
            <a:r>
              <a:rPr lang="en-US" sz="6000" baseline="30000" dirty="0">
                <a:solidFill>
                  <a:prstClr val="black"/>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th</a:t>
            </a:r>
            <a:r>
              <a:rPr lang="en-US" sz="6000" dirty="0">
                <a:solidFill>
                  <a:prstClr val="black"/>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 </a:t>
            </a:r>
            <a:endParaRPr kumimoji="0" lang="en-US" sz="6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318969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stCondLst>
                                                <p:cond delay="0"/>
                                              </p:stCondLst>
                                            </p:cTn>
                                            <p:tgtEl>
                                              <p:spTgt spid="19"/>
                                            </p:tgtEl>
                                          </p:cBhvr>
                                        </p:animEffect>
                                        <p:anim to="" calcmode="lin" valueType="num">
                                          <p:cBhvr>
                                            <p:cTn id="13" dur="500" fill="hold">
                                              <p:stCondLst>
                                                <p:cond delay="0"/>
                                              </p:stCondLst>
                                            </p:cTn>
                                            <p:tgtEl>
                                              <p:spTgt spid="19"/>
                                            </p:tgtEl>
                                            <p:attrNameLst>
                                              <p:attrName>ppt_x</p:attrName>
                                            </p:attrNameLst>
                                          </p:cBhvr>
                                          <p:tavLst>
                                            <p:tav tm="0">
                                              <p:val>
                                                <p:strVal val="#ppt_x-0.100000001490116"/>
                                              </p:val>
                                            </p:tav>
                                            <p:tav tm="100000">
                                              <p:val>
                                                <p:strVal val="#ppt_x"/>
                                              </p:val>
                                            </p:tav>
                                          </p:tavLst>
                                        </p:anim>
                                        <p:anim to="" calcmode="lin" valueType="num">
                                          <p:cBhvr>
                                            <p:cTn id="14" dur="500" fill="hold">
                                              <p:stCondLst>
                                                <p:cond delay="0"/>
                                              </p:stCondLst>
                                            </p:cTn>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14:presetBounceEnd="60000">
                                      <p:stCondLst>
                                        <p:cond delay="500"/>
                                      </p:stCondLst>
                                      <p:childTnLst>
                                        <p:set>
                                          <p:cBhvr>
                                            <p:cTn id="17" dur="1" fill="hold">
                                              <p:stCondLst>
                                                <p:cond delay="0"/>
                                              </p:stCondLst>
                                            </p:cTn>
                                            <p:tgtEl>
                                              <p:spTgt spid="18"/>
                                            </p:tgtEl>
                                            <p:attrNameLst>
                                              <p:attrName>style.visibility</p:attrName>
                                            </p:attrNameLst>
                                          </p:cBhvr>
                                          <p:to>
                                            <p:strVal val="visible"/>
                                          </p:to>
                                        </p:set>
                                        <p:anim calcmode="lin" valueType="num" p14:bounceEnd="60000">
                                          <p:cBhvr additive="base">
                                            <p:cTn id="18"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19" dur="500" fill="hold"/>
                                            <p:tgtEl>
                                              <p:spTgt spid="18"/>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4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stCondLst>
                                                <p:cond delay="0"/>
                                              </p:stCondLst>
                                            </p:cTn>
                                            <p:tgtEl>
                                              <p:spTgt spid="19"/>
                                            </p:tgtEl>
                                          </p:cBhvr>
                                        </p:animEffect>
                                        <p:anim to="" calcmode="lin" valueType="num">
                                          <p:cBhvr>
                                            <p:cTn id="13" dur="500" fill="hold">
                                              <p:stCondLst>
                                                <p:cond delay="0"/>
                                              </p:stCondLst>
                                            </p:cTn>
                                            <p:tgtEl>
                                              <p:spTgt spid="19"/>
                                            </p:tgtEl>
                                            <p:attrNameLst>
                                              <p:attrName>ppt_x</p:attrName>
                                            </p:attrNameLst>
                                          </p:cBhvr>
                                          <p:tavLst>
                                            <p:tav tm="0">
                                              <p:val>
                                                <p:strVal val="#ppt_x-0.100000001490116"/>
                                              </p:val>
                                            </p:tav>
                                            <p:tav tm="100000">
                                              <p:val>
                                                <p:strVal val="#ppt_x"/>
                                              </p:val>
                                            </p:tav>
                                          </p:tavLst>
                                        </p:anim>
                                        <p:anim to="" calcmode="lin" valueType="num">
                                          <p:cBhvr>
                                            <p:cTn id="14" dur="500" fill="hold">
                                              <p:stCondLst>
                                                <p:cond delay="0"/>
                                              </p:stCondLst>
                                            </p:cTn>
                                            <p:tgtEl>
                                              <p:spTgt spid="19"/>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5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45" grpId="0"/>
          <p:bldP spid="1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7B2BB-AB0F-4B7C-BD26-4B5AC01D74C4}"/>
              </a:ext>
            </a:extLst>
          </p:cNvPr>
          <p:cNvPicPr>
            <a:picLocks noChangeAspect="1"/>
          </p:cNvPicPr>
          <p:nvPr/>
        </p:nvPicPr>
        <p:blipFill>
          <a:blip r:embed="rId3"/>
          <a:stretch>
            <a:fillRect/>
          </a:stretch>
        </p:blipFill>
        <p:spPr>
          <a:xfrm>
            <a:off x="0" y="1"/>
            <a:ext cx="12192000" cy="5626100"/>
          </a:xfrm>
          <a:prstGeom prst="rect">
            <a:avLst/>
          </a:prstGeom>
        </p:spPr>
      </p:pic>
      <p:sp>
        <p:nvSpPr>
          <p:cNvPr id="45" name="Rectangle 44"/>
          <p:cNvSpPr/>
          <p:nvPr/>
        </p:nvSpPr>
        <p:spPr>
          <a:xfrm>
            <a:off x="2554705" y="2560892"/>
            <a:ext cx="7762061" cy="1323439"/>
          </a:xfrm>
          <a:prstGeom prst="rect">
            <a:avLst/>
          </a:prstGeom>
          <a:solidFill>
            <a:srgbClr val="FF5050">
              <a:alpha val="1000"/>
            </a:srgbClr>
          </a:solidFill>
          <a:effectLst>
            <a:glow rad="177800">
              <a:srgbClr val="FF5050">
                <a:alpha val="40000"/>
              </a:srgbClr>
            </a:glow>
            <a:softEdge rad="25400"/>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Roboto Black" panose="02000000000000000000" pitchFamily="2" charset="0"/>
                <a:ea typeface="Roboto Black" panose="02000000000000000000" pitchFamily="2" charset="0"/>
                <a:cs typeface="Roboto Black" panose="02000000000000000000" pitchFamily="2" charset="0"/>
              </a:rPr>
              <a:t>Email: </a:t>
            </a:r>
            <a:r>
              <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Roboto Black" panose="02000000000000000000" pitchFamily="2" charset="0"/>
                <a:ea typeface="Roboto Black" panose="02000000000000000000" pitchFamily="2" charset="0"/>
                <a:cs typeface="Roboto Black" panose="02000000000000000000" pitchFamily="2" charset="0"/>
              </a:rPr>
              <a:t>membership@chartec.net</a:t>
            </a:r>
            <a:endParaRPr lang="en-US" sz="4000" b="1" dirty="0">
              <a:ln w="0"/>
              <a:solidFill>
                <a:srgbClr val="FF0000"/>
              </a:solidFill>
              <a:effectLst>
                <a:outerShdw blurRad="38100" dist="19050" dir="2700000" algn="tl" rotWithShape="0">
                  <a:prstClr val="black">
                    <a:alpha val="40000"/>
                  </a:prstClr>
                </a:outerShdw>
              </a:effectLst>
              <a:latin typeface="Roboto Black" panose="02000000000000000000" pitchFamily="2" charset="0"/>
              <a:ea typeface="Roboto Black" panose="02000000000000000000" pitchFamily="2" charset="0"/>
              <a:cs typeface="Roboto Black" panose="02000000000000000000" pitchFamily="2" charset="0"/>
            </a:endParaRPr>
          </a:p>
          <a:p>
            <a:pPr algn="ctr">
              <a:defRPr/>
            </a:pPr>
            <a:r>
              <a:rPr lang="en-US" sz="4000" dirty="0">
                <a:ln w="0"/>
                <a:solidFill>
                  <a:prstClr val="black"/>
                </a:solidFill>
                <a:effectLst>
                  <a:outerShdw blurRad="38100" dist="19050" dir="2700000" algn="tl" rotWithShape="0">
                    <a:prstClr val="black">
                      <a:alpha val="40000"/>
                    </a:prstClr>
                  </a:outerShdw>
                </a:effectLst>
                <a:latin typeface="Roboto Black" panose="02000000000000000000" pitchFamily="2" charset="0"/>
                <a:ea typeface="Roboto Black" panose="02000000000000000000" pitchFamily="2" charset="0"/>
                <a:cs typeface="Roboto Black" panose="02000000000000000000" pitchFamily="2" charset="0"/>
              </a:rPr>
              <a:t>Subject: Crystal Ball</a:t>
            </a:r>
          </a:p>
        </p:txBody>
      </p:sp>
      <p:pic>
        <p:nvPicPr>
          <p:cNvPr id="6" name="Picture 5">
            <a:extLst>
              <a:ext uri="{FF2B5EF4-FFF2-40B4-BE49-F238E27FC236}">
                <a16:creationId xmlns:a16="http://schemas.microsoft.com/office/drawing/2014/main" id="{A1A16B8B-1C93-4F23-A48D-7792EA7965D0}"/>
              </a:ext>
            </a:extLst>
          </p:cNvPr>
          <p:cNvPicPr>
            <a:picLocks noChangeAspect="1"/>
          </p:cNvPicPr>
          <p:nvPr/>
        </p:nvPicPr>
        <p:blipFill>
          <a:blip r:embed="rId4"/>
          <a:stretch>
            <a:fillRect/>
          </a:stretch>
        </p:blipFill>
        <p:spPr>
          <a:xfrm>
            <a:off x="1587500" y="70733"/>
            <a:ext cx="2184400" cy="714679"/>
          </a:xfrm>
          <a:prstGeom prst="rect">
            <a:avLst/>
          </a:prstGeom>
        </p:spPr>
      </p:pic>
    </p:spTree>
    <p:extLst>
      <p:ext uri="{BB962C8B-B14F-4D97-AF65-F5344CB8AC3E}">
        <p14:creationId xmlns:p14="http://schemas.microsoft.com/office/powerpoint/2010/main" val="17622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Bullet 9"/>
          <p:cNvGrpSpPr/>
          <p:nvPr/>
        </p:nvGrpSpPr>
        <p:grpSpPr>
          <a:xfrm>
            <a:off x="6457591" y="4618284"/>
            <a:ext cx="4960850" cy="619520"/>
            <a:chOff x="-22564" y="2133600"/>
            <a:chExt cx="9166563" cy="542080"/>
          </a:xfrm>
          <a:solidFill>
            <a:schemeClr val="bg1">
              <a:lumMod val="65000"/>
            </a:schemeClr>
          </a:solidFill>
          <a:effectLst>
            <a:outerShdw blurRad="50800" dist="38100" dir="8100000" algn="tr" rotWithShape="0">
              <a:prstClr val="black">
                <a:alpha val="40000"/>
              </a:prstClr>
            </a:outerShdw>
          </a:effectLst>
        </p:grpSpPr>
        <p:sp>
          <p:nvSpPr>
            <p:cNvPr id="62" name="Rectangle 18"/>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63" name="TextBox 62"/>
            <p:cNvSpPr txBox="1"/>
            <p:nvPr/>
          </p:nvSpPr>
          <p:spPr>
            <a:xfrm>
              <a:off x="380999" y="2169158"/>
              <a:ext cx="8382000" cy="506522"/>
            </a:xfrm>
            <a:prstGeom prst="roundRect">
              <a:avLst/>
            </a:prstGeom>
            <a:noFill/>
            <a:ln>
              <a:noFill/>
            </a:ln>
            <a:effectLst>
              <a:outerShdw blurRad="57785" dist="33020" dir="3180000" algn="ctr">
                <a:srgbClr val="000000">
                  <a:alpha val="30000"/>
                </a:srgbClr>
              </a:outerShdw>
            </a:effectLst>
          </p:spPr>
          <p:txBody>
            <a:bodyPr wrap="square" rtlCol="0">
              <a:spAutoFit/>
            </a:bodyPr>
            <a:lstStyle/>
            <a:p>
              <a:pPr algn="ctr"/>
              <a:r>
                <a:rPr lang="en-US" sz="2800" dirty="0">
                  <a:solidFill>
                    <a:schemeClr val="bg1"/>
                  </a:solidFill>
                  <a:cs typeface="Arial" panose="020B0604020202020204" pitchFamily="34" charset="0"/>
                </a:rPr>
                <a:t>Can you Take this Piece Out? </a:t>
              </a:r>
            </a:p>
          </p:txBody>
        </p:sp>
      </p:grpSp>
      <p:grpSp>
        <p:nvGrpSpPr>
          <p:cNvPr id="58" name="Bullet 8"/>
          <p:cNvGrpSpPr/>
          <p:nvPr/>
        </p:nvGrpSpPr>
        <p:grpSpPr>
          <a:xfrm>
            <a:off x="6317081" y="3845841"/>
            <a:ext cx="5241874" cy="620233"/>
            <a:chOff x="-263673" y="1600200"/>
            <a:chExt cx="9671354" cy="542704"/>
          </a:xfrm>
          <a:solidFill>
            <a:schemeClr val="bg1">
              <a:lumMod val="65000"/>
            </a:schemeClr>
          </a:solidFill>
          <a:effectLst>
            <a:outerShdw blurRad="50800" dist="38100" dir="8100000" algn="tr" rotWithShape="0">
              <a:prstClr val="black">
                <a:alpha val="40000"/>
              </a:prstClr>
            </a:outerShdw>
          </a:effectLst>
        </p:grpSpPr>
        <p:sp>
          <p:nvSpPr>
            <p:cNvPr id="59" name="Rectangle 15"/>
            <p:cNvSpPr/>
            <p:nvPr/>
          </p:nvSpPr>
          <p:spPr>
            <a:xfrm>
              <a:off x="0" y="1600200"/>
              <a:ext cx="9144000" cy="533400"/>
            </a:xfrm>
            <a:prstGeom prst="roundRect">
              <a:avLst/>
            </a:prstGeom>
            <a:grp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60" name="TextBox 59"/>
            <p:cNvSpPr txBox="1"/>
            <p:nvPr/>
          </p:nvSpPr>
          <p:spPr>
            <a:xfrm>
              <a:off x="-263673" y="1636382"/>
              <a:ext cx="9671354" cy="506522"/>
            </a:xfrm>
            <a:prstGeom prst="roundRect">
              <a:avLst/>
            </a:prstGeom>
            <a:noFill/>
            <a:ln>
              <a:noFill/>
            </a:ln>
            <a:effectLst>
              <a:outerShdw blurRad="57785" dist="33020" dir="3180000" algn="ctr">
                <a:srgbClr val="000000">
                  <a:alpha val="30000"/>
                </a:srgbClr>
              </a:outerShdw>
            </a:effectLst>
          </p:spPr>
          <p:txBody>
            <a:bodyPr wrap="square" rtlCol="0">
              <a:spAutoFit/>
            </a:bodyPr>
            <a:lstStyle/>
            <a:p>
              <a:pPr algn="ctr"/>
              <a:r>
                <a:rPr lang="en-US" sz="2800" dirty="0">
                  <a:solidFill>
                    <a:schemeClr val="bg1"/>
                  </a:solidFill>
                  <a:cs typeface="Arial" panose="020B0604020202020204" pitchFamily="34" charset="0"/>
                </a:rPr>
                <a:t>Can You Break out the Pricing</a:t>
              </a:r>
            </a:p>
          </p:txBody>
        </p:sp>
      </p:grpSp>
      <p:grpSp>
        <p:nvGrpSpPr>
          <p:cNvPr id="55" name="Bullet 7"/>
          <p:cNvGrpSpPr/>
          <p:nvPr/>
        </p:nvGrpSpPr>
        <p:grpSpPr>
          <a:xfrm>
            <a:off x="6457591" y="3084364"/>
            <a:ext cx="4960850" cy="619520"/>
            <a:chOff x="-22564" y="2133600"/>
            <a:chExt cx="9166563" cy="542080"/>
          </a:xfrm>
          <a:solidFill>
            <a:schemeClr val="bg1">
              <a:lumMod val="65000"/>
            </a:schemeClr>
          </a:solidFill>
          <a:effectLst>
            <a:outerShdw blurRad="50800" dist="38100" dir="8100000" algn="tr" rotWithShape="0">
              <a:prstClr val="black">
                <a:alpha val="40000"/>
              </a:prstClr>
            </a:outerShdw>
          </a:effectLst>
        </p:grpSpPr>
        <p:sp>
          <p:nvSpPr>
            <p:cNvPr id="56" name="Rectangle 32"/>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57" name="TextBox 56"/>
            <p:cNvSpPr txBox="1"/>
            <p:nvPr/>
          </p:nvSpPr>
          <p:spPr>
            <a:xfrm>
              <a:off x="4428" y="2169158"/>
              <a:ext cx="9135136" cy="506522"/>
            </a:xfrm>
            <a:prstGeom prst="roundRect">
              <a:avLst/>
            </a:prstGeom>
            <a:noFill/>
            <a:ln>
              <a:noFill/>
            </a:ln>
            <a:effectLst>
              <a:outerShdw blurRad="57785" dist="33020" dir="3180000" algn="ctr">
                <a:srgbClr val="000000">
                  <a:alpha val="30000"/>
                </a:srgbClr>
              </a:outerShdw>
            </a:effectLst>
          </p:spPr>
          <p:txBody>
            <a:bodyPr wrap="square" rtlCol="0">
              <a:spAutoFit/>
            </a:bodyPr>
            <a:lstStyle/>
            <a:p>
              <a:pPr algn="ctr"/>
              <a:r>
                <a:rPr lang="en-US" sz="2800" dirty="0">
                  <a:solidFill>
                    <a:schemeClr val="bg1"/>
                  </a:solidFill>
                  <a:cs typeface="Arial" panose="020B0604020202020204" pitchFamily="34" charset="0"/>
                </a:rPr>
                <a:t>Status Quo</a:t>
              </a:r>
            </a:p>
          </p:txBody>
        </p:sp>
      </p:grpSp>
      <p:grpSp>
        <p:nvGrpSpPr>
          <p:cNvPr id="52" name="Bullet 6"/>
          <p:cNvGrpSpPr/>
          <p:nvPr/>
        </p:nvGrpSpPr>
        <p:grpSpPr>
          <a:xfrm>
            <a:off x="6459992" y="2302126"/>
            <a:ext cx="4956048" cy="609600"/>
            <a:chOff x="0" y="1600200"/>
            <a:chExt cx="9144000" cy="533400"/>
          </a:xfrm>
          <a:solidFill>
            <a:schemeClr val="bg1">
              <a:lumMod val="65000"/>
            </a:schemeClr>
          </a:solidFill>
          <a:effectLst>
            <a:outerShdw blurRad="50800" dist="38100" dir="8100000" algn="tr" rotWithShape="0">
              <a:prstClr val="black">
                <a:alpha val="40000"/>
              </a:prstClr>
            </a:outerShdw>
          </a:effectLst>
        </p:grpSpPr>
        <p:sp>
          <p:nvSpPr>
            <p:cNvPr id="53"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54" name="TextBox 53"/>
            <p:cNvSpPr txBox="1"/>
            <p:nvPr/>
          </p:nvSpPr>
          <p:spPr>
            <a:xfrm>
              <a:off x="381002" y="1613253"/>
              <a:ext cx="8382002" cy="506522"/>
            </a:xfrm>
            <a:prstGeom prst="roundRect">
              <a:avLst/>
            </a:prstGeom>
            <a:noFill/>
            <a:ln>
              <a:noFill/>
            </a:ln>
            <a:effectLst>
              <a:outerShdw blurRad="57785" dist="33020" dir="3180000" algn="ctr">
                <a:srgbClr val="000000">
                  <a:alpha val="30000"/>
                </a:srgbClr>
              </a:outerShdw>
            </a:effectLst>
          </p:spPr>
          <p:txBody>
            <a:bodyPr wrap="square" rtlCol="0">
              <a:spAutoFit/>
            </a:bodyPr>
            <a:lstStyle/>
            <a:p>
              <a:pPr algn="ctr"/>
              <a:r>
                <a:rPr lang="en-US" sz="2800" dirty="0">
                  <a:solidFill>
                    <a:schemeClr val="bg1"/>
                  </a:solidFill>
                  <a:cs typeface="Arial" panose="020B0604020202020204" pitchFamily="34" charset="0"/>
                </a:rPr>
                <a:t>That’s a Cadillac Offering…</a:t>
              </a:r>
            </a:p>
          </p:txBody>
        </p:sp>
      </p:grpSp>
      <p:grpSp>
        <p:nvGrpSpPr>
          <p:cNvPr id="40" name="Bullet 4"/>
          <p:cNvGrpSpPr/>
          <p:nvPr/>
        </p:nvGrpSpPr>
        <p:grpSpPr>
          <a:xfrm>
            <a:off x="681922" y="4618285"/>
            <a:ext cx="5151534" cy="619519"/>
            <a:chOff x="-187453" y="2133600"/>
            <a:chExt cx="9518905" cy="542079"/>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41" name="Rectangle 18"/>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2" name="TextBox 41"/>
            <p:cNvSpPr txBox="1"/>
            <p:nvPr/>
          </p:nvSpPr>
          <p:spPr>
            <a:xfrm>
              <a:off x="-187453" y="2169157"/>
              <a:ext cx="9518905"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t>Need to Buy Our Own Equipment</a:t>
              </a:r>
            </a:p>
          </p:txBody>
        </p:sp>
      </p:grpSp>
      <p:grpSp>
        <p:nvGrpSpPr>
          <p:cNvPr id="37" name="Bullet 3"/>
          <p:cNvGrpSpPr/>
          <p:nvPr/>
        </p:nvGrpSpPr>
        <p:grpSpPr>
          <a:xfrm>
            <a:off x="773559" y="3845840"/>
            <a:ext cx="4956049" cy="620234"/>
            <a:chOff x="0" y="1600200"/>
            <a:chExt cx="9144002" cy="542705"/>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38" name="Rectangle 15"/>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39" name="TextBox 38"/>
            <p:cNvSpPr txBox="1"/>
            <p:nvPr/>
          </p:nvSpPr>
          <p:spPr>
            <a:xfrm>
              <a:off x="6" y="1636383"/>
              <a:ext cx="9143996"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Don’t do Long Term Agreements</a:t>
              </a:r>
            </a:p>
          </p:txBody>
        </p:sp>
      </p:grpSp>
      <p:grpSp>
        <p:nvGrpSpPr>
          <p:cNvPr id="34" name="Bullet 2"/>
          <p:cNvGrpSpPr/>
          <p:nvPr/>
        </p:nvGrpSpPr>
        <p:grpSpPr>
          <a:xfrm>
            <a:off x="771158" y="3084364"/>
            <a:ext cx="4960850" cy="619520"/>
            <a:chOff x="-22564" y="2133600"/>
            <a:chExt cx="9166563" cy="542080"/>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35" name="Rectangle 32"/>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36" name="TextBox 35"/>
            <p:cNvSpPr txBox="1"/>
            <p:nvPr/>
          </p:nvSpPr>
          <p:spPr>
            <a:xfrm>
              <a:off x="380997" y="2169158"/>
              <a:ext cx="8381998"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I Want to Think About it</a:t>
              </a:r>
            </a:p>
          </p:txBody>
        </p:sp>
      </p:grpSp>
      <p:grpSp>
        <p:nvGrpSpPr>
          <p:cNvPr id="31" name="Bullet 1"/>
          <p:cNvGrpSpPr/>
          <p:nvPr/>
        </p:nvGrpSpPr>
        <p:grpSpPr>
          <a:xfrm>
            <a:off x="773559" y="2302126"/>
            <a:ext cx="4956049" cy="609600"/>
            <a:chOff x="0" y="1600200"/>
            <a:chExt cx="9144002" cy="533400"/>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32"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33" name="TextBox 32"/>
            <p:cNvSpPr txBox="1"/>
            <p:nvPr/>
          </p:nvSpPr>
          <p:spPr>
            <a:xfrm>
              <a:off x="6" y="1613252"/>
              <a:ext cx="9143996"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Don’t Spend that Much Now</a:t>
              </a:r>
            </a:p>
          </p:txBody>
        </p:sp>
      </p:grpSp>
      <p:sp>
        <p:nvSpPr>
          <p:cNvPr id="73" name="Line Left"/>
          <p:cNvSpPr/>
          <p:nvPr/>
        </p:nvSpPr>
        <p:spPr>
          <a:xfrm rot="5400000">
            <a:off x="4632960" y="3690708"/>
            <a:ext cx="2926080" cy="10728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Line Right"/>
          <p:cNvSpPr/>
          <p:nvPr/>
        </p:nvSpPr>
        <p:spPr>
          <a:xfrm rot="5400000">
            <a:off x="4632960" y="3690708"/>
            <a:ext cx="2926080" cy="10728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Line Middle"/>
          <p:cNvSpPr/>
          <p:nvPr/>
        </p:nvSpPr>
        <p:spPr>
          <a:xfrm rot="5400000">
            <a:off x="4632960" y="3690708"/>
            <a:ext cx="2926080" cy="10728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Title"/>
          <p:cNvSpPr txBox="1">
            <a:spLocks/>
          </p:cNvSpPr>
          <p:nvPr/>
        </p:nvSpPr>
        <p:spPr>
          <a:xfrm>
            <a:off x="266978" y="-10890"/>
            <a:ext cx="7943054"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Two Kinds of Objections</a:t>
            </a:r>
          </a:p>
        </p:txBody>
      </p:sp>
      <p:grpSp>
        <p:nvGrpSpPr>
          <p:cNvPr id="30" name="Bullet 1"/>
          <p:cNvGrpSpPr/>
          <p:nvPr/>
        </p:nvGrpSpPr>
        <p:grpSpPr>
          <a:xfrm>
            <a:off x="775475" y="2301575"/>
            <a:ext cx="4956049" cy="609600"/>
            <a:chOff x="0" y="1600200"/>
            <a:chExt cx="9144002" cy="533400"/>
          </a:xfrm>
          <a:solidFill>
            <a:schemeClr val="bg1">
              <a:lumMod val="65000"/>
            </a:schemeClr>
          </a:solidFill>
          <a:effectLst>
            <a:outerShdw blurRad="50800" dist="38100" dir="8100000" algn="tr" rotWithShape="0">
              <a:prstClr val="black">
                <a:alpha val="40000"/>
              </a:prstClr>
            </a:outerShdw>
          </a:effectLst>
        </p:grpSpPr>
        <p:sp>
          <p:nvSpPr>
            <p:cNvPr id="43"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44" name="TextBox 43"/>
            <p:cNvSpPr txBox="1"/>
            <p:nvPr/>
          </p:nvSpPr>
          <p:spPr>
            <a:xfrm>
              <a:off x="6" y="1613253"/>
              <a:ext cx="9143996" cy="506522"/>
            </a:xfrm>
            <a:prstGeom prst="roundRect">
              <a:avLst/>
            </a:prstGeom>
            <a:noFill/>
            <a:ln>
              <a:noFill/>
            </a:ln>
            <a:effectLst>
              <a:outerShdw blurRad="57785" dist="33020" dir="3180000" algn="ctr">
                <a:srgbClr val="000000">
                  <a:alpha val="30000"/>
                </a:srgbClr>
              </a:outerShdw>
            </a:effectLst>
          </p:spPr>
          <p:txBody>
            <a:bodyPr wrap="square" rtlCol="0">
              <a:spAutoFit/>
            </a:bodyPr>
            <a:lstStyle/>
            <a:p>
              <a:pPr algn="ctr"/>
              <a:r>
                <a:rPr lang="en-US" sz="2800" dirty="0">
                  <a:solidFill>
                    <a:schemeClr val="bg1"/>
                  </a:solidFill>
                  <a:cs typeface="Arial" panose="020B0604020202020204" pitchFamily="34" charset="0"/>
                </a:rPr>
                <a:t>Don’t Spend that Much Now</a:t>
              </a:r>
            </a:p>
          </p:txBody>
        </p:sp>
      </p:grpSp>
      <p:sp>
        <p:nvSpPr>
          <p:cNvPr id="45" name="Title"/>
          <p:cNvSpPr txBox="1">
            <a:spLocks/>
          </p:cNvSpPr>
          <p:nvPr/>
        </p:nvSpPr>
        <p:spPr>
          <a:xfrm>
            <a:off x="1731700" y="1007140"/>
            <a:ext cx="3001108"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alpha val="90000"/>
                  </a:schemeClr>
                </a:solidFill>
                <a:latin typeface="Arial" panose="020B0604020202020204" pitchFamily="34" charset="0"/>
                <a:cs typeface="Arial" panose="020B0604020202020204" pitchFamily="34" charset="0"/>
              </a:rPr>
              <a:t>Welcomed</a:t>
            </a:r>
          </a:p>
        </p:txBody>
      </p:sp>
      <p:sp>
        <p:nvSpPr>
          <p:cNvPr id="46" name="Title"/>
          <p:cNvSpPr txBox="1">
            <a:spLocks/>
          </p:cNvSpPr>
          <p:nvPr/>
        </p:nvSpPr>
        <p:spPr>
          <a:xfrm>
            <a:off x="7364253" y="1007140"/>
            <a:ext cx="3001108"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alpha val="90000"/>
                  </a:schemeClr>
                </a:solidFill>
                <a:latin typeface="Arial" panose="020B0604020202020204" pitchFamily="34" charset="0"/>
                <a:cs typeface="Arial" panose="020B0604020202020204" pitchFamily="34" charset="0"/>
              </a:rPr>
              <a:t>Failure</a:t>
            </a:r>
          </a:p>
        </p:txBody>
      </p:sp>
    </p:spTree>
    <p:extLst>
      <p:ext uri="{BB962C8B-B14F-4D97-AF65-F5344CB8AC3E}">
        <p14:creationId xmlns:p14="http://schemas.microsoft.com/office/powerpoint/2010/main" val="237583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left)">
                                      <p:cBhvr>
                                        <p:cTn id="7" dur="500"/>
                                        <p:tgtEl>
                                          <p:spTgt spid="15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arn(outHorizontal)">
                                      <p:cBhvr>
                                        <p:cTn id="11" dur="500"/>
                                        <p:tgtEl>
                                          <p:spTgt spid="73"/>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barn(outHorizontal)">
                                      <p:cBhvr>
                                        <p:cTn id="14" dur="500"/>
                                        <p:tgtEl>
                                          <p:spTgt spid="74"/>
                                        </p:tgtEl>
                                      </p:cBhvr>
                                    </p:animEffect>
                                  </p:childTnLst>
                                </p:cTn>
                              </p:par>
                              <p:par>
                                <p:cTn id="15" presetID="16" presetClass="entr" presetSubtype="42"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arn(outHorizontal)">
                                      <p:cBhvr>
                                        <p:cTn id="17" dur="500"/>
                                        <p:tgtEl>
                                          <p:spTgt spid="75"/>
                                        </p:tgtEl>
                                      </p:cBhvr>
                                    </p:animEffect>
                                  </p:childTnLst>
                                </p:cTn>
                              </p:par>
                            </p:childTnLst>
                          </p:cTn>
                        </p:par>
                        <p:par>
                          <p:cTn id="18" fill="hold">
                            <p:stCondLst>
                              <p:cond delay="1000"/>
                            </p:stCondLst>
                            <p:childTnLst>
                              <p:par>
                                <p:cTn id="19" presetID="63" presetClass="path" presetSubtype="0" accel="50000" decel="50000" fill="hold" grpId="1" nodeType="afterEffect">
                                  <p:stCondLst>
                                    <p:cond delay="0"/>
                                  </p:stCondLst>
                                  <p:childTnLst>
                                    <p:animMotion origin="layout" path="M 0 -3.33333E-6 L 0.4625 -3.33333E-6 " pathEditMode="relative" rAng="0" ptsTypes="AA">
                                      <p:cBhvr>
                                        <p:cTn id="20" dur="500" fill="hold"/>
                                        <p:tgtEl>
                                          <p:spTgt spid="74"/>
                                        </p:tgtEl>
                                        <p:attrNameLst>
                                          <p:attrName>ppt_x</p:attrName>
                                          <p:attrName>ppt_y</p:attrName>
                                        </p:attrNameLst>
                                      </p:cBhvr>
                                      <p:rCtr x="23125" y="0"/>
                                    </p:animMotion>
                                  </p:childTnLst>
                                </p:cTn>
                              </p:par>
                              <p:par>
                                <p:cTn id="21" presetID="35" presetClass="path" presetSubtype="0" accel="50000" decel="50000" fill="hold" grpId="1" nodeType="withEffect">
                                  <p:stCondLst>
                                    <p:cond delay="0"/>
                                  </p:stCondLst>
                                  <p:childTnLst>
                                    <p:animMotion origin="layout" path="M 0 -3.33333E-6 L -0.4625 -3.33333E-6 " pathEditMode="relative" rAng="0" ptsTypes="AA">
                                      <p:cBhvr>
                                        <p:cTn id="22" dur="500" fill="hold"/>
                                        <p:tgtEl>
                                          <p:spTgt spid="73"/>
                                        </p:tgtEl>
                                        <p:attrNameLst>
                                          <p:attrName>ppt_x</p:attrName>
                                          <p:attrName>ppt_y</p:attrName>
                                        </p:attrNameLst>
                                      </p:cBhvr>
                                      <p:rCtr x="-23125" y="0"/>
                                    </p:animMotion>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anim calcmode="lin" valueType="num">
                                      <p:cBhvr>
                                        <p:cTn id="32" dur="500" fill="hold"/>
                                        <p:tgtEl>
                                          <p:spTgt spid="31"/>
                                        </p:tgtEl>
                                        <p:attrNameLst>
                                          <p:attrName>ppt_x</p:attrName>
                                        </p:attrNameLst>
                                      </p:cBhvr>
                                      <p:tavLst>
                                        <p:tav tm="0">
                                          <p:val>
                                            <p:strVal val="#ppt_x"/>
                                          </p:val>
                                        </p:tav>
                                        <p:tav tm="100000">
                                          <p:val>
                                            <p:strVal val="#ppt_x"/>
                                          </p:val>
                                        </p:tav>
                                      </p:tavLst>
                                    </p:anim>
                                    <p:anim calcmode="lin" valueType="num">
                                      <p:cBhvr>
                                        <p:cTn id="33"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anim calcmode="lin" valueType="num">
                                      <p:cBhvr>
                                        <p:cTn id="39" dur="500" fill="hold"/>
                                        <p:tgtEl>
                                          <p:spTgt spid="34"/>
                                        </p:tgtEl>
                                        <p:attrNameLst>
                                          <p:attrName>ppt_x</p:attrName>
                                        </p:attrNameLst>
                                      </p:cBhvr>
                                      <p:tavLst>
                                        <p:tav tm="0">
                                          <p:val>
                                            <p:strVal val="#ppt_x"/>
                                          </p:val>
                                        </p:tav>
                                        <p:tav tm="100000">
                                          <p:val>
                                            <p:strVal val="#ppt_x"/>
                                          </p:val>
                                        </p:tav>
                                      </p:tavLst>
                                    </p:anim>
                                    <p:anim calcmode="lin" valueType="num">
                                      <p:cBhvr>
                                        <p:cTn id="4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anim calcmode="lin" valueType="num">
                                      <p:cBhvr>
                                        <p:cTn id="46" dur="500" fill="hold"/>
                                        <p:tgtEl>
                                          <p:spTgt spid="37"/>
                                        </p:tgtEl>
                                        <p:attrNameLst>
                                          <p:attrName>ppt_x</p:attrName>
                                        </p:attrNameLst>
                                      </p:cBhvr>
                                      <p:tavLst>
                                        <p:tav tm="0">
                                          <p:val>
                                            <p:strVal val="#ppt_x"/>
                                          </p:val>
                                        </p:tav>
                                        <p:tav tm="100000">
                                          <p:val>
                                            <p:strVal val="#ppt_x"/>
                                          </p:val>
                                        </p:tav>
                                      </p:tavLst>
                                    </p:anim>
                                    <p:anim calcmode="lin" valueType="num">
                                      <p:cBhvr>
                                        <p:cTn id="47"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anim calcmode="lin" valueType="num">
                                      <p:cBhvr>
                                        <p:cTn id="53" dur="500" fill="hold"/>
                                        <p:tgtEl>
                                          <p:spTgt spid="40"/>
                                        </p:tgtEl>
                                        <p:attrNameLst>
                                          <p:attrName>ppt_x</p:attrName>
                                        </p:attrNameLst>
                                      </p:cBhvr>
                                      <p:tavLst>
                                        <p:tav tm="0">
                                          <p:val>
                                            <p:strVal val="#ppt_x"/>
                                          </p:val>
                                        </p:tav>
                                        <p:tav tm="100000">
                                          <p:val>
                                            <p:strVal val="#ppt_x"/>
                                          </p:val>
                                        </p:tav>
                                      </p:tavLst>
                                    </p:anim>
                                    <p:anim calcmode="lin" valueType="num">
                                      <p:cBhvr>
                                        <p:cTn id="54" dur="500" fill="hold"/>
                                        <p:tgtEl>
                                          <p:spTgt spid="40"/>
                                        </p:tgtEl>
                                        <p:attrNameLst>
                                          <p:attrName>ppt_y</p:attrName>
                                        </p:attrNameLst>
                                      </p:cBhvr>
                                      <p:tavLst>
                                        <p:tav tm="0">
                                          <p:val>
                                            <p:strVal val="#ppt_y-.1"/>
                                          </p:val>
                                        </p:tav>
                                        <p:tav tm="100000">
                                          <p:val>
                                            <p:strVal val="#ppt_y"/>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wipe(left)">
                                      <p:cBhvr>
                                        <p:cTn id="58" dur="500"/>
                                        <p:tgtEl>
                                          <p:spTgt spid="46"/>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fade">
                                      <p:cBhvr>
                                        <p:cTn id="63" dur="500"/>
                                        <p:tgtEl>
                                          <p:spTgt spid="52"/>
                                        </p:tgtEl>
                                      </p:cBhvr>
                                    </p:animEffect>
                                    <p:anim calcmode="lin" valueType="num">
                                      <p:cBhvr>
                                        <p:cTn id="64" dur="500" fill="hold"/>
                                        <p:tgtEl>
                                          <p:spTgt spid="52"/>
                                        </p:tgtEl>
                                        <p:attrNameLst>
                                          <p:attrName>ppt_x</p:attrName>
                                        </p:attrNameLst>
                                      </p:cBhvr>
                                      <p:tavLst>
                                        <p:tav tm="0">
                                          <p:val>
                                            <p:strVal val="#ppt_x"/>
                                          </p:val>
                                        </p:tav>
                                        <p:tav tm="100000">
                                          <p:val>
                                            <p:strVal val="#ppt_x"/>
                                          </p:val>
                                        </p:tav>
                                      </p:tavLst>
                                    </p:anim>
                                    <p:anim calcmode="lin" valueType="num">
                                      <p:cBhvr>
                                        <p:cTn id="65"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nodeType="click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anim calcmode="lin" valueType="num">
                                      <p:cBhvr>
                                        <p:cTn id="71" dur="500" fill="hold"/>
                                        <p:tgtEl>
                                          <p:spTgt spid="55"/>
                                        </p:tgtEl>
                                        <p:attrNameLst>
                                          <p:attrName>ppt_x</p:attrName>
                                        </p:attrNameLst>
                                      </p:cBhvr>
                                      <p:tavLst>
                                        <p:tav tm="0">
                                          <p:val>
                                            <p:strVal val="#ppt_x"/>
                                          </p:val>
                                        </p:tav>
                                        <p:tav tm="100000">
                                          <p:val>
                                            <p:strVal val="#ppt_x"/>
                                          </p:val>
                                        </p:tav>
                                      </p:tavLst>
                                    </p:anim>
                                    <p:anim calcmode="lin" valueType="num">
                                      <p:cBhvr>
                                        <p:cTn id="72"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58"/>
                                        </p:tgtEl>
                                        <p:attrNameLst>
                                          <p:attrName>style.visibility</p:attrName>
                                        </p:attrNameLst>
                                      </p:cBhvr>
                                      <p:to>
                                        <p:strVal val="visible"/>
                                      </p:to>
                                    </p:set>
                                    <p:animEffect transition="in" filter="fade">
                                      <p:cBhvr>
                                        <p:cTn id="77" dur="500"/>
                                        <p:tgtEl>
                                          <p:spTgt spid="58"/>
                                        </p:tgtEl>
                                      </p:cBhvr>
                                    </p:animEffect>
                                    <p:anim calcmode="lin" valueType="num">
                                      <p:cBhvr>
                                        <p:cTn id="78" dur="500" fill="hold"/>
                                        <p:tgtEl>
                                          <p:spTgt spid="58"/>
                                        </p:tgtEl>
                                        <p:attrNameLst>
                                          <p:attrName>ppt_x</p:attrName>
                                        </p:attrNameLst>
                                      </p:cBhvr>
                                      <p:tavLst>
                                        <p:tav tm="0">
                                          <p:val>
                                            <p:strVal val="#ppt_x"/>
                                          </p:val>
                                        </p:tav>
                                        <p:tav tm="100000">
                                          <p:val>
                                            <p:strVal val="#ppt_x"/>
                                          </p:val>
                                        </p:tav>
                                      </p:tavLst>
                                    </p:anim>
                                    <p:anim calcmode="lin" valueType="num">
                                      <p:cBhvr>
                                        <p:cTn id="79"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nodeType="clickEffect">
                                  <p:stCondLst>
                                    <p:cond delay="0"/>
                                  </p:stCondLst>
                                  <p:childTnLst>
                                    <p:set>
                                      <p:cBhvr>
                                        <p:cTn id="83" dur="1" fill="hold">
                                          <p:stCondLst>
                                            <p:cond delay="0"/>
                                          </p:stCondLst>
                                        </p:cTn>
                                        <p:tgtEl>
                                          <p:spTgt spid="61"/>
                                        </p:tgtEl>
                                        <p:attrNameLst>
                                          <p:attrName>style.visibility</p:attrName>
                                        </p:attrNameLst>
                                      </p:cBhvr>
                                      <p:to>
                                        <p:strVal val="visible"/>
                                      </p:to>
                                    </p:set>
                                    <p:animEffect transition="in" filter="fade">
                                      <p:cBhvr>
                                        <p:cTn id="84" dur="500"/>
                                        <p:tgtEl>
                                          <p:spTgt spid="61"/>
                                        </p:tgtEl>
                                      </p:cBhvr>
                                    </p:animEffect>
                                    <p:anim calcmode="lin" valueType="num">
                                      <p:cBhvr>
                                        <p:cTn id="85" dur="500" fill="hold"/>
                                        <p:tgtEl>
                                          <p:spTgt spid="61"/>
                                        </p:tgtEl>
                                        <p:attrNameLst>
                                          <p:attrName>ppt_x</p:attrName>
                                        </p:attrNameLst>
                                      </p:cBhvr>
                                      <p:tavLst>
                                        <p:tav tm="0">
                                          <p:val>
                                            <p:strVal val="#ppt_x"/>
                                          </p:val>
                                        </p:tav>
                                        <p:tav tm="100000">
                                          <p:val>
                                            <p:strVal val="#ppt_x"/>
                                          </p:val>
                                        </p:tav>
                                      </p:tavLst>
                                    </p:anim>
                                    <p:anim calcmode="lin" valueType="num">
                                      <p:cBhvr>
                                        <p:cTn id="86"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xit" presetSubtype="0" fill="hold" nodeType="withEffect">
                                  <p:stCondLst>
                                    <p:cond delay="0"/>
                                  </p:stCondLst>
                                  <p:childTnLst>
                                    <p:animEffect transition="out" filter="fade">
                                      <p:cBhvr>
                                        <p:cTn id="93" dur="500"/>
                                        <p:tgtEl>
                                          <p:spTgt spid="31"/>
                                        </p:tgtEl>
                                      </p:cBhvr>
                                    </p:animEffect>
                                    <p:set>
                                      <p:cBhvr>
                                        <p:cTn id="9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4" grpId="1" animBg="1"/>
      <p:bldP spid="75" grpId="0" animBg="1"/>
      <p:bldP spid="152"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a:spLocks/>
          </p:cNvSpPr>
          <p:nvPr/>
        </p:nvSpPr>
        <p:spPr>
          <a:xfrm>
            <a:off x="0" y="2545522"/>
            <a:ext cx="12192000" cy="1614556"/>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panose="020B0604020202020204" pitchFamily="34" charset="0"/>
                <a:cs typeface="Arial" panose="020B0604020202020204" pitchFamily="34" charset="0"/>
              </a:rPr>
              <a:t>Managed Services Is Not Sexy!</a:t>
            </a:r>
          </a:p>
        </p:txBody>
      </p:sp>
      <p:sp>
        <p:nvSpPr>
          <p:cNvPr id="4" name="Line Bottom"/>
          <p:cNvSpPr/>
          <p:nvPr/>
        </p:nvSpPr>
        <p:spPr>
          <a:xfrm>
            <a:off x="245328" y="3886200"/>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ne Top"/>
          <p:cNvSpPr/>
          <p:nvPr/>
        </p:nvSpPr>
        <p:spPr>
          <a:xfrm>
            <a:off x="245328" y="2743200"/>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86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a:spLocks/>
          </p:cNvSpPr>
          <p:nvPr/>
        </p:nvSpPr>
        <p:spPr>
          <a:xfrm>
            <a:off x="0" y="2545522"/>
            <a:ext cx="12192000" cy="1614556"/>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panose="020B0604020202020204" pitchFamily="34" charset="0"/>
                <a:cs typeface="Arial" panose="020B0604020202020204" pitchFamily="34" charset="0"/>
              </a:rPr>
              <a:t>Managed Services Is Not Desirable!</a:t>
            </a:r>
          </a:p>
        </p:txBody>
      </p:sp>
      <p:sp>
        <p:nvSpPr>
          <p:cNvPr id="4" name="Line Bottom"/>
          <p:cNvSpPr/>
          <p:nvPr/>
        </p:nvSpPr>
        <p:spPr>
          <a:xfrm>
            <a:off x="245328" y="3886200"/>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ne Top"/>
          <p:cNvSpPr/>
          <p:nvPr/>
        </p:nvSpPr>
        <p:spPr>
          <a:xfrm>
            <a:off x="245328" y="2743200"/>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9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txBox="1">
            <a:spLocks/>
          </p:cNvSpPr>
          <p:nvPr/>
        </p:nvSpPr>
        <p:spPr>
          <a:xfrm>
            <a:off x="0" y="2545522"/>
            <a:ext cx="12192000" cy="1614556"/>
          </a:xfrm>
          <a:prstGeom prst="rect">
            <a:avLst/>
          </a:prstGeom>
          <a:effectLst>
            <a:outerShdw blurRad="50800" dist="38100" dir="8100000" algn="tr" rotWithShape="0">
              <a:prstClr val="black">
                <a:alpha val="40000"/>
              </a:prstClr>
            </a:out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a:solidFill>
                  <a:schemeClr val="bg1"/>
                </a:solidFill>
                <a:latin typeface="Arial" panose="020B0604020202020204" pitchFamily="34" charset="0"/>
                <a:cs typeface="Arial" panose="020B0604020202020204" pitchFamily="34" charset="0"/>
              </a:rPr>
              <a:t>People do not want to afford it!</a:t>
            </a:r>
          </a:p>
        </p:txBody>
      </p:sp>
      <p:sp>
        <p:nvSpPr>
          <p:cNvPr id="4" name="Line Bottom"/>
          <p:cNvSpPr/>
          <p:nvPr/>
        </p:nvSpPr>
        <p:spPr>
          <a:xfrm>
            <a:off x="245328" y="3886200"/>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ne Top"/>
          <p:cNvSpPr/>
          <p:nvPr/>
        </p:nvSpPr>
        <p:spPr>
          <a:xfrm>
            <a:off x="245328" y="2743200"/>
            <a:ext cx="11667744" cy="9109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28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i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5638800"/>
          </a:xfrm>
          <a:prstGeom prst="rect">
            <a:avLst/>
          </a:prstGeom>
        </p:spPr>
      </p:pic>
      <p:sp>
        <p:nvSpPr>
          <p:cNvPr id="10" name="Title"/>
          <p:cNvSpPr txBox="1">
            <a:spLocks/>
          </p:cNvSpPr>
          <p:nvPr/>
        </p:nvSpPr>
        <p:spPr>
          <a:xfrm>
            <a:off x="266978" y="319806"/>
            <a:ext cx="7931091" cy="823194"/>
          </a:xfrm>
          <a:prstGeom prst="roundRect">
            <a:avLst/>
          </a:prstGeom>
          <a:solidFill>
            <a:srgbClr val="EE1B23">
              <a:alpha val="90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How Many Offerings Do You have?</a:t>
            </a:r>
          </a:p>
        </p:txBody>
      </p:sp>
      <p:sp>
        <p:nvSpPr>
          <p:cNvPr id="4" name="Line Bottom"/>
          <p:cNvSpPr/>
          <p:nvPr/>
        </p:nvSpPr>
        <p:spPr>
          <a:xfrm>
            <a:off x="2963674" y="3403073"/>
            <a:ext cx="6254496" cy="91096"/>
          </a:xfrm>
          <a:prstGeom prst="rect">
            <a:avLst/>
          </a:prstGeom>
          <a:solidFill>
            <a:schemeClr val="bg1">
              <a:alpha val="9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ine Top"/>
          <p:cNvSpPr/>
          <p:nvPr/>
        </p:nvSpPr>
        <p:spPr>
          <a:xfrm>
            <a:off x="2963674" y="3413707"/>
            <a:ext cx="6254496" cy="91096"/>
          </a:xfrm>
          <a:prstGeom prst="rect">
            <a:avLst/>
          </a:prstGeom>
          <a:solidFill>
            <a:schemeClr val="bg1">
              <a:alpha val="9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Bullet 3"/>
          <p:cNvGrpSpPr/>
          <p:nvPr/>
        </p:nvGrpSpPr>
        <p:grpSpPr>
          <a:xfrm>
            <a:off x="2963674" y="3548345"/>
            <a:ext cx="6256526" cy="619521"/>
            <a:chOff x="-22564" y="2133600"/>
            <a:chExt cx="9166563" cy="542081"/>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7" name="Rectangle 32"/>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cs typeface="Arial" panose="020B0604020202020204" pitchFamily="34" charset="0"/>
              </a:endParaRPr>
            </a:p>
          </p:txBody>
        </p:sp>
        <p:sp>
          <p:nvSpPr>
            <p:cNvPr id="8" name="TextBox 7"/>
            <p:cNvSpPr txBox="1"/>
            <p:nvPr/>
          </p:nvSpPr>
          <p:spPr>
            <a:xfrm>
              <a:off x="380999" y="2169159"/>
              <a:ext cx="8381998"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Silver</a:t>
              </a:r>
            </a:p>
          </p:txBody>
        </p:sp>
      </p:grpSp>
      <p:grpSp>
        <p:nvGrpSpPr>
          <p:cNvPr id="9" name="Bullet 2"/>
          <p:cNvGrpSpPr/>
          <p:nvPr/>
        </p:nvGrpSpPr>
        <p:grpSpPr>
          <a:xfrm>
            <a:off x="2961644" y="2722974"/>
            <a:ext cx="6256526" cy="619521"/>
            <a:chOff x="-22564" y="2133600"/>
            <a:chExt cx="9166563" cy="542081"/>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11" name="Rectangle 32"/>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cs typeface="Arial" panose="020B0604020202020204" pitchFamily="34" charset="0"/>
              </a:endParaRPr>
            </a:p>
          </p:txBody>
        </p:sp>
        <p:sp>
          <p:nvSpPr>
            <p:cNvPr id="12" name="TextBox 11"/>
            <p:cNvSpPr txBox="1"/>
            <p:nvPr/>
          </p:nvSpPr>
          <p:spPr>
            <a:xfrm>
              <a:off x="380999" y="2169159"/>
              <a:ext cx="8381998"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Gold</a:t>
              </a:r>
            </a:p>
          </p:txBody>
        </p:sp>
      </p:grpSp>
      <p:grpSp>
        <p:nvGrpSpPr>
          <p:cNvPr id="13" name="Bullet 1"/>
          <p:cNvGrpSpPr/>
          <p:nvPr/>
        </p:nvGrpSpPr>
        <p:grpSpPr>
          <a:xfrm>
            <a:off x="2963674" y="1928477"/>
            <a:ext cx="6256526" cy="620234"/>
            <a:chOff x="-1" y="1600200"/>
            <a:chExt cx="9203394" cy="542705"/>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14" name="Rectangle 28"/>
            <p:cNvSpPr/>
            <p:nvPr/>
          </p:nvSpPr>
          <p:spPr>
            <a:xfrm>
              <a:off x="-1" y="1600200"/>
              <a:ext cx="9203394"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cs typeface="Arial" panose="020B0604020202020204" pitchFamily="34" charset="0"/>
              </a:endParaRPr>
            </a:p>
          </p:txBody>
        </p:sp>
        <p:sp>
          <p:nvSpPr>
            <p:cNvPr id="15" name="TextBox 14"/>
            <p:cNvSpPr txBox="1"/>
            <p:nvPr/>
          </p:nvSpPr>
          <p:spPr>
            <a:xfrm>
              <a:off x="381000" y="1636383"/>
              <a:ext cx="8382001"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Platinum</a:t>
              </a:r>
            </a:p>
          </p:txBody>
        </p:sp>
      </p:grpSp>
      <p:grpSp>
        <p:nvGrpSpPr>
          <p:cNvPr id="16" name="Bullet 4"/>
          <p:cNvGrpSpPr/>
          <p:nvPr/>
        </p:nvGrpSpPr>
        <p:grpSpPr>
          <a:xfrm>
            <a:off x="2963674" y="4356958"/>
            <a:ext cx="6256526" cy="619521"/>
            <a:chOff x="-22564" y="2133600"/>
            <a:chExt cx="9166563" cy="542081"/>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17" name="Rectangle 32"/>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cs typeface="Arial" panose="020B0604020202020204" pitchFamily="34" charset="0"/>
              </a:endParaRPr>
            </a:p>
          </p:txBody>
        </p:sp>
        <p:sp>
          <p:nvSpPr>
            <p:cNvPr id="18" name="TextBox 17"/>
            <p:cNvSpPr txBox="1"/>
            <p:nvPr/>
          </p:nvSpPr>
          <p:spPr>
            <a:xfrm>
              <a:off x="380999" y="2169159"/>
              <a:ext cx="8381998"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Lead?</a:t>
              </a:r>
            </a:p>
          </p:txBody>
        </p:sp>
      </p:grpSp>
    </p:spTree>
    <p:extLst>
      <p:ext uri="{BB962C8B-B14F-4D97-AF65-F5344CB8AC3E}">
        <p14:creationId xmlns:p14="http://schemas.microsoft.com/office/powerpoint/2010/main" val="106563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Vertical)">
                                      <p:cBhvr>
                                        <p:cTn id="15" dur="500"/>
                                        <p:tgtEl>
                                          <p:spTgt spid="5"/>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par>
                          <p:cTn id="19" fill="hold">
                            <p:stCondLst>
                              <p:cond delay="1500"/>
                            </p:stCondLst>
                            <p:childTnLst>
                              <p:par>
                                <p:cTn id="20" presetID="42" presetClass="path" presetSubtype="0" accel="50000" decel="50000" fill="hold" grpId="1" nodeType="afterEffect">
                                  <p:stCondLst>
                                    <p:cond delay="0"/>
                                  </p:stCondLst>
                                  <p:childTnLst>
                                    <p:animMotion origin="layout" path="M 6.25E-7 0.00671 L 6.25E-7 0.25092 " pathEditMode="relative" rAng="0" ptsTypes="AA">
                                      <p:cBhvr>
                                        <p:cTn id="21" dur="500" fill="hold"/>
                                        <p:tgtEl>
                                          <p:spTgt spid="4"/>
                                        </p:tgtEl>
                                        <p:attrNameLst>
                                          <p:attrName>ppt_x</p:attrName>
                                          <p:attrName>ppt_y</p:attrName>
                                        </p:attrNameLst>
                                      </p:cBhvr>
                                      <p:rCtr x="0" y="12199"/>
                                    </p:animMotion>
                                  </p:childTnLst>
                                </p:cTn>
                              </p:par>
                              <p:par>
                                <p:cTn id="22" presetID="42" presetClass="path" presetSubtype="0" accel="50000" decel="50000" fill="hold" grpId="1" nodeType="withEffect">
                                  <p:stCondLst>
                                    <p:cond delay="0"/>
                                  </p:stCondLst>
                                  <p:childTnLst>
                                    <p:animMotion origin="layout" path="M 6.25E-7 1.85185E-6 L 6.25E-7 -0.25255 " pathEditMode="relative" rAng="0" ptsTypes="AA">
                                      <p:cBhvr>
                                        <p:cTn id="23" dur="500" fill="hold"/>
                                        <p:tgtEl>
                                          <p:spTgt spid="5"/>
                                        </p:tgtEl>
                                        <p:attrNameLst>
                                          <p:attrName>ppt_x</p:attrName>
                                          <p:attrName>ppt_y</p:attrName>
                                        </p:attrNameLst>
                                      </p:cBhvr>
                                      <p:rCtr x="0" y="-12639"/>
                                    </p:animMotion>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anim calcmode="lin" valueType="num">
                                      <p:cBhvr>
                                        <p:cTn id="43" dur="500" fill="hold"/>
                                        <p:tgtEl>
                                          <p:spTgt spid="6"/>
                                        </p:tgtEl>
                                        <p:attrNameLst>
                                          <p:attrName>ppt_x</p:attrName>
                                        </p:attrNameLst>
                                      </p:cBhvr>
                                      <p:tavLst>
                                        <p:tav tm="0">
                                          <p:val>
                                            <p:strVal val="#ppt_x"/>
                                          </p:val>
                                        </p:tav>
                                        <p:tav tm="100000">
                                          <p:val>
                                            <p:strVal val="#ppt_x"/>
                                          </p:val>
                                        </p:tav>
                                      </p:tavLst>
                                    </p:anim>
                                    <p:anim calcmode="lin" valueType="num">
                                      <p:cBhvr>
                                        <p:cTn id="4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anim calcmode="lin" valueType="num">
                                      <p:cBhvr>
                                        <p:cTn id="50" dur="500" fill="hold"/>
                                        <p:tgtEl>
                                          <p:spTgt spid="16"/>
                                        </p:tgtEl>
                                        <p:attrNameLst>
                                          <p:attrName>ppt_x</p:attrName>
                                        </p:attrNameLst>
                                      </p:cBhvr>
                                      <p:tavLst>
                                        <p:tav tm="0">
                                          <p:val>
                                            <p:strVal val="#ppt_x"/>
                                          </p:val>
                                        </p:tav>
                                        <p:tav tm="100000">
                                          <p:val>
                                            <p:strVal val="#ppt_x"/>
                                          </p:val>
                                        </p:tav>
                                      </p:tavLst>
                                    </p:anim>
                                    <p:anim calcmode="lin" valueType="num">
                                      <p:cBhvr>
                                        <p:cTn id="5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4" grpId="1" animBg="1"/>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Lines in back"/>
          <p:cNvGrpSpPr/>
          <p:nvPr/>
        </p:nvGrpSpPr>
        <p:grpSpPr>
          <a:xfrm>
            <a:off x="1240620" y="1168135"/>
            <a:ext cx="9561536" cy="4489450"/>
            <a:chOff x="1240620" y="1762621"/>
            <a:chExt cx="9561536" cy="4489450"/>
          </a:xfrm>
          <a:effectLst>
            <a:outerShdw blurRad="50800" dist="38100" dir="8100000" algn="tr" rotWithShape="0">
              <a:prstClr val="black">
                <a:alpha val="40000"/>
              </a:prstClr>
            </a:outerShdw>
          </a:effectLst>
        </p:grpSpPr>
        <p:sp>
          <p:nvSpPr>
            <p:cNvPr id="8" name="Oval 8"/>
            <p:cNvSpPr>
              <a:spLocks noChangeArrowheads="1"/>
            </p:cNvSpPr>
            <p:nvPr/>
          </p:nvSpPr>
          <p:spPr bwMode="auto">
            <a:xfrm>
              <a:off x="1240620" y="3313609"/>
              <a:ext cx="1387475" cy="1387475"/>
            </a:xfrm>
            <a:prstGeom prst="ellipse">
              <a:avLst/>
            </a:prstGeom>
            <a:solidFill>
              <a:srgbClr val="FFFFFF"/>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6" name="Oval 6"/>
            <p:cNvSpPr>
              <a:spLocks noChangeArrowheads="1"/>
            </p:cNvSpPr>
            <p:nvPr/>
          </p:nvSpPr>
          <p:spPr bwMode="auto">
            <a:xfrm>
              <a:off x="1240620" y="1762621"/>
              <a:ext cx="1387475" cy="1389063"/>
            </a:xfrm>
            <a:prstGeom prst="ellipse">
              <a:avLst/>
            </a:prstGeom>
            <a:solidFill>
              <a:srgbClr val="FFFFFF"/>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Oval 10"/>
            <p:cNvSpPr>
              <a:spLocks noChangeArrowheads="1"/>
            </p:cNvSpPr>
            <p:nvPr/>
          </p:nvSpPr>
          <p:spPr bwMode="auto">
            <a:xfrm>
              <a:off x="1240620" y="4864596"/>
              <a:ext cx="1387475" cy="1387475"/>
            </a:xfrm>
            <a:prstGeom prst="ellipse">
              <a:avLst/>
            </a:prstGeom>
            <a:solidFill>
              <a:srgbClr val="FFFFFF"/>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5" name="Group 24"/>
            <p:cNvGrpSpPr/>
            <p:nvPr/>
          </p:nvGrpSpPr>
          <p:grpSpPr>
            <a:xfrm>
              <a:off x="3943053" y="2370633"/>
              <a:ext cx="4153495" cy="3557853"/>
              <a:chOff x="4878388" y="2365871"/>
              <a:chExt cx="4153495" cy="3557853"/>
            </a:xfrm>
          </p:grpSpPr>
          <p:sp>
            <p:nvSpPr>
              <p:cNvPr id="12" name="Rectangle 12"/>
              <p:cNvSpPr>
                <a:spLocks noChangeArrowheads="1"/>
              </p:cNvSpPr>
              <p:nvPr/>
            </p:nvSpPr>
            <p:spPr bwMode="auto">
              <a:xfrm>
                <a:off x="4878388" y="2365871"/>
                <a:ext cx="14922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yriad Pro" panose="020B0503030403020204" pitchFamily="34" charset="0"/>
                  </a:rPr>
                  <a:t>=</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3"/>
              <p:cNvSpPr>
                <a:spLocks noChangeArrowheads="1"/>
              </p:cNvSpPr>
              <p:nvPr/>
            </p:nvSpPr>
            <p:spPr bwMode="auto">
              <a:xfrm>
                <a:off x="5030788" y="2538658"/>
                <a:ext cx="40010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bg1"/>
                    </a:solidFill>
                    <a:effectLst/>
                    <a:latin typeface="Myriad Pro" panose="020B0503030403020204" pitchFamily="34" charset="0"/>
                  </a:rPr>
                  <a:t>____________________________________________________</a:t>
                </a:r>
                <a:endParaRPr kumimoji="0" lang="en-US" sz="1800" b="0" i="0" u="none" strike="noStrike" cap="none" normalizeH="0" baseline="0" dirty="0">
                  <a:ln>
                    <a:noFill/>
                  </a:ln>
                  <a:solidFill>
                    <a:schemeClr val="bg1"/>
                  </a:solidFill>
                  <a:effectLst/>
                </a:endParaRPr>
              </a:p>
            </p:txBody>
          </p:sp>
          <p:sp>
            <p:nvSpPr>
              <p:cNvPr id="14" name="Rectangle 14"/>
              <p:cNvSpPr>
                <a:spLocks noChangeArrowheads="1"/>
              </p:cNvSpPr>
              <p:nvPr/>
            </p:nvSpPr>
            <p:spPr bwMode="auto">
              <a:xfrm>
                <a:off x="4878388" y="3953371"/>
                <a:ext cx="14922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yriad Pro" panose="020B0503030403020204" pitchFamily="34" charset="0"/>
                  </a:rPr>
                  <a:t>=</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15"/>
              <p:cNvSpPr>
                <a:spLocks noChangeArrowheads="1"/>
              </p:cNvSpPr>
              <p:nvPr/>
            </p:nvSpPr>
            <p:spPr bwMode="auto">
              <a:xfrm>
                <a:off x="5030788" y="4138858"/>
                <a:ext cx="40010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1200" b="0" i="0" u="none" strike="noStrike" cap="none" normalizeH="0" baseline="0" dirty="0">
                    <a:ln>
                      <a:noFill/>
                    </a:ln>
                    <a:solidFill>
                      <a:schemeClr val="bg1"/>
                    </a:solidFill>
                    <a:effectLst/>
                    <a:latin typeface="Myriad Pro" panose="020B0503030403020204" pitchFamily="34" charset="0"/>
                  </a:rPr>
                  <a:t>____________________________________________________</a:t>
                </a:r>
                <a:endParaRPr lang="en-US" dirty="0">
                  <a:solidFill>
                    <a:schemeClr val="bg1"/>
                  </a:solidFill>
                </a:endParaRPr>
              </a:p>
            </p:txBody>
          </p:sp>
          <p:sp>
            <p:nvSpPr>
              <p:cNvPr id="16" name="Rectangle 16"/>
              <p:cNvSpPr>
                <a:spLocks noChangeArrowheads="1"/>
              </p:cNvSpPr>
              <p:nvPr/>
            </p:nvSpPr>
            <p:spPr bwMode="auto">
              <a:xfrm>
                <a:off x="4878388" y="5539284"/>
                <a:ext cx="1492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00"/>
                    </a:solidFill>
                    <a:effectLst/>
                    <a:latin typeface="Myriad Pro" panose="020B0503030403020204" pitchFamily="34" charset="0"/>
                  </a:rPr>
                  <a:t>=</a:t>
                </a: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17"/>
              <p:cNvSpPr>
                <a:spLocks noChangeArrowheads="1"/>
              </p:cNvSpPr>
              <p:nvPr/>
            </p:nvSpPr>
            <p:spPr bwMode="auto">
              <a:xfrm>
                <a:off x="5030788" y="5739058"/>
                <a:ext cx="40010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sz="1200" b="0" i="0" u="none" strike="noStrike" cap="none" normalizeH="0" baseline="0" dirty="0">
                    <a:ln>
                      <a:noFill/>
                    </a:ln>
                    <a:solidFill>
                      <a:schemeClr val="bg1"/>
                    </a:solidFill>
                    <a:effectLst/>
                    <a:latin typeface="Myriad Pro" panose="020B0503030403020204" pitchFamily="34" charset="0"/>
                  </a:rPr>
                  <a:t>____________________________________________________</a:t>
                </a:r>
                <a:endParaRPr lang="en-US" dirty="0">
                  <a:solidFill>
                    <a:schemeClr val="bg1"/>
                  </a:solidFill>
                </a:endParaRPr>
              </a:p>
            </p:txBody>
          </p:sp>
        </p:grpSp>
        <p:sp>
          <p:nvSpPr>
            <p:cNvPr id="7" name="Oval 7"/>
            <p:cNvSpPr>
              <a:spLocks noChangeArrowheads="1"/>
            </p:cNvSpPr>
            <p:nvPr/>
          </p:nvSpPr>
          <p:spPr bwMode="auto">
            <a:xfrm>
              <a:off x="9411506" y="1762621"/>
              <a:ext cx="1390650" cy="1389063"/>
            </a:xfrm>
            <a:prstGeom prst="ellipse">
              <a:avLst/>
            </a:prstGeom>
            <a:solidFill>
              <a:srgbClr val="FFFFFF"/>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Oval 9"/>
            <p:cNvSpPr>
              <a:spLocks noChangeArrowheads="1"/>
            </p:cNvSpPr>
            <p:nvPr/>
          </p:nvSpPr>
          <p:spPr bwMode="auto">
            <a:xfrm>
              <a:off x="9411506" y="3313609"/>
              <a:ext cx="1390650" cy="1387475"/>
            </a:xfrm>
            <a:prstGeom prst="ellipse">
              <a:avLst/>
            </a:prstGeom>
            <a:solidFill>
              <a:srgbClr val="FFFFFF"/>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Oval 11"/>
            <p:cNvSpPr>
              <a:spLocks noChangeArrowheads="1"/>
            </p:cNvSpPr>
            <p:nvPr/>
          </p:nvSpPr>
          <p:spPr bwMode="auto">
            <a:xfrm>
              <a:off x="9411506" y="4864596"/>
              <a:ext cx="1390650" cy="1387475"/>
            </a:xfrm>
            <a:prstGeom prst="ellipse">
              <a:avLst/>
            </a:prstGeom>
            <a:solidFill>
              <a:srgbClr val="FFFFFF"/>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 name="Title"/>
          <p:cNvSpPr txBox="1">
            <a:spLocks/>
          </p:cNvSpPr>
          <p:nvPr/>
        </p:nvSpPr>
        <p:spPr>
          <a:xfrm>
            <a:off x="266978" y="-10890"/>
            <a:ext cx="9562822"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An Effective Brand Building Strategy</a:t>
            </a:r>
          </a:p>
        </p:txBody>
      </p:sp>
      <p:sp>
        <p:nvSpPr>
          <p:cNvPr id="18" name="S 1"/>
          <p:cNvSpPr>
            <a:spLocks/>
          </p:cNvSpPr>
          <p:nvPr/>
        </p:nvSpPr>
        <p:spPr bwMode="auto">
          <a:xfrm>
            <a:off x="1781958" y="1614223"/>
            <a:ext cx="303213" cy="520700"/>
          </a:xfrm>
          <a:custGeom>
            <a:avLst/>
            <a:gdLst>
              <a:gd name="T0" fmla="*/ 6 w 114"/>
              <a:gd name="T1" fmla="*/ 162 h 195"/>
              <a:gd name="T2" fmla="*/ 50 w 114"/>
              <a:gd name="T3" fmla="*/ 174 h 195"/>
              <a:gd name="T4" fmla="*/ 89 w 114"/>
              <a:gd name="T5" fmla="*/ 142 h 195"/>
              <a:gd name="T6" fmla="*/ 54 w 114"/>
              <a:gd name="T7" fmla="*/ 105 h 195"/>
              <a:gd name="T8" fmla="*/ 4 w 114"/>
              <a:gd name="T9" fmla="*/ 52 h 195"/>
              <a:gd name="T10" fmla="*/ 65 w 114"/>
              <a:gd name="T11" fmla="*/ 0 h 195"/>
              <a:gd name="T12" fmla="*/ 106 w 114"/>
              <a:gd name="T13" fmla="*/ 10 h 195"/>
              <a:gd name="T14" fmla="*/ 100 w 114"/>
              <a:gd name="T15" fmla="*/ 29 h 195"/>
              <a:gd name="T16" fmla="*/ 64 w 114"/>
              <a:gd name="T17" fmla="*/ 21 h 195"/>
              <a:gd name="T18" fmla="*/ 29 w 114"/>
              <a:gd name="T19" fmla="*/ 49 h 195"/>
              <a:gd name="T20" fmla="*/ 66 w 114"/>
              <a:gd name="T21" fmla="*/ 85 h 195"/>
              <a:gd name="T22" fmla="*/ 114 w 114"/>
              <a:gd name="T23" fmla="*/ 140 h 195"/>
              <a:gd name="T24" fmla="*/ 48 w 114"/>
              <a:gd name="T25" fmla="*/ 195 h 195"/>
              <a:gd name="T26" fmla="*/ 0 w 114"/>
              <a:gd name="T27" fmla="*/ 183 h 195"/>
              <a:gd name="T28" fmla="*/ 6 w 114"/>
              <a:gd name="T29" fmla="*/ 16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95">
                <a:moveTo>
                  <a:pt x="6" y="162"/>
                </a:moveTo>
                <a:cubicBezTo>
                  <a:pt x="17" y="169"/>
                  <a:pt x="33" y="174"/>
                  <a:pt x="50" y="174"/>
                </a:cubicBezTo>
                <a:cubicBezTo>
                  <a:pt x="75" y="174"/>
                  <a:pt x="89" y="161"/>
                  <a:pt x="89" y="142"/>
                </a:cubicBezTo>
                <a:cubicBezTo>
                  <a:pt x="89" y="125"/>
                  <a:pt x="79" y="115"/>
                  <a:pt x="54" y="105"/>
                </a:cubicBezTo>
                <a:cubicBezTo>
                  <a:pt x="23" y="94"/>
                  <a:pt x="4" y="78"/>
                  <a:pt x="4" y="52"/>
                </a:cubicBezTo>
                <a:cubicBezTo>
                  <a:pt x="4" y="22"/>
                  <a:pt x="28" y="0"/>
                  <a:pt x="65" y="0"/>
                </a:cubicBezTo>
                <a:cubicBezTo>
                  <a:pt x="84" y="0"/>
                  <a:pt x="98" y="5"/>
                  <a:pt x="106" y="10"/>
                </a:cubicBezTo>
                <a:cubicBezTo>
                  <a:pt x="100" y="29"/>
                  <a:pt x="100" y="29"/>
                  <a:pt x="100" y="29"/>
                </a:cubicBezTo>
                <a:cubicBezTo>
                  <a:pt x="94" y="26"/>
                  <a:pt x="81" y="21"/>
                  <a:pt x="64" y="21"/>
                </a:cubicBezTo>
                <a:cubicBezTo>
                  <a:pt x="38" y="21"/>
                  <a:pt x="29" y="36"/>
                  <a:pt x="29" y="49"/>
                </a:cubicBezTo>
                <a:cubicBezTo>
                  <a:pt x="29" y="66"/>
                  <a:pt x="40" y="75"/>
                  <a:pt x="66" y="85"/>
                </a:cubicBezTo>
                <a:cubicBezTo>
                  <a:pt x="98" y="97"/>
                  <a:pt x="114" y="113"/>
                  <a:pt x="114" y="140"/>
                </a:cubicBezTo>
                <a:cubicBezTo>
                  <a:pt x="114" y="169"/>
                  <a:pt x="92" y="195"/>
                  <a:pt x="48" y="195"/>
                </a:cubicBezTo>
                <a:cubicBezTo>
                  <a:pt x="30" y="195"/>
                  <a:pt x="10" y="189"/>
                  <a:pt x="0" y="183"/>
                </a:cubicBezTo>
                <a:lnTo>
                  <a:pt x="6" y="1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P 1"/>
          <p:cNvSpPr>
            <a:spLocks noEditPoints="1"/>
          </p:cNvSpPr>
          <p:nvPr/>
        </p:nvSpPr>
        <p:spPr bwMode="auto">
          <a:xfrm>
            <a:off x="1791483" y="3169973"/>
            <a:ext cx="309563" cy="506413"/>
          </a:xfrm>
          <a:custGeom>
            <a:avLst/>
            <a:gdLst>
              <a:gd name="T0" fmla="*/ 0 w 116"/>
              <a:gd name="T1" fmla="*/ 4 h 190"/>
              <a:gd name="T2" fmla="*/ 47 w 116"/>
              <a:gd name="T3" fmla="*/ 0 h 190"/>
              <a:gd name="T4" fmla="*/ 99 w 116"/>
              <a:gd name="T5" fmla="*/ 16 h 190"/>
              <a:gd name="T6" fmla="*/ 116 w 116"/>
              <a:gd name="T7" fmla="*/ 55 h 190"/>
              <a:gd name="T8" fmla="*/ 101 w 116"/>
              <a:gd name="T9" fmla="*/ 95 h 190"/>
              <a:gd name="T10" fmla="*/ 44 w 116"/>
              <a:gd name="T11" fmla="*/ 116 h 190"/>
              <a:gd name="T12" fmla="*/ 24 w 116"/>
              <a:gd name="T13" fmla="*/ 114 h 190"/>
              <a:gd name="T14" fmla="*/ 24 w 116"/>
              <a:gd name="T15" fmla="*/ 190 h 190"/>
              <a:gd name="T16" fmla="*/ 0 w 116"/>
              <a:gd name="T17" fmla="*/ 190 h 190"/>
              <a:gd name="T18" fmla="*/ 0 w 116"/>
              <a:gd name="T19" fmla="*/ 4 h 190"/>
              <a:gd name="T20" fmla="*/ 24 w 116"/>
              <a:gd name="T21" fmla="*/ 94 h 190"/>
              <a:gd name="T22" fmla="*/ 44 w 116"/>
              <a:gd name="T23" fmla="*/ 96 h 190"/>
              <a:gd name="T24" fmla="*/ 92 w 116"/>
              <a:gd name="T25" fmla="*/ 56 h 190"/>
              <a:gd name="T26" fmla="*/ 47 w 116"/>
              <a:gd name="T27" fmla="*/ 19 h 190"/>
              <a:gd name="T28" fmla="*/ 24 w 116"/>
              <a:gd name="T29" fmla="*/ 21 h 190"/>
              <a:gd name="T30" fmla="*/ 24 w 116"/>
              <a:gd name="T31"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90">
                <a:moveTo>
                  <a:pt x="0" y="4"/>
                </a:moveTo>
                <a:cubicBezTo>
                  <a:pt x="12" y="2"/>
                  <a:pt x="27" y="0"/>
                  <a:pt x="47" y="0"/>
                </a:cubicBezTo>
                <a:cubicBezTo>
                  <a:pt x="71" y="0"/>
                  <a:pt x="88" y="6"/>
                  <a:pt x="99" y="16"/>
                </a:cubicBezTo>
                <a:cubicBezTo>
                  <a:pt x="110" y="25"/>
                  <a:pt x="116" y="38"/>
                  <a:pt x="116" y="55"/>
                </a:cubicBezTo>
                <a:cubicBezTo>
                  <a:pt x="116" y="72"/>
                  <a:pt x="111" y="85"/>
                  <a:pt x="101" y="95"/>
                </a:cubicBezTo>
                <a:cubicBezTo>
                  <a:pt x="88" y="109"/>
                  <a:pt x="68" y="116"/>
                  <a:pt x="44" y="116"/>
                </a:cubicBezTo>
                <a:cubicBezTo>
                  <a:pt x="37" y="116"/>
                  <a:pt x="30" y="116"/>
                  <a:pt x="24" y="114"/>
                </a:cubicBezTo>
                <a:cubicBezTo>
                  <a:pt x="24" y="190"/>
                  <a:pt x="24" y="190"/>
                  <a:pt x="24" y="190"/>
                </a:cubicBezTo>
                <a:cubicBezTo>
                  <a:pt x="0" y="190"/>
                  <a:pt x="0" y="190"/>
                  <a:pt x="0" y="190"/>
                </a:cubicBezTo>
                <a:lnTo>
                  <a:pt x="0" y="4"/>
                </a:lnTo>
                <a:close/>
                <a:moveTo>
                  <a:pt x="24" y="94"/>
                </a:moveTo>
                <a:cubicBezTo>
                  <a:pt x="30" y="96"/>
                  <a:pt x="36" y="96"/>
                  <a:pt x="44" y="96"/>
                </a:cubicBezTo>
                <a:cubicBezTo>
                  <a:pt x="74" y="96"/>
                  <a:pt x="92" y="82"/>
                  <a:pt x="92" y="56"/>
                </a:cubicBezTo>
                <a:cubicBezTo>
                  <a:pt x="92" y="31"/>
                  <a:pt x="74" y="19"/>
                  <a:pt x="47" y="19"/>
                </a:cubicBezTo>
                <a:cubicBezTo>
                  <a:pt x="37" y="19"/>
                  <a:pt x="28" y="20"/>
                  <a:pt x="24" y="21"/>
                </a:cubicBezTo>
                <a:lnTo>
                  <a:pt x="24" y="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2" name="A 1"/>
          <p:cNvSpPr>
            <a:spLocks noEditPoints="1"/>
          </p:cNvSpPr>
          <p:nvPr/>
        </p:nvSpPr>
        <p:spPr bwMode="auto">
          <a:xfrm>
            <a:off x="1724808" y="4724135"/>
            <a:ext cx="419100" cy="500063"/>
          </a:xfrm>
          <a:custGeom>
            <a:avLst/>
            <a:gdLst>
              <a:gd name="T0" fmla="*/ 44 w 157"/>
              <a:gd name="T1" fmla="*/ 129 h 188"/>
              <a:gd name="T2" fmla="*/ 25 w 157"/>
              <a:gd name="T3" fmla="*/ 188 h 188"/>
              <a:gd name="T4" fmla="*/ 0 w 157"/>
              <a:gd name="T5" fmla="*/ 188 h 188"/>
              <a:gd name="T6" fmla="*/ 63 w 157"/>
              <a:gd name="T7" fmla="*/ 0 h 188"/>
              <a:gd name="T8" fmla="*/ 93 w 157"/>
              <a:gd name="T9" fmla="*/ 0 h 188"/>
              <a:gd name="T10" fmla="*/ 157 w 157"/>
              <a:gd name="T11" fmla="*/ 188 h 188"/>
              <a:gd name="T12" fmla="*/ 131 w 157"/>
              <a:gd name="T13" fmla="*/ 188 h 188"/>
              <a:gd name="T14" fmla="*/ 111 w 157"/>
              <a:gd name="T15" fmla="*/ 129 h 188"/>
              <a:gd name="T16" fmla="*/ 44 w 157"/>
              <a:gd name="T17" fmla="*/ 129 h 188"/>
              <a:gd name="T18" fmla="*/ 106 w 157"/>
              <a:gd name="T19" fmla="*/ 110 h 188"/>
              <a:gd name="T20" fmla="*/ 88 w 157"/>
              <a:gd name="T21" fmla="*/ 56 h 188"/>
              <a:gd name="T22" fmla="*/ 78 w 157"/>
              <a:gd name="T23" fmla="*/ 22 h 188"/>
              <a:gd name="T24" fmla="*/ 77 w 157"/>
              <a:gd name="T25" fmla="*/ 22 h 188"/>
              <a:gd name="T26" fmla="*/ 68 w 157"/>
              <a:gd name="T27" fmla="*/ 56 h 188"/>
              <a:gd name="T28" fmla="*/ 49 w 157"/>
              <a:gd name="T29" fmla="*/ 110 h 188"/>
              <a:gd name="T30" fmla="*/ 106 w 157"/>
              <a:gd name="T31" fmla="*/ 1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88">
                <a:moveTo>
                  <a:pt x="44" y="129"/>
                </a:moveTo>
                <a:cubicBezTo>
                  <a:pt x="25" y="188"/>
                  <a:pt x="25" y="188"/>
                  <a:pt x="25" y="188"/>
                </a:cubicBezTo>
                <a:cubicBezTo>
                  <a:pt x="0" y="188"/>
                  <a:pt x="0" y="188"/>
                  <a:pt x="0" y="188"/>
                </a:cubicBezTo>
                <a:cubicBezTo>
                  <a:pt x="63" y="0"/>
                  <a:pt x="63" y="0"/>
                  <a:pt x="63" y="0"/>
                </a:cubicBezTo>
                <a:cubicBezTo>
                  <a:pt x="93" y="0"/>
                  <a:pt x="93" y="0"/>
                  <a:pt x="93" y="0"/>
                </a:cubicBezTo>
                <a:cubicBezTo>
                  <a:pt x="157" y="188"/>
                  <a:pt x="157" y="188"/>
                  <a:pt x="157" y="188"/>
                </a:cubicBezTo>
                <a:cubicBezTo>
                  <a:pt x="131" y="188"/>
                  <a:pt x="131" y="188"/>
                  <a:pt x="131" y="188"/>
                </a:cubicBezTo>
                <a:cubicBezTo>
                  <a:pt x="111" y="129"/>
                  <a:pt x="111" y="129"/>
                  <a:pt x="111" y="129"/>
                </a:cubicBezTo>
                <a:lnTo>
                  <a:pt x="44" y="129"/>
                </a:lnTo>
                <a:close/>
                <a:moveTo>
                  <a:pt x="106" y="110"/>
                </a:moveTo>
                <a:cubicBezTo>
                  <a:pt x="88" y="56"/>
                  <a:pt x="88" y="56"/>
                  <a:pt x="88" y="56"/>
                </a:cubicBezTo>
                <a:cubicBezTo>
                  <a:pt x="83" y="44"/>
                  <a:pt x="81" y="33"/>
                  <a:pt x="78" y="22"/>
                </a:cubicBezTo>
                <a:cubicBezTo>
                  <a:pt x="77" y="22"/>
                  <a:pt x="77" y="22"/>
                  <a:pt x="77" y="22"/>
                </a:cubicBezTo>
                <a:cubicBezTo>
                  <a:pt x="74" y="33"/>
                  <a:pt x="71" y="44"/>
                  <a:pt x="68" y="56"/>
                </a:cubicBezTo>
                <a:cubicBezTo>
                  <a:pt x="49" y="110"/>
                  <a:pt x="49" y="110"/>
                  <a:pt x="49" y="110"/>
                </a:cubicBezTo>
                <a:lnTo>
                  <a:pt x="106" y="1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S 2"/>
          <p:cNvSpPr>
            <a:spLocks/>
          </p:cNvSpPr>
          <p:nvPr/>
        </p:nvSpPr>
        <p:spPr bwMode="auto">
          <a:xfrm>
            <a:off x="9954431" y="4728898"/>
            <a:ext cx="303213" cy="517525"/>
          </a:xfrm>
          <a:custGeom>
            <a:avLst/>
            <a:gdLst>
              <a:gd name="T0" fmla="*/ 6 w 114"/>
              <a:gd name="T1" fmla="*/ 162 h 194"/>
              <a:gd name="T2" fmla="*/ 50 w 114"/>
              <a:gd name="T3" fmla="*/ 174 h 194"/>
              <a:gd name="T4" fmla="*/ 89 w 114"/>
              <a:gd name="T5" fmla="*/ 142 h 194"/>
              <a:gd name="T6" fmla="*/ 54 w 114"/>
              <a:gd name="T7" fmla="*/ 105 h 194"/>
              <a:gd name="T8" fmla="*/ 4 w 114"/>
              <a:gd name="T9" fmla="*/ 51 h 194"/>
              <a:gd name="T10" fmla="*/ 65 w 114"/>
              <a:gd name="T11" fmla="*/ 0 h 194"/>
              <a:gd name="T12" fmla="*/ 107 w 114"/>
              <a:gd name="T13" fmla="*/ 9 h 194"/>
              <a:gd name="T14" fmla="*/ 100 w 114"/>
              <a:gd name="T15" fmla="*/ 29 h 194"/>
              <a:gd name="T16" fmla="*/ 64 w 114"/>
              <a:gd name="T17" fmla="*/ 20 h 194"/>
              <a:gd name="T18" fmla="*/ 29 w 114"/>
              <a:gd name="T19" fmla="*/ 49 h 194"/>
              <a:gd name="T20" fmla="*/ 66 w 114"/>
              <a:gd name="T21" fmla="*/ 85 h 194"/>
              <a:gd name="T22" fmla="*/ 114 w 114"/>
              <a:gd name="T23" fmla="*/ 140 h 194"/>
              <a:gd name="T24" fmla="*/ 48 w 114"/>
              <a:gd name="T25" fmla="*/ 194 h 194"/>
              <a:gd name="T26" fmla="*/ 0 w 114"/>
              <a:gd name="T27" fmla="*/ 182 h 194"/>
              <a:gd name="T28" fmla="*/ 6 w 114"/>
              <a:gd name="T29" fmla="*/ 16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94">
                <a:moveTo>
                  <a:pt x="6" y="162"/>
                </a:moveTo>
                <a:cubicBezTo>
                  <a:pt x="17" y="169"/>
                  <a:pt x="33" y="174"/>
                  <a:pt x="50" y="174"/>
                </a:cubicBezTo>
                <a:cubicBezTo>
                  <a:pt x="75" y="174"/>
                  <a:pt x="89" y="161"/>
                  <a:pt x="89" y="142"/>
                </a:cubicBezTo>
                <a:cubicBezTo>
                  <a:pt x="89" y="125"/>
                  <a:pt x="79" y="114"/>
                  <a:pt x="54" y="105"/>
                </a:cubicBezTo>
                <a:cubicBezTo>
                  <a:pt x="23" y="94"/>
                  <a:pt x="4" y="78"/>
                  <a:pt x="4" y="51"/>
                </a:cubicBezTo>
                <a:cubicBezTo>
                  <a:pt x="4" y="22"/>
                  <a:pt x="28" y="0"/>
                  <a:pt x="65" y="0"/>
                </a:cubicBezTo>
                <a:cubicBezTo>
                  <a:pt x="84" y="0"/>
                  <a:pt x="98" y="5"/>
                  <a:pt x="107" y="9"/>
                </a:cubicBezTo>
                <a:cubicBezTo>
                  <a:pt x="100" y="29"/>
                  <a:pt x="100" y="29"/>
                  <a:pt x="100" y="29"/>
                </a:cubicBezTo>
                <a:cubicBezTo>
                  <a:pt x="94" y="26"/>
                  <a:pt x="81" y="20"/>
                  <a:pt x="64" y="20"/>
                </a:cubicBezTo>
                <a:cubicBezTo>
                  <a:pt x="38" y="20"/>
                  <a:pt x="29" y="36"/>
                  <a:pt x="29" y="49"/>
                </a:cubicBezTo>
                <a:cubicBezTo>
                  <a:pt x="29" y="66"/>
                  <a:pt x="40" y="75"/>
                  <a:pt x="66" y="85"/>
                </a:cubicBezTo>
                <a:cubicBezTo>
                  <a:pt x="98" y="97"/>
                  <a:pt x="114" y="113"/>
                  <a:pt x="114" y="140"/>
                </a:cubicBezTo>
                <a:cubicBezTo>
                  <a:pt x="114" y="169"/>
                  <a:pt x="93" y="194"/>
                  <a:pt x="48" y="194"/>
                </a:cubicBezTo>
                <a:cubicBezTo>
                  <a:pt x="30" y="194"/>
                  <a:pt x="10" y="189"/>
                  <a:pt x="0" y="182"/>
                </a:cubicBezTo>
                <a:lnTo>
                  <a:pt x="6" y="1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b="1" dirty="0">
              <a:latin typeface="Arial" panose="020B0604020202020204" pitchFamily="34" charset="0"/>
              <a:cs typeface="Arial" panose="020B0604020202020204" pitchFamily="34" charset="0"/>
            </a:endParaRPr>
          </a:p>
        </p:txBody>
      </p:sp>
      <p:sp>
        <p:nvSpPr>
          <p:cNvPr id="21" name="P 2"/>
          <p:cNvSpPr>
            <a:spLocks noEditPoints="1"/>
          </p:cNvSpPr>
          <p:nvPr/>
        </p:nvSpPr>
        <p:spPr bwMode="auto">
          <a:xfrm>
            <a:off x="9954431" y="1594636"/>
            <a:ext cx="309563" cy="503238"/>
          </a:xfrm>
          <a:custGeom>
            <a:avLst/>
            <a:gdLst>
              <a:gd name="T0" fmla="*/ 0 w 116"/>
              <a:gd name="T1" fmla="*/ 3 h 189"/>
              <a:gd name="T2" fmla="*/ 47 w 116"/>
              <a:gd name="T3" fmla="*/ 0 h 189"/>
              <a:gd name="T4" fmla="*/ 100 w 116"/>
              <a:gd name="T5" fmla="*/ 15 h 189"/>
              <a:gd name="T6" fmla="*/ 116 w 116"/>
              <a:gd name="T7" fmla="*/ 55 h 189"/>
              <a:gd name="T8" fmla="*/ 102 w 116"/>
              <a:gd name="T9" fmla="*/ 95 h 189"/>
              <a:gd name="T10" fmla="*/ 44 w 116"/>
              <a:gd name="T11" fmla="*/ 115 h 189"/>
              <a:gd name="T12" fmla="*/ 24 w 116"/>
              <a:gd name="T13" fmla="*/ 114 h 189"/>
              <a:gd name="T14" fmla="*/ 24 w 116"/>
              <a:gd name="T15" fmla="*/ 189 h 189"/>
              <a:gd name="T16" fmla="*/ 0 w 116"/>
              <a:gd name="T17" fmla="*/ 189 h 189"/>
              <a:gd name="T18" fmla="*/ 0 w 116"/>
              <a:gd name="T19" fmla="*/ 3 h 189"/>
              <a:gd name="T20" fmla="*/ 24 w 116"/>
              <a:gd name="T21" fmla="*/ 94 h 189"/>
              <a:gd name="T22" fmla="*/ 45 w 116"/>
              <a:gd name="T23" fmla="*/ 96 h 189"/>
              <a:gd name="T24" fmla="*/ 92 w 116"/>
              <a:gd name="T25" fmla="*/ 56 h 189"/>
              <a:gd name="T26" fmla="*/ 47 w 116"/>
              <a:gd name="T27" fmla="*/ 19 h 189"/>
              <a:gd name="T28" fmla="*/ 24 w 116"/>
              <a:gd name="T29" fmla="*/ 21 h 189"/>
              <a:gd name="T30" fmla="*/ 24 w 116"/>
              <a:gd name="T31" fmla="*/ 9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189">
                <a:moveTo>
                  <a:pt x="0" y="3"/>
                </a:moveTo>
                <a:cubicBezTo>
                  <a:pt x="12" y="1"/>
                  <a:pt x="27" y="0"/>
                  <a:pt x="47" y="0"/>
                </a:cubicBezTo>
                <a:cubicBezTo>
                  <a:pt x="71" y="0"/>
                  <a:pt x="88" y="5"/>
                  <a:pt x="100" y="15"/>
                </a:cubicBezTo>
                <a:cubicBezTo>
                  <a:pt x="110" y="24"/>
                  <a:pt x="116" y="38"/>
                  <a:pt x="116" y="55"/>
                </a:cubicBezTo>
                <a:cubicBezTo>
                  <a:pt x="116" y="72"/>
                  <a:pt x="111" y="85"/>
                  <a:pt x="102" y="95"/>
                </a:cubicBezTo>
                <a:cubicBezTo>
                  <a:pt x="89" y="109"/>
                  <a:pt x="68" y="115"/>
                  <a:pt x="44" y="115"/>
                </a:cubicBezTo>
                <a:cubicBezTo>
                  <a:pt x="37" y="115"/>
                  <a:pt x="30" y="115"/>
                  <a:pt x="24" y="114"/>
                </a:cubicBezTo>
                <a:cubicBezTo>
                  <a:pt x="24" y="189"/>
                  <a:pt x="24" y="189"/>
                  <a:pt x="24" y="189"/>
                </a:cubicBezTo>
                <a:cubicBezTo>
                  <a:pt x="0" y="189"/>
                  <a:pt x="0" y="189"/>
                  <a:pt x="0" y="189"/>
                </a:cubicBezTo>
                <a:lnTo>
                  <a:pt x="0" y="3"/>
                </a:lnTo>
                <a:close/>
                <a:moveTo>
                  <a:pt x="24" y="94"/>
                </a:moveTo>
                <a:cubicBezTo>
                  <a:pt x="30" y="95"/>
                  <a:pt x="36" y="96"/>
                  <a:pt x="45" y="96"/>
                </a:cubicBezTo>
                <a:cubicBezTo>
                  <a:pt x="74" y="96"/>
                  <a:pt x="92" y="82"/>
                  <a:pt x="92" y="56"/>
                </a:cubicBezTo>
                <a:cubicBezTo>
                  <a:pt x="92" y="31"/>
                  <a:pt x="74" y="19"/>
                  <a:pt x="47" y="19"/>
                </a:cubicBezTo>
                <a:cubicBezTo>
                  <a:pt x="37" y="19"/>
                  <a:pt x="29" y="20"/>
                  <a:pt x="24" y="21"/>
                </a:cubicBezTo>
                <a:lnTo>
                  <a:pt x="24" y="94"/>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b="1" dirty="0">
              <a:latin typeface="Arial" panose="020B0604020202020204" pitchFamily="34" charset="0"/>
              <a:cs typeface="Arial" panose="020B0604020202020204" pitchFamily="34" charset="0"/>
            </a:endParaRPr>
          </a:p>
        </p:txBody>
      </p:sp>
      <p:sp>
        <p:nvSpPr>
          <p:cNvPr id="23" name="A 2"/>
          <p:cNvSpPr>
            <a:spLocks noEditPoints="1"/>
          </p:cNvSpPr>
          <p:nvPr/>
        </p:nvSpPr>
        <p:spPr bwMode="auto">
          <a:xfrm>
            <a:off x="9895694" y="3187435"/>
            <a:ext cx="420688" cy="500063"/>
          </a:xfrm>
          <a:custGeom>
            <a:avLst/>
            <a:gdLst>
              <a:gd name="T0" fmla="*/ 45 w 158"/>
              <a:gd name="T1" fmla="*/ 129 h 188"/>
              <a:gd name="T2" fmla="*/ 25 w 158"/>
              <a:gd name="T3" fmla="*/ 188 h 188"/>
              <a:gd name="T4" fmla="*/ 0 w 158"/>
              <a:gd name="T5" fmla="*/ 188 h 188"/>
              <a:gd name="T6" fmla="*/ 64 w 158"/>
              <a:gd name="T7" fmla="*/ 0 h 188"/>
              <a:gd name="T8" fmla="*/ 94 w 158"/>
              <a:gd name="T9" fmla="*/ 0 h 188"/>
              <a:gd name="T10" fmla="*/ 158 w 158"/>
              <a:gd name="T11" fmla="*/ 188 h 188"/>
              <a:gd name="T12" fmla="*/ 132 w 158"/>
              <a:gd name="T13" fmla="*/ 188 h 188"/>
              <a:gd name="T14" fmla="*/ 112 w 158"/>
              <a:gd name="T15" fmla="*/ 129 h 188"/>
              <a:gd name="T16" fmla="*/ 45 w 158"/>
              <a:gd name="T17" fmla="*/ 129 h 188"/>
              <a:gd name="T18" fmla="*/ 107 w 158"/>
              <a:gd name="T19" fmla="*/ 110 h 188"/>
              <a:gd name="T20" fmla="*/ 88 w 158"/>
              <a:gd name="T21" fmla="*/ 56 h 188"/>
              <a:gd name="T22" fmla="*/ 79 w 158"/>
              <a:gd name="T23" fmla="*/ 22 h 188"/>
              <a:gd name="T24" fmla="*/ 78 w 158"/>
              <a:gd name="T25" fmla="*/ 22 h 188"/>
              <a:gd name="T26" fmla="*/ 68 w 158"/>
              <a:gd name="T27" fmla="*/ 56 h 188"/>
              <a:gd name="T28" fmla="*/ 50 w 158"/>
              <a:gd name="T29" fmla="*/ 110 h 188"/>
              <a:gd name="T30" fmla="*/ 107 w 158"/>
              <a:gd name="T31" fmla="*/ 11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188">
                <a:moveTo>
                  <a:pt x="45" y="129"/>
                </a:moveTo>
                <a:cubicBezTo>
                  <a:pt x="25" y="188"/>
                  <a:pt x="25" y="188"/>
                  <a:pt x="25" y="188"/>
                </a:cubicBezTo>
                <a:cubicBezTo>
                  <a:pt x="0" y="188"/>
                  <a:pt x="0" y="188"/>
                  <a:pt x="0" y="188"/>
                </a:cubicBezTo>
                <a:cubicBezTo>
                  <a:pt x="64" y="0"/>
                  <a:pt x="64" y="0"/>
                  <a:pt x="64" y="0"/>
                </a:cubicBezTo>
                <a:cubicBezTo>
                  <a:pt x="94" y="0"/>
                  <a:pt x="94" y="0"/>
                  <a:pt x="94" y="0"/>
                </a:cubicBezTo>
                <a:cubicBezTo>
                  <a:pt x="158" y="188"/>
                  <a:pt x="158" y="188"/>
                  <a:pt x="158" y="188"/>
                </a:cubicBezTo>
                <a:cubicBezTo>
                  <a:pt x="132" y="188"/>
                  <a:pt x="132" y="188"/>
                  <a:pt x="132" y="188"/>
                </a:cubicBezTo>
                <a:cubicBezTo>
                  <a:pt x="112" y="129"/>
                  <a:pt x="112" y="129"/>
                  <a:pt x="112" y="129"/>
                </a:cubicBezTo>
                <a:lnTo>
                  <a:pt x="45" y="129"/>
                </a:lnTo>
                <a:close/>
                <a:moveTo>
                  <a:pt x="107" y="110"/>
                </a:moveTo>
                <a:cubicBezTo>
                  <a:pt x="88" y="56"/>
                  <a:pt x="88" y="56"/>
                  <a:pt x="88" y="56"/>
                </a:cubicBezTo>
                <a:cubicBezTo>
                  <a:pt x="84" y="44"/>
                  <a:pt x="81" y="33"/>
                  <a:pt x="79" y="22"/>
                </a:cubicBezTo>
                <a:cubicBezTo>
                  <a:pt x="78" y="22"/>
                  <a:pt x="78" y="22"/>
                  <a:pt x="78" y="22"/>
                </a:cubicBezTo>
                <a:cubicBezTo>
                  <a:pt x="75" y="33"/>
                  <a:pt x="72" y="44"/>
                  <a:pt x="68" y="56"/>
                </a:cubicBezTo>
                <a:cubicBezTo>
                  <a:pt x="50" y="110"/>
                  <a:pt x="50" y="110"/>
                  <a:pt x="50" y="110"/>
                </a:cubicBezTo>
                <a:lnTo>
                  <a:pt x="107" y="11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b="1" dirty="0">
              <a:latin typeface="Arial" panose="020B0604020202020204" pitchFamily="34" charset="0"/>
              <a:cs typeface="Arial" panose="020B0604020202020204" pitchFamily="34" charset="0"/>
            </a:endParaRPr>
          </a:p>
        </p:txBody>
      </p:sp>
      <p:sp>
        <p:nvSpPr>
          <p:cNvPr id="28" name="Solution"/>
          <p:cNvSpPr/>
          <p:nvPr/>
        </p:nvSpPr>
        <p:spPr>
          <a:xfrm>
            <a:off x="4637043" y="1362670"/>
            <a:ext cx="2954655" cy="923330"/>
          </a:xfrm>
          <a:prstGeom prst="rect">
            <a:avLst/>
          </a:prstGeom>
          <a:noFill/>
        </p:spPr>
        <p:txBody>
          <a:bodyPr wrap="none" lIns="91440" tIns="45720" rIns="91440" bIns="45720">
            <a:spAutoFit/>
          </a:bodyPr>
          <a:lstStyle/>
          <a:p>
            <a:pPr algn="ctr"/>
            <a:r>
              <a:rPr lang="en-US" sz="54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Solution</a:t>
            </a:r>
          </a:p>
        </p:txBody>
      </p:sp>
      <p:sp>
        <p:nvSpPr>
          <p:cNvPr id="35" name="Problem"/>
          <p:cNvSpPr/>
          <p:nvPr/>
        </p:nvSpPr>
        <p:spPr>
          <a:xfrm>
            <a:off x="4658588" y="2962870"/>
            <a:ext cx="2954655" cy="923330"/>
          </a:xfrm>
          <a:prstGeom prst="rect">
            <a:avLst/>
          </a:prstGeom>
          <a:noFill/>
        </p:spPr>
        <p:txBody>
          <a:bodyPr wrap="none" lIns="91440" tIns="45720" rIns="91440" bIns="45720">
            <a:spAutoFit/>
          </a:bodyPr>
          <a:lstStyle/>
          <a:p>
            <a:pPr algn="ctr"/>
            <a:r>
              <a:rPr lang="en-US" sz="54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Problem</a:t>
            </a:r>
          </a:p>
        </p:txBody>
      </p:sp>
      <p:sp>
        <p:nvSpPr>
          <p:cNvPr id="41" name="Alternative"/>
          <p:cNvSpPr/>
          <p:nvPr/>
        </p:nvSpPr>
        <p:spPr>
          <a:xfrm>
            <a:off x="4167648" y="4563070"/>
            <a:ext cx="3762569" cy="923330"/>
          </a:xfrm>
          <a:prstGeom prst="rect">
            <a:avLst/>
          </a:prstGeom>
          <a:noFill/>
        </p:spPr>
        <p:txBody>
          <a:bodyPr wrap="none" lIns="91440" tIns="45720" rIns="91440" bIns="45720">
            <a:spAutoFit/>
          </a:bodyPr>
          <a:lstStyle/>
          <a:p>
            <a:pPr algn="ctr"/>
            <a:r>
              <a:rPr lang="en-US" sz="54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Alternative</a:t>
            </a:r>
          </a:p>
        </p:txBody>
      </p:sp>
      <p:sp>
        <p:nvSpPr>
          <p:cNvPr id="42" name="Multiply 41"/>
          <p:cNvSpPr/>
          <p:nvPr/>
        </p:nvSpPr>
        <p:spPr>
          <a:xfrm>
            <a:off x="-1168177" y="-3505200"/>
            <a:ext cx="6258154" cy="14023443"/>
          </a:xfrm>
          <a:prstGeom prst="mathMultiply">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003634" y="2537949"/>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7606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anim calcmode="lin" valueType="num">
                                          <p:cBhvr>
                                            <p:cTn id="36" dur="500" fill="hold"/>
                                            <p:tgtEl>
                                              <p:spTgt spid="28"/>
                                            </p:tgtEl>
                                            <p:attrNameLst>
                                              <p:attrName>ppt_x</p:attrName>
                                            </p:attrNameLst>
                                          </p:cBhvr>
                                          <p:tavLst>
                                            <p:tav tm="0">
                                              <p:val>
                                                <p:strVal val="#ppt_x"/>
                                              </p:val>
                                            </p:tav>
                                            <p:tav tm="100000">
                                              <p:val>
                                                <p:strVal val="#ppt_x"/>
                                              </p:val>
                                            </p:tav>
                                          </p:tavLst>
                                        </p:anim>
                                        <p:anim calcmode="lin" valueType="num">
                                          <p:cBhvr>
                                            <p:cTn id="3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anim calcmode="lin" valueType="num">
                                          <p:cBhvr>
                                            <p:cTn id="43" dur="500" fill="hold"/>
                                            <p:tgtEl>
                                              <p:spTgt spid="35"/>
                                            </p:tgtEl>
                                            <p:attrNameLst>
                                              <p:attrName>ppt_x</p:attrName>
                                            </p:attrNameLst>
                                          </p:cBhvr>
                                          <p:tavLst>
                                            <p:tav tm="0">
                                              <p:val>
                                                <p:strVal val="#ppt_x"/>
                                              </p:val>
                                            </p:tav>
                                            <p:tav tm="100000">
                                              <p:val>
                                                <p:strVal val="#ppt_x"/>
                                              </p:val>
                                            </p:tav>
                                          </p:tavLst>
                                        </p:anim>
                                        <p:anim calcmode="lin" valueType="num">
                                          <p:cBhvr>
                                            <p:cTn id="4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1" nodeType="click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0-#ppt_w/2"/>
                                              </p:val>
                                            </p:tav>
                                            <p:tav tm="100000">
                                              <p:val>
                                                <p:strVal val="#ppt_x"/>
                                              </p:val>
                                            </p:tav>
                                          </p:tavLst>
                                        </p:anim>
                                        <p:anim calcmode="lin" valueType="num">
                                          <p:cBhvr additive="base">
                                            <p:cTn id="57" dur="500" fill="hold"/>
                                            <p:tgtEl>
                                              <p:spTgt spid="42"/>
                                            </p:tgtEl>
                                            <p:attrNameLst>
                                              <p:attrName>ppt_y</p:attrName>
                                            </p:attrNameLst>
                                          </p:cBhvr>
                                          <p:tavLst>
                                            <p:tav tm="0">
                                              <p:val>
                                                <p:strVal val="#ppt_y"/>
                                              </p:val>
                                            </p:tav>
                                            <p:tav tm="100000">
                                              <p:val>
                                                <p:strVal val="#ppt_y"/>
                                              </p:val>
                                            </p:tav>
                                          </p:tavLst>
                                        </p:anim>
                                      </p:childTnLst>
                                    </p:cTn>
                                  </p:par>
                                  <p:par>
                                    <p:cTn id="58" presetID="6" presetClass="emph" presetSubtype="0" fill="hold" grpId="0" nodeType="withEffect">
                                      <p:stCondLst>
                                        <p:cond delay="0"/>
                                      </p:stCondLst>
                                      <p:childTnLst>
                                        <p:animScale>
                                          <p:cBhvr>
                                            <p:cTn id="59" dur="500" fill="hold"/>
                                            <p:tgtEl>
                                              <p:spTgt spid="42"/>
                                            </p:tgtEl>
                                          </p:cBhvr>
                                          <p:by x="50000" y="50000"/>
                                        </p:animScale>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par>
                              <p:cTn id="67" fill="hold">
                                <p:stCondLst>
                                  <p:cond delay="500"/>
                                </p:stCondLst>
                                <p:childTnLst>
                                  <p:par>
                                    <p:cTn id="68" presetID="42" presetClass="path" presetSubtype="0" accel="50000" fill="hold" grpId="1" nodeType="afterEffect" p14:presetBounceEnd="10000">
                                      <p:stCondLst>
                                        <p:cond delay="0"/>
                                      </p:stCondLst>
                                      <p:childTnLst>
                                        <p:animMotion origin="layout" path="M 4.79167E-6 4.44444E-6 L -0.00196 -0.22825 " pathEditMode="relative" rAng="0" ptsTypes="AA" p14:bounceEnd="10000">
                                          <p:cBhvr>
                                            <p:cTn id="69" dur="500" fill="hold"/>
                                            <p:tgtEl>
                                              <p:spTgt spid="35"/>
                                            </p:tgtEl>
                                            <p:attrNameLst>
                                              <p:attrName>ppt_x</p:attrName>
                                              <p:attrName>ppt_y</p:attrName>
                                            </p:attrNameLst>
                                          </p:cBhvr>
                                          <p:rCtr x="-104" y="-11412"/>
                                        </p:animMotion>
                                      </p:childTnLst>
                                    </p:cTn>
                                  </p:par>
                                  <p:par>
                                    <p:cTn id="70" presetID="42" presetClass="path" presetSubtype="0" accel="50000" decel="50000" fill="hold" grpId="1" nodeType="withEffect">
                                      <p:stCondLst>
                                        <p:cond delay="300"/>
                                      </p:stCondLst>
                                      <p:childTnLst>
                                        <p:animMotion origin="layout" path="M -2.29167E-6 -2.22222E-6 L 0.00156 -0.41828 " pathEditMode="relative" rAng="0" ptsTypes="AA">
                                          <p:cBhvr>
                                            <p:cTn id="71" dur="500" fill="hold"/>
                                            <p:tgtEl>
                                              <p:spTgt spid="28"/>
                                            </p:tgtEl>
                                            <p:attrNameLst>
                                              <p:attrName>ppt_x</p:attrName>
                                              <p:attrName>ppt_y</p:attrName>
                                            </p:attrNameLst>
                                          </p:cBhvr>
                                          <p:rCtr x="78" y="-20926"/>
                                        </p:animMotion>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500"/>
                                </p:stCondLst>
                                <p:childTnLst>
                                  <p:par>
                                    <p:cTn id="80" presetID="42" presetClass="path" presetSubtype="0" accel="50000" fill="hold" grpId="1" nodeType="afterEffect" p14:presetBounceEnd="40000">
                                      <p:stCondLst>
                                        <p:cond delay="0"/>
                                      </p:stCondLst>
                                      <p:childTnLst>
                                        <p:animMotion origin="layout" path="M -3.75E-6 1.11111E-6 L 0.00717 -0.23125 " pathEditMode="relative" rAng="0" ptsTypes="AA" p14:bounceEnd="40000">
                                          <p:cBhvr>
                                            <p:cTn id="81" dur="500" fill="hold"/>
                                            <p:tgtEl>
                                              <p:spTgt spid="41"/>
                                            </p:tgtEl>
                                            <p:attrNameLst>
                                              <p:attrName>ppt_x</p:attrName>
                                              <p:attrName>ppt_y</p:attrName>
                                            </p:attrNameLst>
                                          </p:cBhvr>
                                          <p:rCtr x="352" y="-11574"/>
                                        </p:animMotion>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fltVal val="0"/>
                                              </p:val>
                                            </p:tav>
                                            <p:tav tm="100000">
                                              <p:val>
                                                <p:strVal val="#ppt_w"/>
                                              </p:val>
                                            </p:tav>
                                          </p:tavLst>
                                        </p:anim>
                                        <p:anim calcmode="lin" valueType="num">
                                          <p:cBhvr>
                                            <p:cTn id="87" dur="500" fill="hold"/>
                                            <p:tgtEl>
                                              <p:spTgt spid="19"/>
                                            </p:tgtEl>
                                            <p:attrNameLst>
                                              <p:attrName>ppt_h</p:attrName>
                                            </p:attrNameLst>
                                          </p:cBhvr>
                                          <p:tavLst>
                                            <p:tav tm="0">
                                              <p:val>
                                                <p:fltVal val="0"/>
                                              </p:val>
                                            </p:tav>
                                            <p:tav tm="100000">
                                              <p:val>
                                                <p:strVal val="#ppt_h"/>
                                              </p:val>
                                            </p:tav>
                                          </p:tavLst>
                                        </p:anim>
                                        <p:animEffect transition="in" filter="fade">
                                          <p:cBhvr>
                                            <p:cTn id="88" dur="500"/>
                                            <p:tgtEl>
                                              <p:spTgt spid="19"/>
                                            </p:tgtEl>
                                          </p:cBhvr>
                                        </p:animEffect>
                                      </p:childTnLst>
                                    </p:cTn>
                                  </p:par>
                                </p:childTnLst>
                              </p:cTn>
                            </p:par>
                            <p:par>
                              <p:cTn id="89" fill="hold">
                                <p:stCondLst>
                                  <p:cond delay="500"/>
                                </p:stCondLst>
                                <p:childTnLst>
                                  <p:par>
                                    <p:cTn id="90" presetID="42" presetClass="path" presetSubtype="0" accel="50000" fill="hold" grpId="2" nodeType="afterEffect" p14:presetBounceEnd="40000">
                                      <p:stCondLst>
                                        <p:cond delay="0"/>
                                      </p:stCondLst>
                                      <p:childTnLst>
                                        <p:animMotion origin="layout" path="M 0.00156 -0.41828 L -0.00547 0.46528 " pathEditMode="relative" rAng="0" ptsTypes="AA" p14:bounceEnd="40000">
                                          <p:cBhvr>
                                            <p:cTn id="91" dur="500" fill="hold"/>
                                            <p:tgtEl>
                                              <p:spTgt spid="28"/>
                                            </p:tgtEl>
                                            <p:attrNameLst>
                                              <p:attrName>ppt_x</p:attrName>
                                              <p:attrName>ppt_y</p:attrName>
                                            </p:attrNameLst>
                                          </p:cBhvr>
                                          <p:rCtr x="-352" y="4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8" grpId="0" animBg="1"/>
          <p:bldP spid="20" grpId="0" animBg="1"/>
          <p:bldP spid="22" grpId="0" animBg="1"/>
          <p:bldP spid="19" grpId="0" animBg="1"/>
          <p:bldP spid="21" grpId="0" animBg="1"/>
          <p:bldP spid="23" grpId="0" animBg="1"/>
          <p:bldP spid="28" grpId="0"/>
          <p:bldP spid="28" grpId="1"/>
          <p:bldP spid="28" grpId="2"/>
          <p:bldP spid="35" grpId="0"/>
          <p:bldP spid="35" grpId="1"/>
          <p:bldP spid="41" grpId="0"/>
          <p:bldP spid="41" grpId="1"/>
          <p:bldP spid="42" grpId="0" animBg="1"/>
          <p:bldP spid="42"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anim calcmode="lin" valueType="num">
                                          <p:cBhvr>
                                            <p:cTn id="36" dur="500" fill="hold"/>
                                            <p:tgtEl>
                                              <p:spTgt spid="28"/>
                                            </p:tgtEl>
                                            <p:attrNameLst>
                                              <p:attrName>ppt_x</p:attrName>
                                            </p:attrNameLst>
                                          </p:cBhvr>
                                          <p:tavLst>
                                            <p:tav tm="0">
                                              <p:val>
                                                <p:strVal val="#ppt_x"/>
                                              </p:val>
                                            </p:tav>
                                            <p:tav tm="100000">
                                              <p:val>
                                                <p:strVal val="#ppt_x"/>
                                              </p:val>
                                            </p:tav>
                                          </p:tavLst>
                                        </p:anim>
                                        <p:anim calcmode="lin" valueType="num">
                                          <p:cBhvr>
                                            <p:cTn id="37"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anim calcmode="lin" valueType="num">
                                          <p:cBhvr>
                                            <p:cTn id="43" dur="500" fill="hold"/>
                                            <p:tgtEl>
                                              <p:spTgt spid="35"/>
                                            </p:tgtEl>
                                            <p:attrNameLst>
                                              <p:attrName>ppt_x</p:attrName>
                                            </p:attrNameLst>
                                          </p:cBhvr>
                                          <p:tavLst>
                                            <p:tav tm="0">
                                              <p:val>
                                                <p:strVal val="#ppt_x"/>
                                              </p:val>
                                            </p:tav>
                                            <p:tav tm="100000">
                                              <p:val>
                                                <p:strVal val="#ppt_x"/>
                                              </p:val>
                                            </p:tav>
                                          </p:tavLst>
                                        </p:anim>
                                        <p:anim calcmode="lin" valueType="num">
                                          <p:cBhvr>
                                            <p:cTn id="4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anim calcmode="lin" valueType="num">
                                          <p:cBhvr>
                                            <p:cTn id="50" dur="500" fill="hold"/>
                                            <p:tgtEl>
                                              <p:spTgt spid="41"/>
                                            </p:tgtEl>
                                            <p:attrNameLst>
                                              <p:attrName>ppt_x</p:attrName>
                                            </p:attrNameLst>
                                          </p:cBhvr>
                                          <p:tavLst>
                                            <p:tav tm="0">
                                              <p:val>
                                                <p:strVal val="#ppt_x"/>
                                              </p:val>
                                            </p:tav>
                                            <p:tav tm="100000">
                                              <p:val>
                                                <p:strVal val="#ppt_x"/>
                                              </p:val>
                                            </p:tav>
                                          </p:tavLst>
                                        </p:anim>
                                        <p:anim calcmode="lin" valueType="num">
                                          <p:cBhvr>
                                            <p:cTn id="51"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1" nodeType="clickEffect">
                                      <p:stCondLst>
                                        <p:cond delay="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500" fill="hold"/>
                                            <p:tgtEl>
                                              <p:spTgt spid="42"/>
                                            </p:tgtEl>
                                            <p:attrNameLst>
                                              <p:attrName>ppt_x</p:attrName>
                                            </p:attrNameLst>
                                          </p:cBhvr>
                                          <p:tavLst>
                                            <p:tav tm="0">
                                              <p:val>
                                                <p:strVal val="0-#ppt_w/2"/>
                                              </p:val>
                                            </p:tav>
                                            <p:tav tm="100000">
                                              <p:val>
                                                <p:strVal val="#ppt_x"/>
                                              </p:val>
                                            </p:tav>
                                          </p:tavLst>
                                        </p:anim>
                                        <p:anim calcmode="lin" valueType="num">
                                          <p:cBhvr additive="base">
                                            <p:cTn id="57" dur="500" fill="hold"/>
                                            <p:tgtEl>
                                              <p:spTgt spid="42"/>
                                            </p:tgtEl>
                                            <p:attrNameLst>
                                              <p:attrName>ppt_y</p:attrName>
                                            </p:attrNameLst>
                                          </p:cBhvr>
                                          <p:tavLst>
                                            <p:tav tm="0">
                                              <p:val>
                                                <p:strVal val="#ppt_y"/>
                                              </p:val>
                                            </p:tav>
                                            <p:tav tm="100000">
                                              <p:val>
                                                <p:strVal val="#ppt_y"/>
                                              </p:val>
                                            </p:tav>
                                          </p:tavLst>
                                        </p:anim>
                                      </p:childTnLst>
                                    </p:cTn>
                                  </p:par>
                                  <p:par>
                                    <p:cTn id="58" presetID="6" presetClass="emph" presetSubtype="0" fill="hold" grpId="0" nodeType="withEffect">
                                      <p:stCondLst>
                                        <p:cond delay="0"/>
                                      </p:stCondLst>
                                      <p:childTnLst>
                                        <p:animScale>
                                          <p:cBhvr>
                                            <p:cTn id="59" dur="500" fill="hold"/>
                                            <p:tgtEl>
                                              <p:spTgt spid="42"/>
                                            </p:tgtEl>
                                          </p:cBhvr>
                                          <p:by x="50000" y="50000"/>
                                        </p:animScale>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par>
                              <p:cTn id="67" fill="hold">
                                <p:stCondLst>
                                  <p:cond delay="500"/>
                                </p:stCondLst>
                                <p:childTnLst>
                                  <p:par>
                                    <p:cTn id="68" presetID="42" presetClass="path" presetSubtype="0" accel="50000" fill="hold" grpId="1" nodeType="afterEffect">
                                      <p:stCondLst>
                                        <p:cond delay="0"/>
                                      </p:stCondLst>
                                      <p:childTnLst>
                                        <p:animMotion origin="layout" path="M 4.79167E-6 4.44444E-6 L -0.00196 -0.22825 " pathEditMode="relative" rAng="0" ptsTypes="AA">
                                          <p:cBhvr>
                                            <p:cTn id="69" dur="500" fill="hold"/>
                                            <p:tgtEl>
                                              <p:spTgt spid="35"/>
                                            </p:tgtEl>
                                            <p:attrNameLst>
                                              <p:attrName>ppt_x</p:attrName>
                                              <p:attrName>ppt_y</p:attrName>
                                            </p:attrNameLst>
                                          </p:cBhvr>
                                          <p:rCtr x="-104" y="-11412"/>
                                        </p:animMotion>
                                      </p:childTnLst>
                                    </p:cTn>
                                  </p:par>
                                  <p:par>
                                    <p:cTn id="70" presetID="42" presetClass="path" presetSubtype="0" accel="50000" decel="50000" fill="hold" grpId="1" nodeType="withEffect">
                                      <p:stCondLst>
                                        <p:cond delay="300"/>
                                      </p:stCondLst>
                                      <p:childTnLst>
                                        <p:animMotion origin="layout" path="M -2.29167E-6 -2.22222E-6 L 0.00156 -0.41828 " pathEditMode="relative" rAng="0" ptsTypes="AA">
                                          <p:cBhvr>
                                            <p:cTn id="71" dur="500" fill="hold"/>
                                            <p:tgtEl>
                                              <p:spTgt spid="28"/>
                                            </p:tgtEl>
                                            <p:attrNameLst>
                                              <p:attrName>ppt_x</p:attrName>
                                              <p:attrName>ppt_y</p:attrName>
                                            </p:attrNameLst>
                                          </p:cBhvr>
                                          <p:rCtr x="78" y="-20926"/>
                                        </p:animMotion>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 calcmode="lin" valueType="num">
                                          <p:cBhvr>
                                            <p:cTn id="76" dur="500" fill="hold"/>
                                            <p:tgtEl>
                                              <p:spTgt spid="23"/>
                                            </p:tgtEl>
                                            <p:attrNameLst>
                                              <p:attrName>ppt_w</p:attrName>
                                            </p:attrNameLst>
                                          </p:cBhvr>
                                          <p:tavLst>
                                            <p:tav tm="0">
                                              <p:val>
                                                <p:fltVal val="0"/>
                                              </p:val>
                                            </p:tav>
                                            <p:tav tm="100000">
                                              <p:val>
                                                <p:strVal val="#ppt_w"/>
                                              </p:val>
                                            </p:tav>
                                          </p:tavLst>
                                        </p:anim>
                                        <p:anim calcmode="lin" valueType="num">
                                          <p:cBhvr>
                                            <p:cTn id="77" dur="500" fill="hold"/>
                                            <p:tgtEl>
                                              <p:spTgt spid="23"/>
                                            </p:tgtEl>
                                            <p:attrNameLst>
                                              <p:attrName>ppt_h</p:attrName>
                                            </p:attrNameLst>
                                          </p:cBhvr>
                                          <p:tavLst>
                                            <p:tav tm="0">
                                              <p:val>
                                                <p:fltVal val="0"/>
                                              </p:val>
                                            </p:tav>
                                            <p:tav tm="100000">
                                              <p:val>
                                                <p:strVal val="#ppt_h"/>
                                              </p:val>
                                            </p:tav>
                                          </p:tavLst>
                                        </p:anim>
                                        <p:animEffect transition="in" filter="fade">
                                          <p:cBhvr>
                                            <p:cTn id="78" dur="500"/>
                                            <p:tgtEl>
                                              <p:spTgt spid="23"/>
                                            </p:tgtEl>
                                          </p:cBhvr>
                                        </p:animEffect>
                                      </p:childTnLst>
                                    </p:cTn>
                                  </p:par>
                                </p:childTnLst>
                              </p:cTn>
                            </p:par>
                            <p:par>
                              <p:cTn id="79" fill="hold">
                                <p:stCondLst>
                                  <p:cond delay="500"/>
                                </p:stCondLst>
                                <p:childTnLst>
                                  <p:par>
                                    <p:cTn id="80" presetID="42" presetClass="path" presetSubtype="0" accel="50000" fill="hold" grpId="1" nodeType="afterEffect">
                                      <p:stCondLst>
                                        <p:cond delay="0"/>
                                      </p:stCondLst>
                                      <p:childTnLst>
                                        <p:animMotion origin="layout" path="M -3.75E-6 1.11111E-6 L 0.00717 -0.23125 " pathEditMode="relative" rAng="0" ptsTypes="AA">
                                          <p:cBhvr>
                                            <p:cTn id="81" dur="500" fill="hold"/>
                                            <p:tgtEl>
                                              <p:spTgt spid="41"/>
                                            </p:tgtEl>
                                            <p:attrNameLst>
                                              <p:attrName>ppt_x</p:attrName>
                                              <p:attrName>ppt_y</p:attrName>
                                            </p:attrNameLst>
                                          </p:cBhvr>
                                          <p:rCtr x="352" y="-11574"/>
                                        </p:animMotion>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9"/>
                                            </p:tgtEl>
                                            <p:attrNameLst>
                                              <p:attrName>style.visibility</p:attrName>
                                            </p:attrNameLst>
                                          </p:cBhvr>
                                          <p:to>
                                            <p:strVal val="visible"/>
                                          </p:to>
                                        </p:set>
                                        <p:anim calcmode="lin" valueType="num">
                                          <p:cBhvr>
                                            <p:cTn id="86" dur="500" fill="hold"/>
                                            <p:tgtEl>
                                              <p:spTgt spid="19"/>
                                            </p:tgtEl>
                                            <p:attrNameLst>
                                              <p:attrName>ppt_w</p:attrName>
                                            </p:attrNameLst>
                                          </p:cBhvr>
                                          <p:tavLst>
                                            <p:tav tm="0">
                                              <p:val>
                                                <p:fltVal val="0"/>
                                              </p:val>
                                            </p:tav>
                                            <p:tav tm="100000">
                                              <p:val>
                                                <p:strVal val="#ppt_w"/>
                                              </p:val>
                                            </p:tav>
                                          </p:tavLst>
                                        </p:anim>
                                        <p:anim calcmode="lin" valueType="num">
                                          <p:cBhvr>
                                            <p:cTn id="87" dur="500" fill="hold"/>
                                            <p:tgtEl>
                                              <p:spTgt spid="19"/>
                                            </p:tgtEl>
                                            <p:attrNameLst>
                                              <p:attrName>ppt_h</p:attrName>
                                            </p:attrNameLst>
                                          </p:cBhvr>
                                          <p:tavLst>
                                            <p:tav tm="0">
                                              <p:val>
                                                <p:fltVal val="0"/>
                                              </p:val>
                                            </p:tav>
                                            <p:tav tm="100000">
                                              <p:val>
                                                <p:strVal val="#ppt_h"/>
                                              </p:val>
                                            </p:tav>
                                          </p:tavLst>
                                        </p:anim>
                                        <p:animEffect transition="in" filter="fade">
                                          <p:cBhvr>
                                            <p:cTn id="88" dur="500"/>
                                            <p:tgtEl>
                                              <p:spTgt spid="19"/>
                                            </p:tgtEl>
                                          </p:cBhvr>
                                        </p:animEffect>
                                      </p:childTnLst>
                                    </p:cTn>
                                  </p:par>
                                </p:childTnLst>
                              </p:cTn>
                            </p:par>
                            <p:par>
                              <p:cTn id="89" fill="hold">
                                <p:stCondLst>
                                  <p:cond delay="500"/>
                                </p:stCondLst>
                                <p:childTnLst>
                                  <p:par>
                                    <p:cTn id="90" presetID="42" presetClass="path" presetSubtype="0" accel="50000" fill="hold" grpId="2" nodeType="afterEffect">
                                      <p:stCondLst>
                                        <p:cond delay="0"/>
                                      </p:stCondLst>
                                      <p:childTnLst>
                                        <p:animMotion origin="layout" path="M 0.00156 -0.41828 L -0.00547 0.46528 " pathEditMode="relative" rAng="0" ptsTypes="AA">
                                          <p:cBhvr>
                                            <p:cTn id="91" dur="500" fill="hold"/>
                                            <p:tgtEl>
                                              <p:spTgt spid="28"/>
                                            </p:tgtEl>
                                            <p:attrNameLst>
                                              <p:attrName>ppt_x</p:attrName>
                                              <p:attrName>ppt_y</p:attrName>
                                            </p:attrNameLst>
                                          </p:cBhvr>
                                          <p:rCtr x="-352" y="4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8" grpId="0" animBg="1"/>
          <p:bldP spid="20" grpId="0" animBg="1"/>
          <p:bldP spid="22" grpId="0" animBg="1"/>
          <p:bldP spid="19" grpId="0" animBg="1"/>
          <p:bldP spid="21" grpId="0" animBg="1"/>
          <p:bldP spid="23" grpId="0" animBg="1"/>
          <p:bldP spid="28" grpId="0"/>
          <p:bldP spid="28" grpId="1"/>
          <p:bldP spid="28" grpId="2"/>
          <p:bldP spid="35" grpId="0"/>
          <p:bldP spid="35" grpId="1"/>
          <p:bldP spid="41" grpId="0"/>
          <p:bldP spid="41" grpId="1"/>
          <p:bldP spid="42" grpId="0" animBg="1"/>
          <p:bldP spid="42"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Bullet 1"/>
          <p:cNvGrpSpPr/>
          <p:nvPr/>
        </p:nvGrpSpPr>
        <p:grpSpPr>
          <a:xfrm>
            <a:off x="2948353" y="5638800"/>
            <a:ext cx="6219094" cy="578882"/>
            <a:chOff x="0" y="1557933"/>
            <a:chExt cx="9144000" cy="625784"/>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88"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89" name="TextBox 88"/>
            <p:cNvSpPr txBox="1"/>
            <p:nvPr/>
          </p:nvSpPr>
          <p:spPr>
            <a:xfrm>
              <a:off x="7" y="1557933"/>
              <a:ext cx="9143991" cy="625784"/>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Get the Check /Follow up Appointment</a:t>
              </a:r>
            </a:p>
          </p:txBody>
        </p:sp>
      </p:grpSp>
      <p:grpSp>
        <p:nvGrpSpPr>
          <p:cNvPr id="84" name="Bullet 1"/>
          <p:cNvGrpSpPr/>
          <p:nvPr/>
        </p:nvGrpSpPr>
        <p:grpSpPr>
          <a:xfrm>
            <a:off x="2948353" y="5073530"/>
            <a:ext cx="6219094" cy="578882"/>
            <a:chOff x="0" y="1557933"/>
            <a:chExt cx="9144000" cy="625784"/>
          </a:xfrm>
          <a:solidFill>
            <a:schemeClr val="bg1"/>
          </a:solidFill>
          <a:effectLst>
            <a:outerShdw blurRad="50800" dist="38100" dir="8100000" algn="tr" rotWithShape="0">
              <a:prstClr val="black">
                <a:alpha val="40000"/>
              </a:prstClr>
            </a:outerShdw>
          </a:effectLst>
        </p:grpSpPr>
        <p:sp>
          <p:nvSpPr>
            <p:cNvPr id="85" name="Rectangle 28"/>
            <p:cNvSpPr/>
            <p:nvPr/>
          </p:nvSpPr>
          <p:spPr>
            <a:xfrm>
              <a:off x="0" y="1600200"/>
              <a:ext cx="9144000" cy="533400"/>
            </a:xfrm>
            <a:prstGeom prst="roundRect">
              <a:avLst/>
            </a:prstGeom>
            <a:solidFill>
              <a:schemeClr val="bg1">
                <a:lumMod val="75000"/>
                <a:alpha val="85000"/>
              </a:schemeClr>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86" name="TextBox 85"/>
            <p:cNvSpPr txBox="1"/>
            <p:nvPr/>
          </p:nvSpPr>
          <p:spPr>
            <a:xfrm>
              <a:off x="381002" y="1557933"/>
              <a:ext cx="8382003" cy="625784"/>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solidFill>
                    <a:schemeClr val="bg1"/>
                  </a:solidFill>
                  <a:cs typeface="Arial" panose="020B0604020202020204" pitchFamily="34" charset="0"/>
                </a:rPr>
                <a:t>Present the Solution</a:t>
              </a:r>
            </a:p>
          </p:txBody>
        </p:sp>
      </p:grpSp>
      <p:grpSp>
        <p:nvGrpSpPr>
          <p:cNvPr id="78" name="Bullet 1"/>
          <p:cNvGrpSpPr/>
          <p:nvPr/>
        </p:nvGrpSpPr>
        <p:grpSpPr>
          <a:xfrm>
            <a:off x="2948353" y="4522774"/>
            <a:ext cx="6219094" cy="578882"/>
            <a:chOff x="0" y="1573623"/>
            <a:chExt cx="9144000" cy="625784"/>
          </a:xfrm>
          <a:solidFill>
            <a:schemeClr val="bg1"/>
          </a:solidFill>
          <a:effectLst>
            <a:outerShdw blurRad="50800" dist="38100" dir="8100000" algn="tr" rotWithShape="0">
              <a:prstClr val="black">
                <a:alpha val="40000"/>
              </a:prstClr>
            </a:outerShdw>
          </a:effectLst>
        </p:grpSpPr>
        <p:sp>
          <p:nvSpPr>
            <p:cNvPr id="79" name="Rectangle 28"/>
            <p:cNvSpPr/>
            <p:nvPr/>
          </p:nvSpPr>
          <p:spPr>
            <a:xfrm>
              <a:off x="0" y="1600200"/>
              <a:ext cx="9144000" cy="533400"/>
            </a:xfrm>
            <a:prstGeom prst="roundRect">
              <a:avLst/>
            </a:prstGeom>
            <a:solidFill>
              <a:schemeClr val="bg1">
                <a:lumMod val="75000"/>
                <a:alpha val="85000"/>
              </a:schemeClr>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80" name="TextBox 79"/>
            <p:cNvSpPr txBox="1"/>
            <p:nvPr/>
          </p:nvSpPr>
          <p:spPr>
            <a:xfrm>
              <a:off x="381002" y="1573623"/>
              <a:ext cx="8382003" cy="625784"/>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solidFill>
                    <a:schemeClr val="bg1"/>
                  </a:solidFill>
                  <a:cs typeface="Arial" panose="020B0604020202020204" pitchFamily="34" charset="0"/>
                </a:rPr>
                <a:t>Perform the Presentation</a:t>
              </a:r>
            </a:p>
          </p:txBody>
        </p:sp>
      </p:grpSp>
      <p:grpSp>
        <p:nvGrpSpPr>
          <p:cNvPr id="75" name="Bullet 1"/>
          <p:cNvGrpSpPr/>
          <p:nvPr/>
        </p:nvGrpSpPr>
        <p:grpSpPr>
          <a:xfrm>
            <a:off x="2948353" y="3950292"/>
            <a:ext cx="6219094" cy="578882"/>
            <a:chOff x="0" y="1557933"/>
            <a:chExt cx="9144000" cy="625784"/>
          </a:xfrm>
          <a:solidFill>
            <a:schemeClr val="bg1"/>
          </a:solidFill>
          <a:effectLst>
            <a:outerShdw blurRad="50800" dist="38100" dir="8100000" algn="tr" rotWithShape="0">
              <a:prstClr val="black">
                <a:alpha val="40000"/>
              </a:prstClr>
            </a:outerShdw>
          </a:effectLst>
        </p:grpSpPr>
        <p:sp>
          <p:nvSpPr>
            <p:cNvPr id="76" name="Rectangle 28"/>
            <p:cNvSpPr/>
            <p:nvPr/>
          </p:nvSpPr>
          <p:spPr>
            <a:xfrm>
              <a:off x="0" y="1600200"/>
              <a:ext cx="9144000" cy="533400"/>
            </a:xfrm>
            <a:prstGeom prst="roundRect">
              <a:avLst/>
            </a:prstGeom>
            <a:solidFill>
              <a:schemeClr val="bg1">
                <a:lumMod val="75000"/>
                <a:alpha val="85000"/>
              </a:schemeClr>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77" name="TextBox 76"/>
            <p:cNvSpPr txBox="1"/>
            <p:nvPr/>
          </p:nvSpPr>
          <p:spPr>
            <a:xfrm>
              <a:off x="381002" y="1557933"/>
              <a:ext cx="8382003" cy="625784"/>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solidFill>
                    <a:schemeClr val="bg1"/>
                  </a:solidFill>
                  <a:cs typeface="Arial" panose="020B0604020202020204" pitchFamily="34" charset="0"/>
                </a:rPr>
                <a:t>Create the Presentation</a:t>
              </a:r>
            </a:p>
          </p:txBody>
        </p:sp>
      </p:grpSp>
      <p:grpSp>
        <p:nvGrpSpPr>
          <p:cNvPr id="81" name="Bullet 1"/>
          <p:cNvGrpSpPr/>
          <p:nvPr/>
        </p:nvGrpSpPr>
        <p:grpSpPr>
          <a:xfrm>
            <a:off x="2948353" y="3389520"/>
            <a:ext cx="6219094" cy="578882"/>
            <a:chOff x="0" y="1557933"/>
            <a:chExt cx="9144000" cy="625784"/>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82"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83" name="TextBox 82"/>
            <p:cNvSpPr txBox="1"/>
            <p:nvPr/>
          </p:nvSpPr>
          <p:spPr>
            <a:xfrm>
              <a:off x="381002" y="1557933"/>
              <a:ext cx="8382003" cy="625784"/>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Get the Presentation Appointment</a:t>
              </a:r>
            </a:p>
          </p:txBody>
        </p:sp>
      </p:grpSp>
      <p:grpSp>
        <p:nvGrpSpPr>
          <p:cNvPr id="72" name="Bullet 1"/>
          <p:cNvGrpSpPr/>
          <p:nvPr/>
        </p:nvGrpSpPr>
        <p:grpSpPr>
          <a:xfrm>
            <a:off x="2720142" y="2842451"/>
            <a:ext cx="6675516" cy="578882"/>
            <a:chOff x="-335539" y="1573623"/>
            <a:chExt cx="9815082" cy="625784"/>
          </a:xfrm>
          <a:solidFill>
            <a:schemeClr val="bg1">
              <a:lumMod val="65000"/>
            </a:schemeClr>
          </a:solidFill>
          <a:effectLst>
            <a:outerShdw blurRad="50800" dist="38100" dir="8100000" algn="tr" rotWithShape="0">
              <a:prstClr val="black">
                <a:alpha val="40000"/>
              </a:prstClr>
            </a:outerShdw>
          </a:effectLst>
        </p:grpSpPr>
        <p:sp>
          <p:nvSpPr>
            <p:cNvPr id="73"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74" name="TextBox 73"/>
            <p:cNvSpPr txBox="1"/>
            <p:nvPr/>
          </p:nvSpPr>
          <p:spPr>
            <a:xfrm>
              <a:off x="-335539" y="1573623"/>
              <a:ext cx="9815082" cy="625784"/>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solidFill>
                    <a:schemeClr val="bg1"/>
                  </a:solidFill>
                  <a:cs typeface="Arial" panose="020B0604020202020204" pitchFamily="34" charset="0"/>
                </a:rPr>
                <a:t>Perform the Discovery</a:t>
              </a:r>
            </a:p>
          </p:txBody>
        </p:sp>
      </p:grpSp>
      <p:grpSp>
        <p:nvGrpSpPr>
          <p:cNvPr id="69" name="Bullet 1"/>
          <p:cNvGrpSpPr/>
          <p:nvPr/>
        </p:nvGrpSpPr>
        <p:grpSpPr>
          <a:xfrm>
            <a:off x="2948353" y="2285354"/>
            <a:ext cx="6219094" cy="518007"/>
            <a:chOff x="0" y="1573623"/>
            <a:chExt cx="9144000" cy="559977"/>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70"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71" name="TextBox 70"/>
            <p:cNvSpPr txBox="1"/>
            <p:nvPr/>
          </p:nvSpPr>
          <p:spPr>
            <a:xfrm>
              <a:off x="381002" y="1573623"/>
              <a:ext cx="8382003" cy="506521"/>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Get the Discovery</a:t>
              </a:r>
            </a:p>
          </p:txBody>
        </p:sp>
      </p:grpSp>
      <p:grpSp>
        <p:nvGrpSpPr>
          <p:cNvPr id="66" name="Bullet 1"/>
          <p:cNvGrpSpPr/>
          <p:nvPr/>
        </p:nvGrpSpPr>
        <p:grpSpPr>
          <a:xfrm>
            <a:off x="2948353" y="1728259"/>
            <a:ext cx="6219094" cy="578882"/>
            <a:chOff x="0" y="1573623"/>
            <a:chExt cx="9144000" cy="625784"/>
          </a:xfrm>
          <a:solidFill>
            <a:schemeClr val="bg1"/>
          </a:solidFill>
          <a:effectLst>
            <a:outerShdw blurRad="50800" dist="38100" dir="8100000" algn="tr" rotWithShape="0">
              <a:prstClr val="black">
                <a:alpha val="40000"/>
              </a:prstClr>
            </a:outerShdw>
          </a:effectLst>
        </p:grpSpPr>
        <p:sp>
          <p:nvSpPr>
            <p:cNvPr id="67" name="Rectangle 28"/>
            <p:cNvSpPr/>
            <p:nvPr/>
          </p:nvSpPr>
          <p:spPr>
            <a:xfrm>
              <a:off x="0" y="1600200"/>
              <a:ext cx="9144000" cy="533400"/>
            </a:xfrm>
            <a:prstGeom prst="roundRect">
              <a:avLst/>
            </a:prstGeom>
            <a:solidFill>
              <a:schemeClr val="bg1">
                <a:lumMod val="75000"/>
                <a:alpha val="85000"/>
              </a:schemeClr>
            </a:solidFill>
            <a:ln>
              <a:noFill/>
            </a:ln>
            <a:effectLst>
              <a:outerShdw blurRad="57785" dist="33020" dir="318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68" name="TextBox 67"/>
            <p:cNvSpPr txBox="1"/>
            <p:nvPr/>
          </p:nvSpPr>
          <p:spPr>
            <a:xfrm>
              <a:off x="381002" y="1573623"/>
              <a:ext cx="8382003" cy="625784"/>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solidFill>
                    <a:schemeClr val="bg1"/>
                  </a:solidFill>
                  <a:cs typeface="Arial" panose="020B0604020202020204" pitchFamily="34" charset="0"/>
                </a:rPr>
                <a:t>Research</a:t>
              </a:r>
            </a:p>
          </p:txBody>
        </p:sp>
      </p:grpSp>
      <p:grpSp>
        <p:nvGrpSpPr>
          <p:cNvPr id="63" name="Bullet 1"/>
          <p:cNvGrpSpPr/>
          <p:nvPr/>
        </p:nvGrpSpPr>
        <p:grpSpPr>
          <a:xfrm>
            <a:off x="2948353" y="1171162"/>
            <a:ext cx="6219094" cy="518007"/>
            <a:chOff x="0" y="1573623"/>
            <a:chExt cx="9144000" cy="559977"/>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64"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65" name="TextBox 64"/>
            <p:cNvSpPr txBox="1"/>
            <p:nvPr/>
          </p:nvSpPr>
          <p:spPr>
            <a:xfrm>
              <a:off x="381002" y="1573623"/>
              <a:ext cx="8382003" cy="506521"/>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1st Appointment</a:t>
              </a:r>
            </a:p>
          </p:txBody>
        </p:sp>
      </p:grpSp>
      <p:grpSp>
        <p:nvGrpSpPr>
          <p:cNvPr id="60" name="Bullet 1"/>
          <p:cNvGrpSpPr/>
          <p:nvPr/>
        </p:nvGrpSpPr>
        <p:grpSpPr>
          <a:xfrm>
            <a:off x="2948353" y="614065"/>
            <a:ext cx="6219094" cy="1055608"/>
            <a:chOff x="0" y="1573623"/>
            <a:chExt cx="9144000" cy="1141136"/>
          </a:xfrm>
          <a:solidFill>
            <a:schemeClr val="bg1"/>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61"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cs typeface="Arial" panose="020B0604020202020204" pitchFamily="34" charset="0"/>
              </a:endParaRPr>
            </a:p>
          </p:txBody>
        </p:sp>
        <p:sp>
          <p:nvSpPr>
            <p:cNvPr id="62" name="TextBox 61"/>
            <p:cNvSpPr txBox="1"/>
            <p:nvPr/>
          </p:nvSpPr>
          <p:spPr>
            <a:xfrm>
              <a:off x="381002" y="1573623"/>
              <a:ext cx="8382003" cy="1141136"/>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Marketing Message / 1st Interaction</a:t>
              </a:r>
            </a:p>
          </p:txBody>
        </p:sp>
      </p:grpSp>
      <p:sp>
        <p:nvSpPr>
          <p:cNvPr id="36" name="Line Left"/>
          <p:cNvSpPr/>
          <p:nvPr/>
        </p:nvSpPr>
        <p:spPr>
          <a:xfrm rot="5400000">
            <a:off x="3310042" y="3337947"/>
            <a:ext cx="5577840" cy="13007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ine Right"/>
          <p:cNvSpPr/>
          <p:nvPr/>
        </p:nvSpPr>
        <p:spPr>
          <a:xfrm rot="5400000">
            <a:off x="3310042" y="3337947"/>
            <a:ext cx="5577840" cy="13007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8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Horizontal)">
                                      <p:cBhvr>
                                        <p:cTn id="10" dur="500"/>
                                        <p:tgtEl>
                                          <p:spTgt spid="37"/>
                                        </p:tgtEl>
                                      </p:cBhvr>
                                    </p:animEffect>
                                  </p:childTnLst>
                                </p:cTn>
                              </p:par>
                            </p:childTnLst>
                          </p:cTn>
                        </p:par>
                        <p:par>
                          <p:cTn id="11" fill="hold">
                            <p:stCondLst>
                              <p:cond delay="500"/>
                            </p:stCondLst>
                            <p:childTnLst>
                              <p:par>
                                <p:cTn id="12" presetID="63" presetClass="path" presetSubtype="0" accel="50000" decel="50000" fill="hold" grpId="1" nodeType="afterEffect">
                                  <p:stCondLst>
                                    <p:cond delay="0"/>
                                  </p:stCondLst>
                                  <p:childTnLst>
                                    <p:animMotion origin="layout" path="M -4.16667E-7 3.7037E-6 L 0.27044 0.00208 " pathEditMode="relative" rAng="0" ptsTypes="AA">
                                      <p:cBhvr>
                                        <p:cTn id="13" dur="500" fill="hold"/>
                                        <p:tgtEl>
                                          <p:spTgt spid="37"/>
                                        </p:tgtEl>
                                        <p:attrNameLst>
                                          <p:attrName>ppt_x</p:attrName>
                                          <p:attrName>ppt_y</p:attrName>
                                        </p:attrNameLst>
                                      </p:cBhvr>
                                      <p:rCtr x="13516" y="93"/>
                                    </p:animMotion>
                                  </p:childTnLst>
                                </p:cTn>
                              </p:par>
                              <p:par>
                                <p:cTn id="14" presetID="35" presetClass="path" presetSubtype="0" accel="50000" decel="50000" fill="hold" grpId="1" nodeType="withEffect">
                                  <p:stCondLst>
                                    <p:cond delay="0"/>
                                  </p:stCondLst>
                                  <p:childTnLst>
                                    <p:animMotion origin="layout" path="M -4.16667E-7 3.7037E-6 L -0.27721 0.00208 " pathEditMode="relative" rAng="0" ptsTypes="AA">
                                      <p:cBhvr>
                                        <p:cTn id="15" dur="500" fill="hold"/>
                                        <p:tgtEl>
                                          <p:spTgt spid="36"/>
                                        </p:tgtEl>
                                        <p:attrNameLst>
                                          <p:attrName>ppt_x</p:attrName>
                                          <p:attrName>ppt_y</p:attrName>
                                        </p:attrNameLst>
                                      </p:cBhvr>
                                      <p:rCtr x="-13867" y="93"/>
                                    </p:animMotion>
                                  </p:childTnLst>
                                </p:cTn>
                              </p:par>
                            </p:childTnLst>
                          </p:cTn>
                        </p:par>
                        <p:par>
                          <p:cTn id="16" fill="hold">
                            <p:stCondLst>
                              <p:cond delay="1000"/>
                            </p:stCondLst>
                            <p:childTnLst>
                              <p:par>
                                <p:cTn id="17" presetID="16" presetClass="entr" presetSubtype="37" fill="hold"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barn(outVertical)">
                                      <p:cBhvr>
                                        <p:cTn id="19" dur="500"/>
                                        <p:tgtEl>
                                          <p:spTgt spid="60"/>
                                        </p:tgtEl>
                                      </p:cBhvr>
                                    </p:animEffect>
                                  </p:childTnLst>
                                </p:cTn>
                              </p:par>
                              <p:par>
                                <p:cTn id="20" presetID="16" presetClass="entr" presetSubtype="37"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arn(outVertical)">
                                      <p:cBhvr>
                                        <p:cTn id="22" dur="500"/>
                                        <p:tgtEl>
                                          <p:spTgt spid="63"/>
                                        </p:tgtEl>
                                      </p:cBhvr>
                                    </p:animEffect>
                                  </p:childTnLst>
                                </p:cTn>
                              </p:par>
                              <p:par>
                                <p:cTn id="23" presetID="16" presetClass="entr" presetSubtype="37" fill="hold"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barn(outVertical)">
                                      <p:cBhvr>
                                        <p:cTn id="25" dur="500"/>
                                        <p:tgtEl>
                                          <p:spTgt spid="66"/>
                                        </p:tgtEl>
                                      </p:cBhvr>
                                    </p:animEffect>
                                  </p:childTnLst>
                                </p:cTn>
                              </p:par>
                              <p:par>
                                <p:cTn id="26" presetID="16" presetClass="entr" presetSubtype="37" fill="hold"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barn(outVertical)">
                                      <p:cBhvr>
                                        <p:cTn id="28" dur="500"/>
                                        <p:tgtEl>
                                          <p:spTgt spid="69"/>
                                        </p:tgtEl>
                                      </p:cBhvr>
                                    </p:animEffect>
                                  </p:childTnLst>
                                </p:cTn>
                              </p:par>
                              <p:par>
                                <p:cTn id="29" presetID="16" presetClass="entr" presetSubtype="37"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barn(outVertical)">
                                      <p:cBhvr>
                                        <p:cTn id="31" dur="500"/>
                                        <p:tgtEl>
                                          <p:spTgt spid="72"/>
                                        </p:tgtEl>
                                      </p:cBhvr>
                                    </p:animEffect>
                                  </p:childTnLst>
                                </p:cTn>
                              </p:par>
                              <p:par>
                                <p:cTn id="32" presetID="16" presetClass="entr" presetSubtype="37"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barn(outVertical)">
                                      <p:cBhvr>
                                        <p:cTn id="34" dur="500"/>
                                        <p:tgtEl>
                                          <p:spTgt spid="81"/>
                                        </p:tgtEl>
                                      </p:cBhvr>
                                    </p:animEffect>
                                  </p:childTnLst>
                                </p:cTn>
                              </p:par>
                              <p:par>
                                <p:cTn id="35" presetID="16" presetClass="entr" presetSubtype="37"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barn(outVertical)">
                                      <p:cBhvr>
                                        <p:cTn id="37" dur="500"/>
                                        <p:tgtEl>
                                          <p:spTgt spid="75"/>
                                        </p:tgtEl>
                                      </p:cBhvr>
                                    </p:animEffect>
                                  </p:childTnLst>
                                </p:cTn>
                              </p:par>
                              <p:par>
                                <p:cTn id="38" presetID="16" presetClass="entr" presetSubtype="37"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barn(outVertical)">
                                      <p:cBhvr>
                                        <p:cTn id="40" dur="500"/>
                                        <p:tgtEl>
                                          <p:spTgt spid="78"/>
                                        </p:tgtEl>
                                      </p:cBhvr>
                                    </p:animEffect>
                                  </p:childTnLst>
                                </p:cTn>
                              </p:par>
                              <p:par>
                                <p:cTn id="41" presetID="16" presetClass="entr" presetSubtype="37"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barn(outVertical)">
                                      <p:cBhvr>
                                        <p:cTn id="43" dur="500"/>
                                        <p:tgtEl>
                                          <p:spTgt spid="84"/>
                                        </p:tgtEl>
                                      </p:cBhvr>
                                    </p:animEffect>
                                  </p:childTnLst>
                                </p:cTn>
                              </p:par>
                              <p:par>
                                <p:cTn id="44" presetID="16" presetClass="entr" presetSubtype="37" fill="hold"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barn(outVertical)">
                                      <p:cBhvr>
                                        <p:cTn id="4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Bullet 9"/>
          <p:cNvGrpSpPr/>
          <p:nvPr/>
        </p:nvGrpSpPr>
        <p:grpSpPr>
          <a:xfrm>
            <a:off x="6226497" y="4219212"/>
            <a:ext cx="5649686" cy="619521"/>
            <a:chOff x="-22564" y="2133600"/>
            <a:chExt cx="9166563" cy="542081"/>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62" name="Rectangle 18"/>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63" name="TextBox 62"/>
            <p:cNvSpPr txBox="1"/>
            <p:nvPr/>
          </p:nvSpPr>
          <p:spPr>
            <a:xfrm>
              <a:off x="4436" y="2169159"/>
              <a:ext cx="9135129"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Most Open Ended questions!</a:t>
              </a:r>
            </a:p>
          </p:txBody>
        </p:sp>
      </p:grpSp>
      <p:grpSp>
        <p:nvGrpSpPr>
          <p:cNvPr id="58" name="Bullet 8"/>
          <p:cNvGrpSpPr/>
          <p:nvPr/>
        </p:nvGrpSpPr>
        <p:grpSpPr>
          <a:xfrm>
            <a:off x="6228898" y="3446769"/>
            <a:ext cx="5644217" cy="620234"/>
            <a:chOff x="0" y="1600200"/>
            <a:chExt cx="9144000" cy="542705"/>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59" name="Rectangle 15"/>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60" name="TextBox 59"/>
            <p:cNvSpPr txBox="1"/>
            <p:nvPr/>
          </p:nvSpPr>
          <p:spPr>
            <a:xfrm>
              <a:off x="381001" y="1636383"/>
              <a:ext cx="8382002"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Is Profitability Important?</a:t>
              </a:r>
            </a:p>
          </p:txBody>
        </p:sp>
      </p:grpSp>
      <p:grpSp>
        <p:nvGrpSpPr>
          <p:cNvPr id="55" name="Bullet 7"/>
          <p:cNvGrpSpPr/>
          <p:nvPr/>
        </p:nvGrpSpPr>
        <p:grpSpPr>
          <a:xfrm>
            <a:off x="6226497" y="2685293"/>
            <a:ext cx="5649686" cy="619520"/>
            <a:chOff x="-22564" y="2133600"/>
            <a:chExt cx="9166563" cy="542080"/>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56" name="Rectangle 32"/>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57" name="TextBox 56"/>
            <p:cNvSpPr txBox="1"/>
            <p:nvPr/>
          </p:nvSpPr>
          <p:spPr>
            <a:xfrm>
              <a:off x="380997" y="2169158"/>
              <a:ext cx="8381997"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What keeps you up at night?</a:t>
              </a:r>
            </a:p>
          </p:txBody>
        </p:sp>
      </p:grpSp>
      <p:grpSp>
        <p:nvGrpSpPr>
          <p:cNvPr id="52" name="Bullet 6"/>
          <p:cNvGrpSpPr/>
          <p:nvPr/>
        </p:nvGrpSpPr>
        <p:grpSpPr>
          <a:xfrm>
            <a:off x="6228898" y="1903055"/>
            <a:ext cx="5644217" cy="609600"/>
            <a:chOff x="0" y="1600200"/>
            <a:chExt cx="9144000" cy="533400"/>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53"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54" name="TextBox 53"/>
            <p:cNvSpPr txBox="1"/>
            <p:nvPr/>
          </p:nvSpPr>
          <p:spPr>
            <a:xfrm>
              <a:off x="381002" y="1613253"/>
              <a:ext cx="8382002"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What is your budget?</a:t>
              </a:r>
            </a:p>
          </p:txBody>
        </p:sp>
      </p:grpSp>
      <p:grpSp>
        <p:nvGrpSpPr>
          <p:cNvPr id="40" name="Bullet 4"/>
          <p:cNvGrpSpPr/>
          <p:nvPr/>
        </p:nvGrpSpPr>
        <p:grpSpPr>
          <a:xfrm>
            <a:off x="179269" y="4219213"/>
            <a:ext cx="5970709" cy="619520"/>
            <a:chOff x="-271710" y="2133600"/>
            <a:chExt cx="9687419" cy="542080"/>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41" name="Rectangle 18"/>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2" name="TextBox 41"/>
            <p:cNvSpPr txBox="1"/>
            <p:nvPr/>
          </p:nvSpPr>
          <p:spPr>
            <a:xfrm>
              <a:off x="-271710" y="2169158"/>
              <a:ext cx="9687419"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Can you tell me about your business?</a:t>
              </a:r>
            </a:p>
          </p:txBody>
        </p:sp>
      </p:grpSp>
      <p:grpSp>
        <p:nvGrpSpPr>
          <p:cNvPr id="37" name="Bullet 3"/>
          <p:cNvGrpSpPr/>
          <p:nvPr/>
        </p:nvGrpSpPr>
        <p:grpSpPr>
          <a:xfrm>
            <a:off x="314105" y="3446769"/>
            <a:ext cx="5649688" cy="620234"/>
            <a:chOff x="-4428" y="1600200"/>
            <a:chExt cx="9152864" cy="542705"/>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38" name="Rectangle 15"/>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39" name="TextBox 38"/>
            <p:cNvSpPr txBox="1"/>
            <p:nvPr/>
          </p:nvSpPr>
          <p:spPr>
            <a:xfrm>
              <a:off x="-4428" y="1636383"/>
              <a:ext cx="9152864"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Is Everything running ok?</a:t>
              </a:r>
            </a:p>
          </p:txBody>
        </p:sp>
      </p:grpSp>
      <p:grpSp>
        <p:nvGrpSpPr>
          <p:cNvPr id="34" name="Bullet 2"/>
          <p:cNvGrpSpPr/>
          <p:nvPr/>
        </p:nvGrpSpPr>
        <p:grpSpPr>
          <a:xfrm>
            <a:off x="314104" y="2685293"/>
            <a:ext cx="5649686" cy="619520"/>
            <a:chOff x="-22564" y="2133600"/>
            <a:chExt cx="9166563" cy="542080"/>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35" name="Rectangle 32"/>
            <p:cNvSpPr/>
            <p:nvPr/>
          </p:nvSpPr>
          <p:spPr>
            <a:xfrm>
              <a:off x="-22564" y="2133600"/>
              <a:ext cx="9166563"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36" name="TextBox 35"/>
            <p:cNvSpPr txBox="1"/>
            <p:nvPr/>
          </p:nvSpPr>
          <p:spPr>
            <a:xfrm>
              <a:off x="380997" y="2169158"/>
              <a:ext cx="8381998"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What do you like about him?</a:t>
              </a:r>
            </a:p>
          </p:txBody>
        </p:sp>
      </p:grpSp>
      <p:grpSp>
        <p:nvGrpSpPr>
          <p:cNvPr id="31" name="Bullet 1"/>
          <p:cNvGrpSpPr/>
          <p:nvPr/>
        </p:nvGrpSpPr>
        <p:grpSpPr>
          <a:xfrm>
            <a:off x="167062" y="1903055"/>
            <a:ext cx="5984612" cy="609600"/>
            <a:chOff x="-275727" y="1600200"/>
            <a:chExt cx="9695461" cy="533400"/>
          </a:xfrm>
          <a:solidFill>
            <a:schemeClr val="bg1">
              <a:alpha val="90000"/>
            </a:schemeClr>
          </a:solidFill>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p:grpSpPr>
        <p:sp>
          <p:nvSpPr>
            <p:cNvPr id="32" name="Rectangle 28"/>
            <p:cNvSpPr/>
            <p:nvPr/>
          </p:nvSpPr>
          <p:spPr>
            <a:xfrm>
              <a:off x="0" y="1600200"/>
              <a:ext cx="9144000" cy="533400"/>
            </a:xfrm>
            <a:prstGeom prst="roundRect">
              <a:avLst/>
            </a:prstGeom>
            <a:grpFill/>
            <a:ln>
              <a:noFill/>
            </a:ln>
            <a:effectLst>
              <a:outerShdw blurRad="57785" dist="33020" dir="3180000" algn="ctr">
                <a:srgbClr val="000000">
                  <a:alpha val="30000"/>
                </a:srgbClr>
              </a:outerShdw>
            </a:effectLst>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solidFill>
                  <a:schemeClr val="tx1"/>
                </a:solidFill>
              </a:endParaRPr>
            </a:p>
          </p:txBody>
        </p:sp>
        <p:sp>
          <p:nvSpPr>
            <p:cNvPr id="33" name="TextBox 32"/>
            <p:cNvSpPr txBox="1"/>
            <p:nvPr/>
          </p:nvSpPr>
          <p:spPr>
            <a:xfrm>
              <a:off x="-275727" y="1613253"/>
              <a:ext cx="9695461" cy="506522"/>
            </a:xfrm>
            <a:prstGeom prst="roundRect">
              <a:avLst/>
            </a:prstGeom>
            <a:noFill/>
            <a:ln>
              <a:noFill/>
            </a:ln>
            <a:effectLst>
              <a:outerShdw blurRad="57785" dist="33020" dir="3180000" algn="ctr">
                <a:srgbClr val="000000">
                  <a:alpha val="30000"/>
                </a:srgbClr>
              </a:outerShdw>
            </a:effectLst>
            <a:sp3d prstMaterial="metal">
              <a:bevelT w="38100" h="57150" prst="angle"/>
            </a:sp3d>
          </p:spPr>
          <p:txBody>
            <a:bodyPr wrap="square" rtlCol="0">
              <a:spAutoFit/>
            </a:bodyPr>
            <a:lstStyle/>
            <a:p>
              <a:pPr algn="ctr"/>
              <a:r>
                <a:rPr lang="en-US" sz="2800" dirty="0">
                  <a:cs typeface="Arial" panose="020B0604020202020204" pitchFamily="34" charset="0"/>
                </a:rPr>
                <a:t>Are You Happy With Your IT Guy?</a:t>
              </a:r>
            </a:p>
          </p:txBody>
        </p:sp>
      </p:grpSp>
      <p:sp>
        <p:nvSpPr>
          <p:cNvPr id="73" name="Line Left"/>
          <p:cNvSpPr/>
          <p:nvPr/>
        </p:nvSpPr>
        <p:spPr>
          <a:xfrm rot="5400000">
            <a:off x="4632960" y="3322050"/>
            <a:ext cx="2926080" cy="107285"/>
          </a:xfrm>
          <a:prstGeom prst="rect">
            <a:avLst/>
          </a:prstGeom>
          <a:solidFill>
            <a:schemeClr val="bg1">
              <a:alpha val="9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Line Right"/>
          <p:cNvSpPr/>
          <p:nvPr/>
        </p:nvSpPr>
        <p:spPr>
          <a:xfrm rot="5400000">
            <a:off x="4632960" y="3322050"/>
            <a:ext cx="2926080" cy="107285"/>
          </a:xfrm>
          <a:prstGeom prst="rect">
            <a:avLst/>
          </a:prstGeom>
          <a:solidFill>
            <a:schemeClr val="bg1">
              <a:alpha val="9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Line Middle"/>
          <p:cNvSpPr/>
          <p:nvPr/>
        </p:nvSpPr>
        <p:spPr>
          <a:xfrm rot="5400000">
            <a:off x="4632960" y="3322050"/>
            <a:ext cx="2926080" cy="107285"/>
          </a:xfrm>
          <a:prstGeom prst="rect">
            <a:avLst/>
          </a:prstGeom>
          <a:solidFill>
            <a:schemeClr val="bg1">
              <a:alpha val="9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itle"/>
          <p:cNvSpPr txBox="1">
            <a:spLocks/>
          </p:cNvSpPr>
          <p:nvPr/>
        </p:nvSpPr>
        <p:spPr>
          <a:xfrm>
            <a:off x="266979" y="319806"/>
            <a:ext cx="7657821" cy="823194"/>
          </a:xfrm>
          <a:prstGeom prst="roundRect">
            <a:avLst/>
          </a:prstGeom>
          <a:solidFill>
            <a:srgbClr val="EE1B23">
              <a:alpha val="90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Non-Credible &amp; Shit Questions</a:t>
            </a:r>
          </a:p>
        </p:txBody>
      </p:sp>
    </p:spTree>
    <p:extLst>
      <p:ext uri="{BB962C8B-B14F-4D97-AF65-F5344CB8AC3E}">
        <p14:creationId xmlns:p14="http://schemas.microsoft.com/office/powerpoint/2010/main" val="264987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barn(outHorizontal)">
                                      <p:cBhvr>
                                        <p:cTn id="11" dur="500"/>
                                        <p:tgtEl>
                                          <p:spTgt spid="73"/>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barn(outHorizontal)">
                                      <p:cBhvr>
                                        <p:cTn id="14" dur="500"/>
                                        <p:tgtEl>
                                          <p:spTgt spid="74"/>
                                        </p:tgtEl>
                                      </p:cBhvr>
                                    </p:animEffect>
                                  </p:childTnLst>
                                </p:cTn>
                              </p:par>
                              <p:par>
                                <p:cTn id="15" presetID="16" presetClass="entr" presetSubtype="42" fill="hold" grpId="0"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barn(outHorizontal)">
                                      <p:cBhvr>
                                        <p:cTn id="17" dur="500"/>
                                        <p:tgtEl>
                                          <p:spTgt spid="75"/>
                                        </p:tgtEl>
                                      </p:cBhvr>
                                    </p:animEffect>
                                  </p:childTnLst>
                                </p:cTn>
                              </p:par>
                            </p:childTnLst>
                          </p:cTn>
                        </p:par>
                        <p:par>
                          <p:cTn id="18" fill="hold">
                            <p:stCondLst>
                              <p:cond delay="1000"/>
                            </p:stCondLst>
                            <p:childTnLst>
                              <p:par>
                                <p:cTn id="19" presetID="63" presetClass="path" presetSubtype="0" accel="50000" decel="50000" fill="hold" grpId="1" nodeType="afterEffect">
                                  <p:stCondLst>
                                    <p:cond delay="0"/>
                                  </p:stCondLst>
                                  <p:childTnLst>
                                    <p:animMotion origin="layout" path="M 0 3.7037E-7 L 0.48763 0.00023 " pathEditMode="relative" rAng="0" ptsTypes="AA">
                                      <p:cBhvr>
                                        <p:cTn id="20" dur="500" fill="hold"/>
                                        <p:tgtEl>
                                          <p:spTgt spid="74"/>
                                        </p:tgtEl>
                                        <p:attrNameLst>
                                          <p:attrName>ppt_x</p:attrName>
                                          <p:attrName>ppt_y</p:attrName>
                                        </p:attrNameLst>
                                      </p:cBhvr>
                                      <p:rCtr x="24375" y="0"/>
                                    </p:animMotion>
                                  </p:childTnLst>
                                </p:cTn>
                              </p:par>
                              <p:par>
                                <p:cTn id="21" presetID="35" presetClass="path" presetSubtype="0" accel="50000" decel="50000" fill="hold" grpId="1" nodeType="withEffect">
                                  <p:stCondLst>
                                    <p:cond delay="0"/>
                                  </p:stCondLst>
                                  <p:childTnLst>
                                    <p:animMotion origin="layout" path="M 0 3.7037E-7 L -0.48542 0.00023 " pathEditMode="relative" rAng="0" ptsTypes="AA">
                                      <p:cBhvr>
                                        <p:cTn id="22" dur="500" fill="hold"/>
                                        <p:tgtEl>
                                          <p:spTgt spid="73"/>
                                        </p:tgtEl>
                                        <p:attrNameLst>
                                          <p:attrName>ppt_x</p:attrName>
                                          <p:attrName>ppt_y</p:attrName>
                                        </p:attrNameLst>
                                      </p:cBhvr>
                                      <p:rCtr x="-24271" y="0"/>
                                    </p:animMotion>
                                  </p:childTnLst>
                                </p:cTn>
                              </p:par>
                            </p:childTnLst>
                          </p:cTn>
                        </p:par>
                        <p:par>
                          <p:cTn id="23" fill="hold">
                            <p:stCondLst>
                              <p:cond delay="1500"/>
                            </p:stCondLst>
                            <p:childTnLst>
                              <p:par>
                                <p:cTn id="24" presetID="47"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anim calcmode="lin" valueType="num">
                                      <p:cBhvr>
                                        <p:cTn id="27" dur="500" fill="hold"/>
                                        <p:tgtEl>
                                          <p:spTgt spid="31"/>
                                        </p:tgtEl>
                                        <p:attrNameLst>
                                          <p:attrName>ppt_x</p:attrName>
                                        </p:attrNameLst>
                                      </p:cBhvr>
                                      <p:tavLst>
                                        <p:tav tm="0">
                                          <p:val>
                                            <p:strVal val="#ppt_x"/>
                                          </p:val>
                                        </p:tav>
                                        <p:tav tm="100000">
                                          <p:val>
                                            <p:strVal val="#ppt_x"/>
                                          </p:val>
                                        </p:tav>
                                      </p:tavLst>
                                    </p:anim>
                                    <p:anim calcmode="lin" valueType="num">
                                      <p:cBhvr>
                                        <p:cTn id="28" dur="500" fill="hold"/>
                                        <p:tgtEl>
                                          <p:spTgt spid="31"/>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anim calcmode="lin" valueType="num">
                                      <p:cBhvr>
                                        <p:cTn id="32" dur="500" fill="hold"/>
                                        <p:tgtEl>
                                          <p:spTgt spid="52"/>
                                        </p:tgtEl>
                                        <p:attrNameLst>
                                          <p:attrName>ppt_x</p:attrName>
                                        </p:attrNameLst>
                                      </p:cBhvr>
                                      <p:tavLst>
                                        <p:tav tm="0">
                                          <p:val>
                                            <p:strVal val="#ppt_x"/>
                                          </p:val>
                                        </p:tav>
                                        <p:tav tm="100000">
                                          <p:val>
                                            <p:strVal val="#ppt_x"/>
                                          </p:val>
                                        </p:tav>
                                      </p:tavLst>
                                    </p:anim>
                                    <p:anim calcmode="lin" valueType="num">
                                      <p:cBhvr>
                                        <p:cTn id="33" dur="500" fill="hold"/>
                                        <p:tgtEl>
                                          <p:spTgt spid="52"/>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anim calcmode="lin" valueType="num">
                                      <p:cBhvr>
                                        <p:cTn id="38" dur="500" fill="hold"/>
                                        <p:tgtEl>
                                          <p:spTgt spid="34"/>
                                        </p:tgtEl>
                                        <p:attrNameLst>
                                          <p:attrName>ppt_x</p:attrName>
                                        </p:attrNameLst>
                                      </p:cBhvr>
                                      <p:tavLst>
                                        <p:tav tm="0">
                                          <p:val>
                                            <p:strVal val="#ppt_x"/>
                                          </p:val>
                                        </p:tav>
                                        <p:tav tm="100000">
                                          <p:val>
                                            <p:strVal val="#ppt_x"/>
                                          </p:val>
                                        </p:tav>
                                      </p:tavLst>
                                    </p:anim>
                                    <p:anim calcmode="lin" valueType="num">
                                      <p:cBhvr>
                                        <p:cTn id="39" dur="500" fill="hold"/>
                                        <p:tgtEl>
                                          <p:spTgt spid="34"/>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anim calcmode="lin" valueType="num">
                                      <p:cBhvr>
                                        <p:cTn id="43" dur="500" fill="hold"/>
                                        <p:tgtEl>
                                          <p:spTgt spid="55"/>
                                        </p:tgtEl>
                                        <p:attrNameLst>
                                          <p:attrName>ppt_x</p:attrName>
                                        </p:attrNameLst>
                                      </p:cBhvr>
                                      <p:tavLst>
                                        <p:tav tm="0">
                                          <p:val>
                                            <p:strVal val="#ppt_x"/>
                                          </p:val>
                                        </p:tav>
                                        <p:tav tm="100000">
                                          <p:val>
                                            <p:strVal val="#ppt_x"/>
                                          </p:val>
                                        </p:tav>
                                      </p:tavLst>
                                    </p:anim>
                                    <p:anim calcmode="lin" valueType="num">
                                      <p:cBhvr>
                                        <p:cTn id="44" dur="500" fill="hold"/>
                                        <p:tgtEl>
                                          <p:spTgt spid="55"/>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47" presetClass="entr" presetSubtype="0" fill="hold"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anim calcmode="lin" valueType="num">
                                      <p:cBhvr>
                                        <p:cTn id="49" dur="500" fill="hold"/>
                                        <p:tgtEl>
                                          <p:spTgt spid="37"/>
                                        </p:tgtEl>
                                        <p:attrNameLst>
                                          <p:attrName>ppt_x</p:attrName>
                                        </p:attrNameLst>
                                      </p:cBhvr>
                                      <p:tavLst>
                                        <p:tav tm="0">
                                          <p:val>
                                            <p:strVal val="#ppt_x"/>
                                          </p:val>
                                        </p:tav>
                                        <p:tav tm="100000">
                                          <p:val>
                                            <p:strVal val="#ppt_x"/>
                                          </p:val>
                                        </p:tav>
                                      </p:tavLst>
                                    </p:anim>
                                    <p:anim calcmode="lin" valueType="num">
                                      <p:cBhvr>
                                        <p:cTn id="50" dur="500" fill="hold"/>
                                        <p:tgtEl>
                                          <p:spTgt spid="37"/>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anim calcmode="lin" valueType="num">
                                      <p:cBhvr>
                                        <p:cTn id="54" dur="500" fill="hold"/>
                                        <p:tgtEl>
                                          <p:spTgt spid="58"/>
                                        </p:tgtEl>
                                        <p:attrNameLst>
                                          <p:attrName>ppt_x</p:attrName>
                                        </p:attrNameLst>
                                      </p:cBhvr>
                                      <p:tavLst>
                                        <p:tav tm="0">
                                          <p:val>
                                            <p:strVal val="#ppt_x"/>
                                          </p:val>
                                        </p:tav>
                                        <p:tav tm="100000">
                                          <p:val>
                                            <p:strVal val="#ppt_x"/>
                                          </p:val>
                                        </p:tav>
                                      </p:tavLst>
                                    </p:anim>
                                    <p:anim calcmode="lin" valueType="num">
                                      <p:cBhvr>
                                        <p:cTn id="55" dur="500" fill="hold"/>
                                        <p:tgtEl>
                                          <p:spTgt spid="58"/>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47" presetClass="entr" presetSubtype="0" fill="hold" nodeType="after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anim calcmode="lin" valueType="num">
                                      <p:cBhvr>
                                        <p:cTn id="60" dur="500" fill="hold"/>
                                        <p:tgtEl>
                                          <p:spTgt spid="40"/>
                                        </p:tgtEl>
                                        <p:attrNameLst>
                                          <p:attrName>ppt_x</p:attrName>
                                        </p:attrNameLst>
                                      </p:cBhvr>
                                      <p:tavLst>
                                        <p:tav tm="0">
                                          <p:val>
                                            <p:strVal val="#ppt_x"/>
                                          </p:val>
                                        </p:tav>
                                        <p:tav tm="100000">
                                          <p:val>
                                            <p:strVal val="#ppt_x"/>
                                          </p:val>
                                        </p:tav>
                                      </p:tavLst>
                                    </p:anim>
                                    <p:anim calcmode="lin" valueType="num">
                                      <p:cBhvr>
                                        <p:cTn id="61" dur="500" fill="hold"/>
                                        <p:tgtEl>
                                          <p:spTgt spid="40"/>
                                        </p:tgtEl>
                                        <p:attrNameLst>
                                          <p:attrName>ppt_y</p:attrName>
                                        </p:attrNameLst>
                                      </p:cBhvr>
                                      <p:tavLst>
                                        <p:tav tm="0">
                                          <p:val>
                                            <p:strVal val="#ppt_y-.1"/>
                                          </p:val>
                                        </p:tav>
                                        <p:tav tm="100000">
                                          <p:val>
                                            <p:strVal val="#ppt_y"/>
                                          </p:val>
                                        </p:tav>
                                      </p:tavLst>
                                    </p:anim>
                                  </p:childTnLst>
                                </p:cTn>
                              </p:par>
                              <p:par>
                                <p:cTn id="62" presetID="47" presetClass="entr" presetSubtype="0"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anim calcmode="lin" valueType="num">
                                      <p:cBhvr>
                                        <p:cTn id="65" dur="500" fill="hold"/>
                                        <p:tgtEl>
                                          <p:spTgt spid="61"/>
                                        </p:tgtEl>
                                        <p:attrNameLst>
                                          <p:attrName>ppt_x</p:attrName>
                                        </p:attrNameLst>
                                      </p:cBhvr>
                                      <p:tavLst>
                                        <p:tav tm="0">
                                          <p:val>
                                            <p:strVal val="#ppt_x"/>
                                          </p:val>
                                        </p:tav>
                                        <p:tav tm="100000">
                                          <p:val>
                                            <p:strVal val="#ppt_x"/>
                                          </p:val>
                                        </p:tav>
                                      </p:tavLst>
                                    </p:anim>
                                    <p:anim calcmode="lin" valueType="num">
                                      <p:cBhvr>
                                        <p:cTn id="66"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3" grpId="1" animBg="1"/>
      <p:bldP spid="74" grpId="0" animBg="1"/>
      <p:bldP spid="74" grpId="1" animBg="1"/>
      <p:bldP spid="7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p:cNvSpPr txBox="1">
            <a:spLocks/>
          </p:cNvSpPr>
          <p:nvPr/>
        </p:nvSpPr>
        <p:spPr>
          <a:xfrm>
            <a:off x="266978" y="-10890"/>
            <a:ext cx="9562822" cy="1484586"/>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a:solidFill>
                  <a:schemeClr val="bg1"/>
                </a:solidFill>
                <a:latin typeface="Arial" panose="020B0604020202020204" pitchFamily="34" charset="0"/>
                <a:cs typeface="Arial" panose="020B0604020202020204" pitchFamily="34" charset="0"/>
              </a:rPr>
              <a:t>Iceberg of Awareness…</a:t>
            </a:r>
          </a:p>
        </p:txBody>
      </p:sp>
      <p:sp>
        <p:nvSpPr>
          <p:cNvPr id="12" name="Line Left"/>
          <p:cNvSpPr/>
          <p:nvPr/>
        </p:nvSpPr>
        <p:spPr>
          <a:xfrm rot="5400000">
            <a:off x="3564494" y="3382910"/>
            <a:ext cx="4726036" cy="10728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ine Right"/>
          <p:cNvSpPr/>
          <p:nvPr/>
        </p:nvSpPr>
        <p:spPr>
          <a:xfrm rot="5400000">
            <a:off x="3564494" y="3382909"/>
            <a:ext cx="4726036" cy="10728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5"/>
          <p:cNvSpPr>
            <a:spLocks/>
          </p:cNvSpPr>
          <p:nvPr/>
        </p:nvSpPr>
        <p:spPr bwMode="auto">
          <a:xfrm>
            <a:off x="1625600" y="1081087"/>
            <a:ext cx="8419961" cy="4581525"/>
          </a:xfrm>
          <a:custGeom>
            <a:avLst/>
            <a:gdLst>
              <a:gd name="T0" fmla="*/ 2148 w 4644"/>
              <a:gd name="T1" fmla="*/ 0 h 2886"/>
              <a:gd name="T2" fmla="*/ 2368 w 4644"/>
              <a:gd name="T3" fmla="*/ 176 h 2886"/>
              <a:gd name="T4" fmla="*/ 2480 w 4644"/>
              <a:gd name="T5" fmla="*/ 448 h 2886"/>
              <a:gd name="T6" fmla="*/ 2736 w 4644"/>
              <a:gd name="T7" fmla="*/ 518 h 2886"/>
              <a:gd name="T8" fmla="*/ 2820 w 4644"/>
              <a:gd name="T9" fmla="*/ 416 h 2886"/>
              <a:gd name="T10" fmla="*/ 3012 w 4644"/>
              <a:gd name="T11" fmla="*/ 684 h 2886"/>
              <a:gd name="T12" fmla="*/ 3082 w 4644"/>
              <a:gd name="T13" fmla="*/ 1036 h 2886"/>
              <a:gd name="T14" fmla="*/ 3130 w 4644"/>
              <a:gd name="T15" fmla="*/ 1372 h 2886"/>
              <a:gd name="T16" fmla="*/ 3636 w 4644"/>
              <a:gd name="T17" fmla="*/ 1420 h 2886"/>
              <a:gd name="T18" fmla="*/ 3744 w 4644"/>
              <a:gd name="T19" fmla="*/ 1600 h 2886"/>
              <a:gd name="T20" fmla="*/ 3936 w 4644"/>
              <a:gd name="T21" fmla="*/ 1468 h 2886"/>
              <a:gd name="T22" fmla="*/ 4160 w 4644"/>
              <a:gd name="T23" fmla="*/ 1680 h 2886"/>
              <a:gd name="T24" fmla="*/ 4538 w 4644"/>
              <a:gd name="T25" fmla="*/ 1612 h 2886"/>
              <a:gd name="T26" fmla="*/ 4644 w 4644"/>
              <a:gd name="T27" fmla="*/ 1708 h 2886"/>
              <a:gd name="T28" fmla="*/ 4644 w 4644"/>
              <a:gd name="T29" fmla="*/ 2886 h 2886"/>
              <a:gd name="T30" fmla="*/ 0 w 4644"/>
              <a:gd name="T31" fmla="*/ 2886 h 2886"/>
              <a:gd name="T32" fmla="*/ 0 w 4644"/>
              <a:gd name="T33" fmla="*/ 2758 h 2886"/>
              <a:gd name="T34" fmla="*/ 474 w 4644"/>
              <a:gd name="T35" fmla="*/ 2352 h 2886"/>
              <a:gd name="T36" fmla="*/ 484 w 4644"/>
              <a:gd name="T37" fmla="*/ 1942 h 2886"/>
              <a:gd name="T38" fmla="*/ 852 w 4644"/>
              <a:gd name="T39" fmla="*/ 1536 h 2886"/>
              <a:gd name="T40" fmla="*/ 1050 w 4644"/>
              <a:gd name="T41" fmla="*/ 1062 h 2886"/>
              <a:gd name="T42" fmla="*/ 1268 w 4644"/>
              <a:gd name="T43" fmla="*/ 934 h 2886"/>
              <a:gd name="T44" fmla="*/ 1482 w 4644"/>
              <a:gd name="T45" fmla="*/ 518 h 2886"/>
              <a:gd name="T46" fmla="*/ 1968 w 4644"/>
              <a:gd name="T47" fmla="*/ 256 h 2886"/>
              <a:gd name="T48" fmla="*/ 2148 w 4644"/>
              <a:gd name="T49" fmla="*/ 0 h 2886"/>
              <a:gd name="connsiteX0" fmla="*/ 4625 w 10698"/>
              <a:gd name="connsiteY0" fmla="*/ 0 h 10000"/>
              <a:gd name="connsiteX1" fmla="*/ 5099 w 10698"/>
              <a:gd name="connsiteY1" fmla="*/ 610 h 10000"/>
              <a:gd name="connsiteX2" fmla="*/ 5340 w 10698"/>
              <a:gd name="connsiteY2" fmla="*/ 1552 h 10000"/>
              <a:gd name="connsiteX3" fmla="*/ 5891 w 10698"/>
              <a:gd name="connsiteY3" fmla="*/ 1795 h 10000"/>
              <a:gd name="connsiteX4" fmla="*/ 6072 w 10698"/>
              <a:gd name="connsiteY4" fmla="*/ 1441 h 10000"/>
              <a:gd name="connsiteX5" fmla="*/ 6486 w 10698"/>
              <a:gd name="connsiteY5" fmla="*/ 2370 h 10000"/>
              <a:gd name="connsiteX6" fmla="*/ 6637 w 10698"/>
              <a:gd name="connsiteY6" fmla="*/ 3590 h 10000"/>
              <a:gd name="connsiteX7" fmla="*/ 6740 w 10698"/>
              <a:gd name="connsiteY7" fmla="*/ 4754 h 10000"/>
              <a:gd name="connsiteX8" fmla="*/ 7829 w 10698"/>
              <a:gd name="connsiteY8" fmla="*/ 4920 h 10000"/>
              <a:gd name="connsiteX9" fmla="*/ 8062 w 10698"/>
              <a:gd name="connsiteY9" fmla="*/ 5544 h 10000"/>
              <a:gd name="connsiteX10" fmla="*/ 8475 w 10698"/>
              <a:gd name="connsiteY10" fmla="*/ 5087 h 10000"/>
              <a:gd name="connsiteX11" fmla="*/ 8958 w 10698"/>
              <a:gd name="connsiteY11" fmla="*/ 5821 h 10000"/>
              <a:gd name="connsiteX12" fmla="*/ 9772 w 10698"/>
              <a:gd name="connsiteY12" fmla="*/ 5586 h 10000"/>
              <a:gd name="connsiteX13" fmla="*/ 10698 w 10698"/>
              <a:gd name="connsiteY13" fmla="*/ 7041 h 10000"/>
              <a:gd name="connsiteX14" fmla="*/ 10000 w 10698"/>
              <a:gd name="connsiteY14" fmla="*/ 10000 h 10000"/>
              <a:gd name="connsiteX15" fmla="*/ 0 w 10698"/>
              <a:gd name="connsiteY15" fmla="*/ 10000 h 10000"/>
              <a:gd name="connsiteX16" fmla="*/ 0 w 10698"/>
              <a:gd name="connsiteY16" fmla="*/ 9556 h 10000"/>
              <a:gd name="connsiteX17" fmla="*/ 1021 w 10698"/>
              <a:gd name="connsiteY17" fmla="*/ 8150 h 10000"/>
              <a:gd name="connsiteX18" fmla="*/ 1042 w 10698"/>
              <a:gd name="connsiteY18" fmla="*/ 6729 h 10000"/>
              <a:gd name="connsiteX19" fmla="*/ 1835 w 10698"/>
              <a:gd name="connsiteY19" fmla="*/ 5322 h 10000"/>
              <a:gd name="connsiteX20" fmla="*/ 2261 w 10698"/>
              <a:gd name="connsiteY20" fmla="*/ 3680 h 10000"/>
              <a:gd name="connsiteX21" fmla="*/ 2730 w 10698"/>
              <a:gd name="connsiteY21" fmla="*/ 3236 h 10000"/>
              <a:gd name="connsiteX22" fmla="*/ 3191 w 10698"/>
              <a:gd name="connsiteY22" fmla="*/ 1795 h 10000"/>
              <a:gd name="connsiteX23" fmla="*/ 4238 w 10698"/>
              <a:gd name="connsiteY23" fmla="*/ 887 h 10000"/>
              <a:gd name="connsiteX24" fmla="*/ 4625 w 10698"/>
              <a:gd name="connsiteY24" fmla="*/ 0 h 10000"/>
              <a:gd name="connsiteX0" fmla="*/ 4625 w 11421"/>
              <a:gd name="connsiteY0" fmla="*/ 0 h 10000"/>
              <a:gd name="connsiteX1" fmla="*/ 5099 w 11421"/>
              <a:gd name="connsiteY1" fmla="*/ 610 h 10000"/>
              <a:gd name="connsiteX2" fmla="*/ 5340 w 11421"/>
              <a:gd name="connsiteY2" fmla="*/ 1552 h 10000"/>
              <a:gd name="connsiteX3" fmla="*/ 5891 w 11421"/>
              <a:gd name="connsiteY3" fmla="*/ 1795 h 10000"/>
              <a:gd name="connsiteX4" fmla="*/ 6072 w 11421"/>
              <a:gd name="connsiteY4" fmla="*/ 1441 h 10000"/>
              <a:gd name="connsiteX5" fmla="*/ 6486 w 11421"/>
              <a:gd name="connsiteY5" fmla="*/ 2370 h 10000"/>
              <a:gd name="connsiteX6" fmla="*/ 6637 w 11421"/>
              <a:gd name="connsiteY6" fmla="*/ 3590 h 10000"/>
              <a:gd name="connsiteX7" fmla="*/ 6740 w 11421"/>
              <a:gd name="connsiteY7" fmla="*/ 4754 h 10000"/>
              <a:gd name="connsiteX8" fmla="*/ 7829 w 11421"/>
              <a:gd name="connsiteY8" fmla="*/ 4920 h 10000"/>
              <a:gd name="connsiteX9" fmla="*/ 8062 w 11421"/>
              <a:gd name="connsiteY9" fmla="*/ 5544 h 10000"/>
              <a:gd name="connsiteX10" fmla="*/ 8475 w 11421"/>
              <a:gd name="connsiteY10" fmla="*/ 5087 h 10000"/>
              <a:gd name="connsiteX11" fmla="*/ 8958 w 11421"/>
              <a:gd name="connsiteY11" fmla="*/ 5821 h 10000"/>
              <a:gd name="connsiteX12" fmla="*/ 9772 w 11421"/>
              <a:gd name="connsiteY12" fmla="*/ 5586 h 10000"/>
              <a:gd name="connsiteX13" fmla="*/ 10698 w 11421"/>
              <a:gd name="connsiteY13" fmla="*/ 7041 h 10000"/>
              <a:gd name="connsiteX14" fmla="*/ 11421 w 11421"/>
              <a:gd name="connsiteY14" fmla="*/ 9834 h 10000"/>
              <a:gd name="connsiteX15" fmla="*/ 0 w 11421"/>
              <a:gd name="connsiteY15" fmla="*/ 10000 h 10000"/>
              <a:gd name="connsiteX16" fmla="*/ 0 w 11421"/>
              <a:gd name="connsiteY16" fmla="*/ 9556 h 10000"/>
              <a:gd name="connsiteX17" fmla="*/ 1021 w 11421"/>
              <a:gd name="connsiteY17" fmla="*/ 8150 h 10000"/>
              <a:gd name="connsiteX18" fmla="*/ 1042 w 11421"/>
              <a:gd name="connsiteY18" fmla="*/ 6729 h 10000"/>
              <a:gd name="connsiteX19" fmla="*/ 1835 w 11421"/>
              <a:gd name="connsiteY19" fmla="*/ 5322 h 10000"/>
              <a:gd name="connsiteX20" fmla="*/ 2261 w 11421"/>
              <a:gd name="connsiteY20" fmla="*/ 3680 h 10000"/>
              <a:gd name="connsiteX21" fmla="*/ 2730 w 11421"/>
              <a:gd name="connsiteY21" fmla="*/ 3236 h 10000"/>
              <a:gd name="connsiteX22" fmla="*/ 3191 w 11421"/>
              <a:gd name="connsiteY22" fmla="*/ 1795 h 10000"/>
              <a:gd name="connsiteX23" fmla="*/ 4238 w 11421"/>
              <a:gd name="connsiteY23" fmla="*/ 887 h 10000"/>
              <a:gd name="connsiteX24" fmla="*/ 4625 w 11421"/>
              <a:gd name="connsiteY2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21" h="10000">
                <a:moveTo>
                  <a:pt x="4625" y="0"/>
                </a:moveTo>
                <a:lnTo>
                  <a:pt x="5099" y="610"/>
                </a:lnTo>
                <a:cubicBezTo>
                  <a:pt x="5179" y="924"/>
                  <a:pt x="5260" y="1238"/>
                  <a:pt x="5340" y="1552"/>
                </a:cubicBezTo>
                <a:lnTo>
                  <a:pt x="5891" y="1795"/>
                </a:lnTo>
                <a:cubicBezTo>
                  <a:pt x="5951" y="1677"/>
                  <a:pt x="6012" y="1559"/>
                  <a:pt x="6072" y="1441"/>
                </a:cubicBezTo>
                <a:lnTo>
                  <a:pt x="6486" y="2370"/>
                </a:lnTo>
                <a:cubicBezTo>
                  <a:pt x="6536" y="2777"/>
                  <a:pt x="6587" y="3183"/>
                  <a:pt x="6637" y="3590"/>
                </a:cubicBezTo>
                <a:cubicBezTo>
                  <a:pt x="6671" y="3978"/>
                  <a:pt x="6706" y="4366"/>
                  <a:pt x="6740" y="4754"/>
                </a:cubicBezTo>
                <a:lnTo>
                  <a:pt x="7829" y="4920"/>
                </a:lnTo>
                <a:cubicBezTo>
                  <a:pt x="7907" y="5128"/>
                  <a:pt x="7984" y="5336"/>
                  <a:pt x="8062" y="5544"/>
                </a:cubicBezTo>
                <a:lnTo>
                  <a:pt x="8475" y="5087"/>
                </a:lnTo>
                <a:lnTo>
                  <a:pt x="8958" y="5821"/>
                </a:lnTo>
                <a:lnTo>
                  <a:pt x="9772" y="5586"/>
                </a:lnTo>
                <a:lnTo>
                  <a:pt x="10698" y="7041"/>
                </a:lnTo>
                <a:lnTo>
                  <a:pt x="11421" y="9834"/>
                </a:lnTo>
                <a:lnTo>
                  <a:pt x="0" y="10000"/>
                </a:lnTo>
                <a:lnTo>
                  <a:pt x="0" y="9556"/>
                </a:lnTo>
                <a:lnTo>
                  <a:pt x="1021" y="8150"/>
                </a:lnTo>
                <a:cubicBezTo>
                  <a:pt x="1028" y="7676"/>
                  <a:pt x="1035" y="7203"/>
                  <a:pt x="1042" y="6729"/>
                </a:cubicBezTo>
                <a:lnTo>
                  <a:pt x="1835" y="5322"/>
                </a:lnTo>
                <a:lnTo>
                  <a:pt x="2261" y="3680"/>
                </a:lnTo>
                <a:lnTo>
                  <a:pt x="2730" y="3236"/>
                </a:lnTo>
                <a:lnTo>
                  <a:pt x="3191" y="1795"/>
                </a:lnTo>
                <a:lnTo>
                  <a:pt x="4238" y="887"/>
                </a:lnTo>
                <a:lnTo>
                  <a:pt x="4625" y="0"/>
                </a:lnTo>
                <a:close/>
              </a:path>
            </a:pathLst>
          </a:custGeom>
          <a:solidFill>
            <a:srgbClr val="FFFFFF">
              <a:alpha val="90000"/>
            </a:srgbClr>
          </a:solidFill>
          <a:ln>
            <a:noFill/>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p:nvSpPr>
        <p:spPr bwMode="auto">
          <a:xfrm>
            <a:off x="1698625" y="2157412"/>
            <a:ext cx="7264400" cy="260350"/>
          </a:xfrm>
          <a:custGeom>
            <a:avLst/>
            <a:gdLst>
              <a:gd name="T0" fmla="*/ 8 w 4576"/>
              <a:gd name="T1" fmla="*/ 76 h 164"/>
              <a:gd name="T2" fmla="*/ 40 w 4576"/>
              <a:gd name="T3" fmla="*/ 68 h 164"/>
              <a:gd name="T4" fmla="*/ 74 w 4576"/>
              <a:gd name="T5" fmla="*/ 66 h 164"/>
              <a:gd name="T6" fmla="*/ 112 w 4576"/>
              <a:gd name="T7" fmla="*/ 40 h 164"/>
              <a:gd name="T8" fmla="*/ 130 w 4576"/>
              <a:gd name="T9" fmla="*/ 32 h 164"/>
              <a:gd name="T10" fmla="*/ 176 w 4576"/>
              <a:gd name="T11" fmla="*/ 40 h 164"/>
              <a:gd name="T12" fmla="*/ 202 w 4576"/>
              <a:gd name="T13" fmla="*/ 34 h 164"/>
              <a:gd name="T14" fmla="*/ 228 w 4576"/>
              <a:gd name="T15" fmla="*/ 42 h 164"/>
              <a:gd name="T16" fmla="*/ 312 w 4576"/>
              <a:gd name="T17" fmla="*/ 136 h 164"/>
              <a:gd name="T18" fmla="*/ 382 w 4576"/>
              <a:gd name="T19" fmla="*/ 146 h 164"/>
              <a:gd name="T20" fmla="*/ 462 w 4576"/>
              <a:gd name="T21" fmla="*/ 136 h 164"/>
              <a:gd name="T22" fmla="*/ 508 w 4576"/>
              <a:gd name="T23" fmla="*/ 112 h 164"/>
              <a:gd name="T24" fmla="*/ 582 w 4576"/>
              <a:gd name="T25" fmla="*/ 78 h 164"/>
              <a:gd name="T26" fmla="*/ 646 w 4576"/>
              <a:gd name="T27" fmla="*/ 92 h 164"/>
              <a:gd name="T28" fmla="*/ 726 w 4576"/>
              <a:gd name="T29" fmla="*/ 136 h 164"/>
              <a:gd name="T30" fmla="*/ 812 w 4576"/>
              <a:gd name="T31" fmla="*/ 162 h 164"/>
              <a:gd name="T32" fmla="*/ 882 w 4576"/>
              <a:gd name="T33" fmla="*/ 154 h 164"/>
              <a:gd name="T34" fmla="*/ 940 w 4576"/>
              <a:gd name="T35" fmla="*/ 108 h 164"/>
              <a:gd name="T36" fmla="*/ 976 w 4576"/>
              <a:gd name="T37" fmla="*/ 52 h 164"/>
              <a:gd name="T38" fmla="*/ 1036 w 4576"/>
              <a:gd name="T39" fmla="*/ 8 h 164"/>
              <a:gd name="T40" fmla="*/ 1104 w 4576"/>
              <a:gd name="T41" fmla="*/ 0 h 164"/>
              <a:gd name="T42" fmla="*/ 1174 w 4576"/>
              <a:gd name="T43" fmla="*/ 16 h 164"/>
              <a:gd name="T44" fmla="*/ 1272 w 4576"/>
              <a:gd name="T45" fmla="*/ 62 h 164"/>
              <a:gd name="T46" fmla="*/ 1388 w 4576"/>
              <a:gd name="T47" fmla="*/ 80 h 164"/>
              <a:gd name="T48" fmla="*/ 1440 w 4576"/>
              <a:gd name="T49" fmla="*/ 64 h 164"/>
              <a:gd name="T50" fmla="*/ 1494 w 4576"/>
              <a:gd name="T51" fmla="*/ 42 h 164"/>
              <a:gd name="T52" fmla="*/ 1584 w 4576"/>
              <a:gd name="T53" fmla="*/ 82 h 164"/>
              <a:gd name="T54" fmla="*/ 1636 w 4576"/>
              <a:gd name="T55" fmla="*/ 102 h 164"/>
              <a:gd name="T56" fmla="*/ 1772 w 4576"/>
              <a:gd name="T57" fmla="*/ 116 h 164"/>
              <a:gd name="T58" fmla="*/ 1850 w 4576"/>
              <a:gd name="T59" fmla="*/ 98 h 164"/>
              <a:gd name="T60" fmla="*/ 1918 w 4576"/>
              <a:gd name="T61" fmla="*/ 64 h 164"/>
              <a:gd name="T62" fmla="*/ 2006 w 4576"/>
              <a:gd name="T63" fmla="*/ 36 h 164"/>
              <a:gd name="T64" fmla="*/ 2090 w 4576"/>
              <a:gd name="T65" fmla="*/ 42 h 164"/>
              <a:gd name="T66" fmla="*/ 2188 w 4576"/>
              <a:gd name="T67" fmla="*/ 88 h 164"/>
              <a:gd name="T68" fmla="*/ 2244 w 4576"/>
              <a:gd name="T69" fmla="*/ 126 h 164"/>
              <a:gd name="T70" fmla="*/ 2328 w 4576"/>
              <a:gd name="T71" fmla="*/ 148 h 164"/>
              <a:gd name="T72" fmla="*/ 2430 w 4576"/>
              <a:gd name="T73" fmla="*/ 126 h 164"/>
              <a:gd name="T74" fmla="*/ 2542 w 4576"/>
              <a:gd name="T75" fmla="*/ 54 h 164"/>
              <a:gd name="T76" fmla="*/ 2596 w 4576"/>
              <a:gd name="T77" fmla="*/ 26 h 164"/>
              <a:gd name="T78" fmla="*/ 2664 w 4576"/>
              <a:gd name="T79" fmla="*/ 22 h 164"/>
              <a:gd name="T80" fmla="*/ 2742 w 4576"/>
              <a:gd name="T81" fmla="*/ 42 h 164"/>
              <a:gd name="T82" fmla="*/ 2878 w 4576"/>
              <a:gd name="T83" fmla="*/ 88 h 164"/>
              <a:gd name="T84" fmla="*/ 2970 w 4576"/>
              <a:gd name="T85" fmla="*/ 90 h 164"/>
              <a:gd name="T86" fmla="*/ 3112 w 4576"/>
              <a:gd name="T87" fmla="*/ 62 h 164"/>
              <a:gd name="T88" fmla="*/ 3182 w 4576"/>
              <a:gd name="T89" fmla="*/ 62 h 164"/>
              <a:gd name="T90" fmla="*/ 3272 w 4576"/>
              <a:gd name="T91" fmla="*/ 114 h 164"/>
              <a:gd name="T92" fmla="*/ 3382 w 4576"/>
              <a:gd name="T93" fmla="*/ 154 h 164"/>
              <a:gd name="T94" fmla="*/ 3474 w 4576"/>
              <a:gd name="T95" fmla="*/ 152 h 164"/>
              <a:gd name="T96" fmla="*/ 3536 w 4576"/>
              <a:gd name="T97" fmla="*/ 116 h 164"/>
              <a:gd name="T98" fmla="*/ 3606 w 4576"/>
              <a:gd name="T99" fmla="*/ 64 h 164"/>
              <a:gd name="T100" fmla="*/ 3664 w 4576"/>
              <a:gd name="T101" fmla="*/ 48 h 164"/>
              <a:gd name="T102" fmla="*/ 3732 w 4576"/>
              <a:gd name="T103" fmla="*/ 56 h 164"/>
              <a:gd name="T104" fmla="*/ 3828 w 4576"/>
              <a:gd name="T105" fmla="*/ 94 h 164"/>
              <a:gd name="T106" fmla="*/ 3966 w 4576"/>
              <a:gd name="T107" fmla="*/ 132 h 164"/>
              <a:gd name="T108" fmla="*/ 4050 w 4576"/>
              <a:gd name="T109" fmla="*/ 128 h 164"/>
              <a:gd name="T110" fmla="*/ 4076 w 4576"/>
              <a:gd name="T111" fmla="*/ 112 h 164"/>
              <a:gd name="T112" fmla="*/ 4166 w 4576"/>
              <a:gd name="T113" fmla="*/ 20 h 164"/>
              <a:gd name="T114" fmla="*/ 4210 w 4576"/>
              <a:gd name="T115" fmla="*/ 6 h 164"/>
              <a:gd name="T116" fmla="*/ 4272 w 4576"/>
              <a:gd name="T117" fmla="*/ 28 h 164"/>
              <a:gd name="T118" fmla="*/ 4352 w 4576"/>
              <a:gd name="T119" fmla="*/ 76 h 164"/>
              <a:gd name="T120" fmla="*/ 4412 w 4576"/>
              <a:gd name="T121" fmla="*/ 94 h 164"/>
              <a:gd name="T122" fmla="*/ 4492 w 4576"/>
              <a:gd name="T123" fmla="*/ 7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76" h="164">
                <a:moveTo>
                  <a:pt x="0" y="88"/>
                </a:moveTo>
                <a:lnTo>
                  <a:pt x="0" y="88"/>
                </a:lnTo>
                <a:lnTo>
                  <a:pt x="2" y="84"/>
                </a:lnTo>
                <a:lnTo>
                  <a:pt x="8" y="76"/>
                </a:lnTo>
                <a:lnTo>
                  <a:pt x="14" y="70"/>
                </a:lnTo>
                <a:lnTo>
                  <a:pt x="20" y="68"/>
                </a:lnTo>
                <a:lnTo>
                  <a:pt x="30" y="66"/>
                </a:lnTo>
                <a:lnTo>
                  <a:pt x="40" y="68"/>
                </a:lnTo>
                <a:lnTo>
                  <a:pt x="40" y="68"/>
                </a:lnTo>
                <a:lnTo>
                  <a:pt x="52" y="70"/>
                </a:lnTo>
                <a:lnTo>
                  <a:pt x="64" y="68"/>
                </a:lnTo>
                <a:lnTo>
                  <a:pt x="74" y="66"/>
                </a:lnTo>
                <a:lnTo>
                  <a:pt x="86" y="62"/>
                </a:lnTo>
                <a:lnTo>
                  <a:pt x="94" y="56"/>
                </a:lnTo>
                <a:lnTo>
                  <a:pt x="102" y="50"/>
                </a:lnTo>
                <a:lnTo>
                  <a:pt x="112" y="40"/>
                </a:lnTo>
                <a:lnTo>
                  <a:pt x="112" y="40"/>
                </a:lnTo>
                <a:lnTo>
                  <a:pt x="116" y="36"/>
                </a:lnTo>
                <a:lnTo>
                  <a:pt x="122" y="34"/>
                </a:lnTo>
                <a:lnTo>
                  <a:pt x="130" y="32"/>
                </a:lnTo>
                <a:lnTo>
                  <a:pt x="138" y="32"/>
                </a:lnTo>
                <a:lnTo>
                  <a:pt x="158" y="34"/>
                </a:lnTo>
                <a:lnTo>
                  <a:pt x="176" y="40"/>
                </a:lnTo>
                <a:lnTo>
                  <a:pt x="176" y="40"/>
                </a:lnTo>
                <a:lnTo>
                  <a:pt x="180" y="40"/>
                </a:lnTo>
                <a:lnTo>
                  <a:pt x="184" y="40"/>
                </a:lnTo>
                <a:lnTo>
                  <a:pt x="192" y="38"/>
                </a:lnTo>
                <a:lnTo>
                  <a:pt x="202" y="34"/>
                </a:lnTo>
                <a:lnTo>
                  <a:pt x="206" y="34"/>
                </a:lnTo>
                <a:lnTo>
                  <a:pt x="212" y="36"/>
                </a:lnTo>
                <a:lnTo>
                  <a:pt x="220" y="38"/>
                </a:lnTo>
                <a:lnTo>
                  <a:pt x="228" y="42"/>
                </a:lnTo>
                <a:lnTo>
                  <a:pt x="238" y="50"/>
                </a:lnTo>
                <a:lnTo>
                  <a:pt x="248" y="60"/>
                </a:lnTo>
                <a:lnTo>
                  <a:pt x="276" y="90"/>
                </a:lnTo>
                <a:lnTo>
                  <a:pt x="312" y="136"/>
                </a:lnTo>
                <a:lnTo>
                  <a:pt x="312" y="136"/>
                </a:lnTo>
                <a:lnTo>
                  <a:pt x="332" y="140"/>
                </a:lnTo>
                <a:lnTo>
                  <a:pt x="354" y="144"/>
                </a:lnTo>
                <a:lnTo>
                  <a:pt x="382" y="146"/>
                </a:lnTo>
                <a:lnTo>
                  <a:pt x="412" y="144"/>
                </a:lnTo>
                <a:lnTo>
                  <a:pt x="430" y="142"/>
                </a:lnTo>
                <a:lnTo>
                  <a:pt x="446" y="140"/>
                </a:lnTo>
                <a:lnTo>
                  <a:pt x="462" y="136"/>
                </a:lnTo>
                <a:lnTo>
                  <a:pt x="478" y="130"/>
                </a:lnTo>
                <a:lnTo>
                  <a:pt x="494" y="122"/>
                </a:lnTo>
                <a:lnTo>
                  <a:pt x="508" y="112"/>
                </a:lnTo>
                <a:lnTo>
                  <a:pt x="508" y="112"/>
                </a:lnTo>
                <a:lnTo>
                  <a:pt x="536" y="94"/>
                </a:lnTo>
                <a:lnTo>
                  <a:pt x="560" y="84"/>
                </a:lnTo>
                <a:lnTo>
                  <a:pt x="570" y="80"/>
                </a:lnTo>
                <a:lnTo>
                  <a:pt x="582" y="78"/>
                </a:lnTo>
                <a:lnTo>
                  <a:pt x="592" y="78"/>
                </a:lnTo>
                <a:lnTo>
                  <a:pt x="602" y="78"/>
                </a:lnTo>
                <a:lnTo>
                  <a:pt x="624" y="84"/>
                </a:lnTo>
                <a:lnTo>
                  <a:pt x="646" y="92"/>
                </a:lnTo>
                <a:lnTo>
                  <a:pt x="670" y="104"/>
                </a:lnTo>
                <a:lnTo>
                  <a:pt x="696" y="120"/>
                </a:lnTo>
                <a:lnTo>
                  <a:pt x="696" y="120"/>
                </a:lnTo>
                <a:lnTo>
                  <a:pt x="726" y="136"/>
                </a:lnTo>
                <a:lnTo>
                  <a:pt x="760" y="150"/>
                </a:lnTo>
                <a:lnTo>
                  <a:pt x="778" y="154"/>
                </a:lnTo>
                <a:lnTo>
                  <a:pt x="794" y="160"/>
                </a:lnTo>
                <a:lnTo>
                  <a:pt x="812" y="162"/>
                </a:lnTo>
                <a:lnTo>
                  <a:pt x="830" y="164"/>
                </a:lnTo>
                <a:lnTo>
                  <a:pt x="848" y="162"/>
                </a:lnTo>
                <a:lnTo>
                  <a:pt x="864" y="160"/>
                </a:lnTo>
                <a:lnTo>
                  <a:pt x="882" y="154"/>
                </a:lnTo>
                <a:lnTo>
                  <a:pt x="898" y="148"/>
                </a:lnTo>
                <a:lnTo>
                  <a:pt x="912" y="138"/>
                </a:lnTo>
                <a:lnTo>
                  <a:pt x="928" y="124"/>
                </a:lnTo>
                <a:lnTo>
                  <a:pt x="940" y="108"/>
                </a:lnTo>
                <a:lnTo>
                  <a:pt x="952" y="88"/>
                </a:lnTo>
                <a:lnTo>
                  <a:pt x="952" y="88"/>
                </a:lnTo>
                <a:lnTo>
                  <a:pt x="964" y="70"/>
                </a:lnTo>
                <a:lnTo>
                  <a:pt x="976" y="52"/>
                </a:lnTo>
                <a:lnTo>
                  <a:pt x="990" y="38"/>
                </a:lnTo>
                <a:lnTo>
                  <a:pt x="1006" y="26"/>
                </a:lnTo>
                <a:lnTo>
                  <a:pt x="1020" y="16"/>
                </a:lnTo>
                <a:lnTo>
                  <a:pt x="1036" y="8"/>
                </a:lnTo>
                <a:lnTo>
                  <a:pt x="1052" y="4"/>
                </a:lnTo>
                <a:lnTo>
                  <a:pt x="1070" y="0"/>
                </a:lnTo>
                <a:lnTo>
                  <a:pt x="1086" y="0"/>
                </a:lnTo>
                <a:lnTo>
                  <a:pt x="1104" y="0"/>
                </a:lnTo>
                <a:lnTo>
                  <a:pt x="1122" y="2"/>
                </a:lnTo>
                <a:lnTo>
                  <a:pt x="1140" y="6"/>
                </a:lnTo>
                <a:lnTo>
                  <a:pt x="1158" y="10"/>
                </a:lnTo>
                <a:lnTo>
                  <a:pt x="1174" y="16"/>
                </a:lnTo>
                <a:lnTo>
                  <a:pt x="1208" y="32"/>
                </a:lnTo>
                <a:lnTo>
                  <a:pt x="1208" y="32"/>
                </a:lnTo>
                <a:lnTo>
                  <a:pt x="1240" y="48"/>
                </a:lnTo>
                <a:lnTo>
                  <a:pt x="1272" y="62"/>
                </a:lnTo>
                <a:lnTo>
                  <a:pt x="1302" y="72"/>
                </a:lnTo>
                <a:lnTo>
                  <a:pt x="1332" y="80"/>
                </a:lnTo>
                <a:lnTo>
                  <a:pt x="1360" y="82"/>
                </a:lnTo>
                <a:lnTo>
                  <a:pt x="1388" y="80"/>
                </a:lnTo>
                <a:lnTo>
                  <a:pt x="1402" y="78"/>
                </a:lnTo>
                <a:lnTo>
                  <a:pt x="1414" y="74"/>
                </a:lnTo>
                <a:lnTo>
                  <a:pt x="1428" y="70"/>
                </a:lnTo>
                <a:lnTo>
                  <a:pt x="1440" y="64"/>
                </a:lnTo>
                <a:lnTo>
                  <a:pt x="1440" y="64"/>
                </a:lnTo>
                <a:lnTo>
                  <a:pt x="1462" y="52"/>
                </a:lnTo>
                <a:lnTo>
                  <a:pt x="1480" y="44"/>
                </a:lnTo>
                <a:lnTo>
                  <a:pt x="1494" y="42"/>
                </a:lnTo>
                <a:lnTo>
                  <a:pt x="1506" y="42"/>
                </a:lnTo>
                <a:lnTo>
                  <a:pt x="1520" y="46"/>
                </a:lnTo>
                <a:lnTo>
                  <a:pt x="1536" y="54"/>
                </a:lnTo>
                <a:lnTo>
                  <a:pt x="1584" y="82"/>
                </a:lnTo>
                <a:lnTo>
                  <a:pt x="1584" y="82"/>
                </a:lnTo>
                <a:lnTo>
                  <a:pt x="1600" y="90"/>
                </a:lnTo>
                <a:lnTo>
                  <a:pt x="1618" y="96"/>
                </a:lnTo>
                <a:lnTo>
                  <a:pt x="1636" y="102"/>
                </a:lnTo>
                <a:lnTo>
                  <a:pt x="1654" y="108"/>
                </a:lnTo>
                <a:lnTo>
                  <a:pt x="1692" y="114"/>
                </a:lnTo>
                <a:lnTo>
                  <a:pt x="1732" y="118"/>
                </a:lnTo>
                <a:lnTo>
                  <a:pt x="1772" y="116"/>
                </a:lnTo>
                <a:lnTo>
                  <a:pt x="1792" y="112"/>
                </a:lnTo>
                <a:lnTo>
                  <a:pt x="1812" y="108"/>
                </a:lnTo>
                <a:lnTo>
                  <a:pt x="1832" y="104"/>
                </a:lnTo>
                <a:lnTo>
                  <a:pt x="1850" y="98"/>
                </a:lnTo>
                <a:lnTo>
                  <a:pt x="1868" y="90"/>
                </a:lnTo>
                <a:lnTo>
                  <a:pt x="1884" y="82"/>
                </a:lnTo>
                <a:lnTo>
                  <a:pt x="1884" y="82"/>
                </a:lnTo>
                <a:lnTo>
                  <a:pt x="1918" y="64"/>
                </a:lnTo>
                <a:lnTo>
                  <a:pt x="1952" y="48"/>
                </a:lnTo>
                <a:lnTo>
                  <a:pt x="1970" y="44"/>
                </a:lnTo>
                <a:lnTo>
                  <a:pt x="1988" y="38"/>
                </a:lnTo>
                <a:lnTo>
                  <a:pt x="2006" y="36"/>
                </a:lnTo>
                <a:lnTo>
                  <a:pt x="2026" y="34"/>
                </a:lnTo>
                <a:lnTo>
                  <a:pt x="2046" y="34"/>
                </a:lnTo>
                <a:lnTo>
                  <a:pt x="2068" y="38"/>
                </a:lnTo>
                <a:lnTo>
                  <a:pt x="2090" y="42"/>
                </a:lnTo>
                <a:lnTo>
                  <a:pt x="2112" y="50"/>
                </a:lnTo>
                <a:lnTo>
                  <a:pt x="2136" y="60"/>
                </a:lnTo>
                <a:lnTo>
                  <a:pt x="2162" y="72"/>
                </a:lnTo>
                <a:lnTo>
                  <a:pt x="2188" y="88"/>
                </a:lnTo>
                <a:lnTo>
                  <a:pt x="2216" y="108"/>
                </a:lnTo>
                <a:lnTo>
                  <a:pt x="2216" y="108"/>
                </a:lnTo>
                <a:lnTo>
                  <a:pt x="2230" y="118"/>
                </a:lnTo>
                <a:lnTo>
                  <a:pt x="2244" y="126"/>
                </a:lnTo>
                <a:lnTo>
                  <a:pt x="2258" y="132"/>
                </a:lnTo>
                <a:lnTo>
                  <a:pt x="2274" y="138"/>
                </a:lnTo>
                <a:lnTo>
                  <a:pt x="2302" y="146"/>
                </a:lnTo>
                <a:lnTo>
                  <a:pt x="2328" y="148"/>
                </a:lnTo>
                <a:lnTo>
                  <a:pt x="2356" y="146"/>
                </a:lnTo>
                <a:lnTo>
                  <a:pt x="2382" y="142"/>
                </a:lnTo>
                <a:lnTo>
                  <a:pt x="2406" y="134"/>
                </a:lnTo>
                <a:lnTo>
                  <a:pt x="2430" y="126"/>
                </a:lnTo>
                <a:lnTo>
                  <a:pt x="2454" y="114"/>
                </a:lnTo>
                <a:lnTo>
                  <a:pt x="2474" y="102"/>
                </a:lnTo>
                <a:lnTo>
                  <a:pt x="2512" y="76"/>
                </a:lnTo>
                <a:lnTo>
                  <a:pt x="2542" y="54"/>
                </a:lnTo>
                <a:lnTo>
                  <a:pt x="2564" y="40"/>
                </a:lnTo>
                <a:lnTo>
                  <a:pt x="2564" y="40"/>
                </a:lnTo>
                <a:lnTo>
                  <a:pt x="2580" y="32"/>
                </a:lnTo>
                <a:lnTo>
                  <a:pt x="2596" y="26"/>
                </a:lnTo>
                <a:lnTo>
                  <a:pt x="2610" y="22"/>
                </a:lnTo>
                <a:lnTo>
                  <a:pt x="2626" y="20"/>
                </a:lnTo>
                <a:lnTo>
                  <a:pt x="2644" y="20"/>
                </a:lnTo>
                <a:lnTo>
                  <a:pt x="2664" y="22"/>
                </a:lnTo>
                <a:lnTo>
                  <a:pt x="2686" y="26"/>
                </a:lnTo>
                <a:lnTo>
                  <a:pt x="2712" y="32"/>
                </a:lnTo>
                <a:lnTo>
                  <a:pt x="2712" y="32"/>
                </a:lnTo>
                <a:lnTo>
                  <a:pt x="2742" y="42"/>
                </a:lnTo>
                <a:lnTo>
                  <a:pt x="2772" y="54"/>
                </a:lnTo>
                <a:lnTo>
                  <a:pt x="2804" y="66"/>
                </a:lnTo>
                <a:lnTo>
                  <a:pt x="2838" y="78"/>
                </a:lnTo>
                <a:lnTo>
                  <a:pt x="2878" y="88"/>
                </a:lnTo>
                <a:lnTo>
                  <a:pt x="2898" y="90"/>
                </a:lnTo>
                <a:lnTo>
                  <a:pt x="2920" y="92"/>
                </a:lnTo>
                <a:lnTo>
                  <a:pt x="2944" y="92"/>
                </a:lnTo>
                <a:lnTo>
                  <a:pt x="2970" y="90"/>
                </a:lnTo>
                <a:lnTo>
                  <a:pt x="2996" y="86"/>
                </a:lnTo>
                <a:lnTo>
                  <a:pt x="3024" y="82"/>
                </a:lnTo>
                <a:lnTo>
                  <a:pt x="3024" y="82"/>
                </a:lnTo>
                <a:lnTo>
                  <a:pt x="3112" y="62"/>
                </a:lnTo>
                <a:lnTo>
                  <a:pt x="3138" y="56"/>
                </a:lnTo>
                <a:lnTo>
                  <a:pt x="3156" y="56"/>
                </a:lnTo>
                <a:lnTo>
                  <a:pt x="3170" y="58"/>
                </a:lnTo>
                <a:lnTo>
                  <a:pt x="3182" y="62"/>
                </a:lnTo>
                <a:lnTo>
                  <a:pt x="3212" y="82"/>
                </a:lnTo>
                <a:lnTo>
                  <a:pt x="3212" y="82"/>
                </a:lnTo>
                <a:lnTo>
                  <a:pt x="3238" y="96"/>
                </a:lnTo>
                <a:lnTo>
                  <a:pt x="3272" y="114"/>
                </a:lnTo>
                <a:lnTo>
                  <a:pt x="3314" y="132"/>
                </a:lnTo>
                <a:lnTo>
                  <a:pt x="3336" y="140"/>
                </a:lnTo>
                <a:lnTo>
                  <a:pt x="3358" y="148"/>
                </a:lnTo>
                <a:lnTo>
                  <a:pt x="3382" y="154"/>
                </a:lnTo>
                <a:lnTo>
                  <a:pt x="3404" y="158"/>
                </a:lnTo>
                <a:lnTo>
                  <a:pt x="3428" y="158"/>
                </a:lnTo>
                <a:lnTo>
                  <a:pt x="3452" y="158"/>
                </a:lnTo>
                <a:lnTo>
                  <a:pt x="3474" y="152"/>
                </a:lnTo>
                <a:lnTo>
                  <a:pt x="3496" y="144"/>
                </a:lnTo>
                <a:lnTo>
                  <a:pt x="3516" y="132"/>
                </a:lnTo>
                <a:lnTo>
                  <a:pt x="3536" y="116"/>
                </a:lnTo>
                <a:lnTo>
                  <a:pt x="3536" y="116"/>
                </a:lnTo>
                <a:lnTo>
                  <a:pt x="3554" y="98"/>
                </a:lnTo>
                <a:lnTo>
                  <a:pt x="3572" y="84"/>
                </a:lnTo>
                <a:lnTo>
                  <a:pt x="3590" y="74"/>
                </a:lnTo>
                <a:lnTo>
                  <a:pt x="3606" y="64"/>
                </a:lnTo>
                <a:lnTo>
                  <a:pt x="3622" y="58"/>
                </a:lnTo>
                <a:lnTo>
                  <a:pt x="3636" y="54"/>
                </a:lnTo>
                <a:lnTo>
                  <a:pt x="3652" y="50"/>
                </a:lnTo>
                <a:lnTo>
                  <a:pt x="3664" y="48"/>
                </a:lnTo>
                <a:lnTo>
                  <a:pt x="3688" y="48"/>
                </a:lnTo>
                <a:lnTo>
                  <a:pt x="3708" y="52"/>
                </a:lnTo>
                <a:lnTo>
                  <a:pt x="3722" y="54"/>
                </a:lnTo>
                <a:lnTo>
                  <a:pt x="3732" y="56"/>
                </a:lnTo>
                <a:lnTo>
                  <a:pt x="3732" y="56"/>
                </a:lnTo>
                <a:lnTo>
                  <a:pt x="3750" y="62"/>
                </a:lnTo>
                <a:lnTo>
                  <a:pt x="3784" y="76"/>
                </a:lnTo>
                <a:lnTo>
                  <a:pt x="3828" y="94"/>
                </a:lnTo>
                <a:lnTo>
                  <a:pt x="3882" y="112"/>
                </a:lnTo>
                <a:lnTo>
                  <a:pt x="3910" y="120"/>
                </a:lnTo>
                <a:lnTo>
                  <a:pt x="3938" y="128"/>
                </a:lnTo>
                <a:lnTo>
                  <a:pt x="3966" y="132"/>
                </a:lnTo>
                <a:lnTo>
                  <a:pt x="3992" y="136"/>
                </a:lnTo>
                <a:lnTo>
                  <a:pt x="4016" y="136"/>
                </a:lnTo>
                <a:lnTo>
                  <a:pt x="4040" y="132"/>
                </a:lnTo>
                <a:lnTo>
                  <a:pt x="4050" y="128"/>
                </a:lnTo>
                <a:lnTo>
                  <a:pt x="4060" y="124"/>
                </a:lnTo>
                <a:lnTo>
                  <a:pt x="4068" y="118"/>
                </a:lnTo>
                <a:lnTo>
                  <a:pt x="4076" y="112"/>
                </a:lnTo>
                <a:lnTo>
                  <a:pt x="4076" y="112"/>
                </a:lnTo>
                <a:lnTo>
                  <a:pt x="4104" y="84"/>
                </a:lnTo>
                <a:lnTo>
                  <a:pt x="4126" y="58"/>
                </a:lnTo>
                <a:lnTo>
                  <a:pt x="4148" y="38"/>
                </a:lnTo>
                <a:lnTo>
                  <a:pt x="4166" y="20"/>
                </a:lnTo>
                <a:lnTo>
                  <a:pt x="4176" y="14"/>
                </a:lnTo>
                <a:lnTo>
                  <a:pt x="4188" y="10"/>
                </a:lnTo>
                <a:lnTo>
                  <a:pt x="4198" y="8"/>
                </a:lnTo>
                <a:lnTo>
                  <a:pt x="4210" y="6"/>
                </a:lnTo>
                <a:lnTo>
                  <a:pt x="4224" y="8"/>
                </a:lnTo>
                <a:lnTo>
                  <a:pt x="4238" y="12"/>
                </a:lnTo>
                <a:lnTo>
                  <a:pt x="4254" y="18"/>
                </a:lnTo>
                <a:lnTo>
                  <a:pt x="4272" y="28"/>
                </a:lnTo>
                <a:lnTo>
                  <a:pt x="4272" y="28"/>
                </a:lnTo>
                <a:lnTo>
                  <a:pt x="4306" y="48"/>
                </a:lnTo>
                <a:lnTo>
                  <a:pt x="4338" y="68"/>
                </a:lnTo>
                <a:lnTo>
                  <a:pt x="4352" y="76"/>
                </a:lnTo>
                <a:lnTo>
                  <a:pt x="4366" y="84"/>
                </a:lnTo>
                <a:lnTo>
                  <a:pt x="4380" y="90"/>
                </a:lnTo>
                <a:lnTo>
                  <a:pt x="4396" y="92"/>
                </a:lnTo>
                <a:lnTo>
                  <a:pt x="4412" y="94"/>
                </a:lnTo>
                <a:lnTo>
                  <a:pt x="4430" y="92"/>
                </a:lnTo>
                <a:lnTo>
                  <a:pt x="4448" y="88"/>
                </a:lnTo>
                <a:lnTo>
                  <a:pt x="4468" y="82"/>
                </a:lnTo>
                <a:lnTo>
                  <a:pt x="4492" y="70"/>
                </a:lnTo>
                <a:lnTo>
                  <a:pt x="4516" y="56"/>
                </a:lnTo>
                <a:lnTo>
                  <a:pt x="4544" y="38"/>
                </a:lnTo>
                <a:lnTo>
                  <a:pt x="4576" y="16"/>
                </a:lnTo>
              </a:path>
            </a:pathLst>
          </a:custGeom>
          <a:noFill/>
          <a:ln w="254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2"/>
          <p:cNvSpPr>
            <a:spLocks/>
          </p:cNvSpPr>
          <p:nvPr/>
        </p:nvSpPr>
        <p:spPr bwMode="auto">
          <a:xfrm>
            <a:off x="1698625" y="2284412"/>
            <a:ext cx="514350" cy="3365500"/>
          </a:xfrm>
          <a:custGeom>
            <a:avLst/>
            <a:gdLst>
              <a:gd name="T0" fmla="*/ 186 w 324"/>
              <a:gd name="T1" fmla="*/ 136 h 2120"/>
              <a:gd name="T2" fmla="*/ 324 w 324"/>
              <a:gd name="T3" fmla="*/ 136 h 2120"/>
              <a:gd name="T4" fmla="*/ 242 w 324"/>
              <a:gd name="T5" fmla="*/ 68 h 2120"/>
              <a:gd name="T6" fmla="*/ 162 w 324"/>
              <a:gd name="T7" fmla="*/ 0 h 2120"/>
              <a:gd name="T8" fmla="*/ 82 w 324"/>
              <a:gd name="T9" fmla="*/ 68 h 2120"/>
              <a:gd name="T10" fmla="*/ 0 w 324"/>
              <a:gd name="T11" fmla="*/ 136 h 2120"/>
              <a:gd name="T12" fmla="*/ 138 w 324"/>
              <a:gd name="T13" fmla="*/ 136 h 2120"/>
              <a:gd name="T14" fmla="*/ 138 w 324"/>
              <a:gd name="T15" fmla="*/ 1984 h 2120"/>
              <a:gd name="T16" fmla="*/ 0 w 324"/>
              <a:gd name="T17" fmla="*/ 1984 h 2120"/>
              <a:gd name="T18" fmla="*/ 82 w 324"/>
              <a:gd name="T19" fmla="*/ 2052 h 2120"/>
              <a:gd name="T20" fmla="*/ 162 w 324"/>
              <a:gd name="T21" fmla="*/ 2120 h 2120"/>
              <a:gd name="T22" fmla="*/ 242 w 324"/>
              <a:gd name="T23" fmla="*/ 2052 h 2120"/>
              <a:gd name="T24" fmla="*/ 324 w 324"/>
              <a:gd name="T25" fmla="*/ 1984 h 2120"/>
              <a:gd name="T26" fmla="*/ 186 w 324"/>
              <a:gd name="T27" fmla="*/ 1984 h 2120"/>
              <a:gd name="T28" fmla="*/ 186 w 324"/>
              <a:gd name="T29" fmla="*/ 136 h 2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4" h="2120">
                <a:moveTo>
                  <a:pt x="186" y="136"/>
                </a:moveTo>
                <a:lnTo>
                  <a:pt x="324" y="136"/>
                </a:lnTo>
                <a:lnTo>
                  <a:pt x="242" y="68"/>
                </a:lnTo>
                <a:lnTo>
                  <a:pt x="162" y="0"/>
                </a:lnTo>
                <a:lnTo>
                  <a:pt x="82" y="68"/>
                </a:lnTo>
                <a:lnTo>
                  <a:pt x="0" y="136"/>
                </a:lnTo>
                <a:lnTo>
                  <a:pt x="138" y="136"/>
                </a:lnTo>
                <a:lnTo>
                  <a:pt x="138" y="1984"/>
                </a:lnTo>
                <a:lnTo>
                  <a:pt x="0" y="1984"/>
                </a:lnTo>
                <a:lnTo>
                  <a:pt x="82" y="2052"/>
                </a:lnTo>
                <a:lnTo>
                  <a:pt x="162" y="2120"/>
                </a:lnTo>
                <a:lnTo>
                  <a:pt x="242" y="2052"/>
                </a:lnTo>
                <a:lnTo>
                  <a:pt x="324" y="1984"/>
                </a:lnTo>
                <a:lnTo>
                  <a:pt x="186" y="1984"/>
                </a:lnTo>
                <a:lnTo>
                  <a:pt x="186"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TextBox 87"/>
          <p:cNvSpPr txBox="1"/>
          <p:nvPr/>
        </p:nvSpPr>
        <p:spPr>
          <a:xfrm>
            <a:off x="6048375" y="1465460"/>
            <a:ext cx="4686300" cy="510778"/>
          </a:xfrm>
          <a:prstGeom prst="roundRect">
            <a:avLst/>
          </a:prstGeom>
          <a:solidFill>
            <a:schemeClr val="bg1">
              <a:alpha val="90000"/>
            </a:schemeClr>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dirty="0">
                <a:cs typeface="Arial" panose="020B0604020202020204" pitchFamily="34" charset="0"/>
              </a:rPr>
              <a:t>Problems Known to Executives</a:t>
            </a:r>
          </a:p>
        </p:txBody>
      </p:sp>
      <p:sp>
        <p:nvSpPr>
          <p:cNvPr id="100" name="TextBox 99"/>
          <p:cNvSpPr txBox="1"/>
          <p:nvPr/>
        </p:nvSpPr>
        <p:spPr>
          <a:xfrm>
            <a:off x="6048375" y="2573674"/>
            <a:ext cx="4686300" cy="510778"/>
          </a:xfrm>
          <a:prstGeom prst="roundRect">
            <a:avLst/>
          </a:prstGeom>
          <a:solidFill>
            <a:schemeClr val="bg1">
              <a:alpha val="90000"/>
            </a:schemeClr>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dirty="0">
                <a:cs typeface="Arial" panose="020B0604020202020204" pitchFamily="34" charset="0"/>
              </a:rPr>
              <a:t>Problems Known to Team Managers</a:t>
            </a:r>
          </a:p>
        </p:txBody>
      </p:sp>
      <p:sp>
        <p:nvSpPr>
          <p:cNvPr id="103" name="TextBox 102"/>
          <p:cNvSpPr txBox="1"/>
          <p:nvPr/>
        </p:nvSpPr>
        <p:spPr>
          <a:xfrm>
            <a:off x="6073497" y="3759398"/>
            <a:ext cx="4686300" cy="510778"/>
          </a:xfrm>
          <a:prstGeom prst="roundRect">
            <a:avLst/>
          </a:prstGeom>
          <a:solidFill>
            <a:schemeClr val="bg1">
              <a:alpha val="90000"/>
            </a:schemeClr>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dirty="0">
                <a:cs typeface="Arial" panose="020B0604020202020204" pitchFamily="34" charset="0"/>
              </a:rPr>
              <a:t>Problems Known to Team Leaders</a:t>
            </a:r>
          </a:p>
        </p:txBody>
      </p:sp>
      <p:sp>
        <p:nvSpPr>
          <p:cNvPr id="106" name="TextBox 105"/>
          <p:cNvSpPr txBox="1"/>
          <p:nvPr/>
        </p:nvSpPr>
        <p:spPr>
          <a:xfrm>
            <a:off x="6073497" y="5128022"/>
            <a:ext cx="4686300" cy="510778"/>
          </a:xfrm>
          <a:prstGeom prst="roundRect">
            <a:avLst/>
          </a:prstGeom>
          <a:solidFill>
            <a:schemeClr val="bg1">
              <a:alpha val="90000"/>
            </a:schemeClr>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dirty="0">
                <a:cs typeface="Arial" panose="020B0604020202020204" pitchFamily="34" charset="0"/>
              </a:rPr>
              <a:t>Problems Known to Staff</a:t>
            </a:r>
          </a:p>
        </p:txBody>
      </p:sp>
      <p:grpSp>
        <p:nvGrpSpPr>
          <p:cNvPr id="95" name="Group 94"/>
          <p:cNvGrpSpPr/>
          <p:nvPr/>
        </p:nvGrpSpPr>
        <p:grpSpPr>
          <a:xfrm>
            <a:off x="4673600" y="1293812"/>
            <a:ext cx="857250" cy="854075"/>
            <a:chOff x="5419725" y="1350962"/>
            <a:chExt cx="857250" cy="854075"/>
          </a:xfrm>
        </p:grpSpPr>
        <p:sp>
          <p:nvSpPr>
            <p:cNvPr id="11" name="Freeform 9"/>
            <p:cNvSpPr>
              <a:spLocks/>
            </p:cNvSpPr>
            <p:nvPr/>
          </p:nvSpPr>
          <p:spPr bwMode="auto">
            <a:xfrm>
              <a:off x="5419725" y="1350962"/>
              <a:ext cx="857250" cy="854075"/>
            </a:xfrm>
            <a:custGeom>
              <a:avLst/>
              <a:gdLst>
                <a:gd name="T0" fmla="*/ 540 w 540"/>
                <a:gd name="T1" fmla="*/ 270 h 538"/>
                <a:gd name="T2" fmla="*/ 534 w 540"/>
                <a:gd name="T3" fmla="*/ 214 h 538"/>
                <a:gd name="T4" fmla="*/ 518 w 540"/>
                <a:gd name="T5" fmla="*/ 164 h 538"/>
                <a:gd name="T6" fmla="*/ 494 w 540"/>
                <a:gd name="T7" fmla="*/ 118 h 538"/>
                <a:gd name="T8" fmla="*/ 460 w 540"/>
                <a:gd name="T9" fmla="*/ 78 h 538"/>
                <a:gd name="T10" fmla="*/ 422 w 540"/>
                <a:gd name="T11" fmla="*/ 46 h 538"/>
                <a:gd name="T12" fmla="*/ 376 w 540"/>
                <a:gd name="T13" fmla="*/ 20 h 538"/>
                <a:gd name="T14" fmla="*/ 324 w 540"/>
                <a:gd name="T15" fmla="*/ 6 h 538"/>
                <a:gd name="T16" fmla="*/ 270 w 540"/>
                <a:gd name="T17" fmla="*/ 0 h 538"/>
                <a:gd name="T18" fmla="*/ 242 w 540"/>
                <a:gd name="T19" fmla="*/ 2 h 538"/>
                <a:gd name="T20" fmla="*/ 190 w 540"/>
                <a:gd name="T21" fmla="*/ 12 h 538"/>
                <a:gd name="T22" fmla="*/ 142 w 540"/>
                <a:gd name="T23" fmla="*/ 32 h 538"/>
                <a:gd name="T24" fmla="*/ 98 w 540"/>
                <a:gd name="T25" fmla="*/ 62 h 538"/>
                <a:gd name="T26" fmla="*/ 62 w 540"/>
                <a:gd name="T27" fmla="*/ 98 h 538"/>
                <a:gd name="T28" fmla="*/ 34 w 540"/>
                <a:gd name="T29" fmla="*/ 140 h 538"/>
                <a:gd name="T30" fmla="*/ 12 w 540"/>
                <a:gd name="T31" fmla="*/ 190 h 538"/>
                <a:gd name="T32" fmla="*/ 2 w 540"/>
                <a:gd name="T33" fmla="*/ 242 h 538"/>
                <a:gd name="T34" fmla="*/ 0 w 540"/>
                <a:gd name="T35" fmla="*/ 270 h 538"/>
                <a:gd name="T36" fmla="*/ 6 w 540"/>
                <a:gd name="T37" fmla="*/ 324 h 538"/>
                <a:gd name="T38" fmla="*/ 22 w 540"/>
                <a:gd name="T39" fmla="*/ 374 h 538"/>
                <a:gd name="T40" fmla="*/ 46 w 540"/>
                <a:gd name="T41" fmla="*/ 420 h 538"/>
                <a:gd name="T42" fmla="*/ 80 w 540"/>
                <a:gd name="T43" fmla="*/ 460 h 538"/>
                <a:gd name="T44" fmla="*/ 120 w 540"/>
                <a:gd name="T45" fmla="*/ 492 h 538"/>
                <a:gd name="T46" fmla="*/ 166 w 540"/>
                <a:gd name="T47" fmla="*/ 518 h 538"/>
                <a:gd name="T48" fmla="*/ 216 w 540"/>
                <a:gd name="T49" fmla="*/ 534 h 538"/>
                <a:gd name="T50" fmla="*/ 270 w 540"/>
                <a:gd name="T51" fmla="*/ 538 h 538"/>
                <a:gd name="T52" fmla="*/ 298 w 540"/>
                <a:gd name="T53" fmla="*/ 538 h 538"/>
                <a:gd name="T54" fmla="*/ 350 w 540"/>
                <a:gd name="T55" fmla="*/ 526 h 538"/>
                <a:gd name="T56" fmla="*/ 398 w 540"/>
                <a:gd name="T57" fmla="*/ 506 h 538"/>
                <a:gd name="T58" fmla="*/ 442 w 540"/>
                <a:gd name="T59" fmla="*/ 478 h 538"/>
                <a:gd name="T60" fmla="*/ 478 w 540"/>
                <a:gd name="T61" fmla="*/ 440 h 538"/>
                <a:gd name="T62" fmla="*/ 508 w 540"/>
                <a:gd name="T63" fmla="*/ 398 h 538"/>
                <a:gd name="T64" fmla="*/ 528 w 540"/>
                <a:gd name="T65" fmla="*/ 350 h 538"/>
                <a:gd name="T66" fmla="*/ 538 w 540"/>
                <a:gd name="T67" fmla="*/ 296 h 538"/>
                <a:gd name="T68" fmla="*/ 540 w 540"/>
                <a:gd name="T69" fmla="*/ 27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38">
                  <a:moveTo>
                    <a:pt x="540" y="270"/>
                  </a:moveTo>
                  <a:lnTo>
                    <a:pt x="540" y="270"/>
                  </a:lnTo>
                  <a:lnTo>
                    <a:pt x="538" y="242"/>
                  </a:lnTo>
                  <a:lnTo>
                    <a:pt x="534" y="214"/>
                  </a:lnTo>
                  <a:lnTo>
                    <a:pt x="528" y="190"/>
                  </a:lnTo>
                  <a:lnTo>
                    <a:pt x="518" y="164"/>
                  </a:lnTo>
                  <a:lnTo>
                    <a:pt x="508" y="140"/>
                  </a:lnTo>
                  <a:lnTo>
                    <a:pt x="494" y="118"/>
                  </a:lnTo>
                  <a:lnTo>
                    <a:pt x="478" y="98"/>
                  </a:lnTo>
                  <a:lnTo>
                    <a:pt x="460" y="78"/>
                  </a:lnTo>
                  <a:lnTo>
                    <a:pt x="442" y="62"/>
                  </a:lnTo>
                  <a:lnTo>
                    <a:pt x="422" y="46"/>
                  </a:lnTo>
                  <a:lnTo>
                    <a:pt x="398" y="32"/>
                  </a:lnTo>
                  <a:lnTo>
                    <a:pt x="376" y="20"/>
                  </a:lnTo>
                  <a:lnTo>
                    <a:pt x="350" y="12"/>
                  </a:lnTo>
                  <a:lnTo>
                    <a:pt x="324" y="6"/>
                  </a:lnTo>
                  <a:lnTo>
                    <a:pt x="298" y="2"/>
                  </a:lnTo>
                  <a:lnTo>
                    <a:pt x="270" y="0"/>
                  </a:lnTo>
                  <a:lnTo>
                    <a:pt x="270" y="0"/>
                  </a:lnTo>
                  <a:lnTo>
                    <a:pt x="242" y="2"/>
                  </a:lnTo>
                  <a:lnTo>
                    <a:pt x="216" y="6"/>
                  </a:lnTo>
                  <a:lnTo>
                    <a:pt x="190" y="12"/>
                  </a:lnTo>
                  <a:lnTo>
                    <a:pt x="166" y="20"/>
                  </a:lnTo>
                  <a:lnTo>
                    <a:pt x="142" y="32"/>
                  </a:lnTo>
                  <a:lnTo>
                    <a:pt x="120" y="46"/>
                  </a:lnTo>
                  <a:lnTo>
                    <a:pt x="98" y="62"/>
                  </a:lnTo>
                  <a:lnTo>
                    <a:pt x="80" y="78"/>
                  </a:lnTo>
                  <a:lnTo>
                    <a:pt x="62" y="98"/>
                  </a:lnTo>
                  <a:lnTo>
                    <a:pt x="46" y="118"/>
                  </a:lnTo>
                  <a:lnTo>
                    <a:pt x="34" y="140"/>
                  </a:lnTo>
                  <a:lnTo>
                    <a:pt x="22" y="164"/>
                  </a:lnTo>
                  <a:lnTo>
                    <a:pt x="12" y="190"/>
                  </a:lnTo>
                  <a:lnTo>
                    <a:pt x="6" y="214"/>
                  </a:lnTo>
                  <a:lnTo>
                    <a:pt x="2" y="242"/>
                  </a:lnTo>
                  <a:lnTo>
                    <a:pt x="0" y="270"/>
                  </a:lnTo>
                  <a:lnTo>
                    <a:pt x="0" y="270"/>
                  </a:lnTo>
                  <a:lnTo>
                    <a:pt x="2" y="296"/>
                  </a:lnTo>
                  <a:lnTo>
                    <a:pt x="6" y="324"/>
                  </a:lnTo>
                  <a:lnTo>
                    <a:pt x="12" y="350"/>
                  </a:lnTo>
                  <a:lnTo>
                    <a:pt x="22" y="374"/>
                  </a:lnTo>
                  <a:lnTo>
                    <a:pt x="34" y="398"/>
                  </a:lnTo>
                  <a:lnTo>
                    <a:pt x="46" y="420"/>
                  </a:lnTo>
                  <a:lnTo>
                    <a:pt x="62" y="440"/>
                  </a:lnTo>
                  <a:lnTo>
                    <a:pt x="80" y="460"/>
                  </a:lnTo>
                  <a:lnTo>
                    <a:pt x="98" y="478"/>
                  </a:lnTo>
                  <a:lnTo>
                    <a:pt x="120" y="492"/>
                  </a:lnTo>
                  <a:lnTo>
                    <a:pt x="142" y="506"/>
                  </a:lnTo>
                  <a:lnTo>
                    <a:pt x="166" y="518"/>
                  </a:lnTo>
                  <a:lnTo>
                    <a:pt x="190" y="526"/>
                  </a:lnTo>
                  <a:lnTo>
                    <a:pt x="216" y="534"/>
                  </a:lnTo>
                  <a:lnTo>
                    <a:pt x="242" y="538"/>
                  </a:lnTo>
                  <a:lnTo>
                    <a:pt x="270" y="538"/>
                  </a:lnTo>
                  <a:lnTo>
                    <a:pt x="270" y="538"/>
                  </a:lnTo>
                  <a:lnTo>
                    <a:pt x="298" y="538"/>
                  </a:lnTo>
                  <a:lnTo>
                    <a:pt x="324" y="534"/>
                  </a:lnTo>
                  <a:lnTo>
                    <a:pt x="350" y="526"/>
                  </a:lnTo>
                  <a:lnTo>
                    <a:pt x="376" y="518"/>
                  </a:lnTo>
                  <a:lnTo>
                    <a:pt x="398" y="506"/>
                  </a:lnTo>
                  <a:lnTo>
                    <a:pt x="422" y="492"/>
                  </a:lnTo>
                  <a:lnTo>
                    <a:pt x="442" y="478"/>
                  </a:lnTo>
                  <a:lnTo>
                    <a:pt x="460" y="460"/>
                  </a:lnTo>
                  <a:lnTo>
                    <a:pt x="478" y="440"/>
                  </a:lnTo>
                  <a:lnTo>
                    <a:pt x="494" y="420"/>
                  </a:lnTo>
                  <a:lnTo>
                    <a:pt x="508" y="398"/>
                  </a:lnTo>
                  <a:lnTo>
                    <a:pt x="518" y="374"/>
                  </a:lnTo>
                  <a:lnTo>
                    <a:pt x="528" y="350"/>
                  </a:lnTo>
                  <a:lnTo>
                    <a:pt x="534" y="324"/>
                  </a:lnTo>
                  <a:lnTo>
                    <a:pt x="538" y="296"/>
                  </a:lnTo>
                  <a:lnTo>
                    <a:pt x="540" y="270"/>
                  </a:lnTo>
                  <a:lnTo>
                    <a:pt x="540" y="270"/>
                  </a:lnTo>
                  <a:close/>
                </a:path>
              </a:pathLst>
            </a:custGeom>
            <a:solidFill>
              <a:srgbClr val="FFFFFF"/>
            </a:solidFill>
            <a:ln w="22225">
              <a:solidFill>
                <a:srgbClr val="000000"/>
              </a:solidFill>
              <a:prstDash val="solid"/>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noEditPoints="1"/>
            </p:cNvSpPr>
            <p:nvPr/>
          </p:nvSpPr>
          <p:spPr bwMode="auto">
            <a:xfrm>
              <a:off x="5632450" y="1677987"/>
              <a:ext cx="158750" cy="203200"/>
            </a:xfrm>
            <a:custGeom>
              <a:avLst/>
              <a:gdLst>
                <a:gd name="T0" fmla="*/ 56 w 100"/>
                <a:gd name="T1" fmla="*/ 128 h 128"/>
                <a:gd name="T2" fmla="*/ 56 w 100"/>
                <a:gd name="T3" fmla="*/ 96 h 128"/>
                <a:gd name="T4" fmla="*/ 0 w 100"/>
                <a:gd name="T5" fmla="*/ 96 h 128"/>
                <a:gd name="T6" fmla="*/ 0 w 100"/>
                <a:gd name="T7" fmla="*/ 78 h 128"/>
                <a:gd name="T8" fmla="*/ 48 w 100"/>
                <a:gd name="T9" fmla="*/ 0 h 128"/>
                <a:gd name="T10" fmla="*/ 86 w 100"/>
                <a:gd name="T11" fmla="*/ 0 h 128"/>
                <a:gd name="T12" fmla="*/ 86 w 100"/>
                <a:gd name="T13" fmla="*/ 74 h 128"/>
                <a:gd name="T14" fmla="*/ 100 w 100"/>
                <a:gd name="T15" fmla="*/ 74 h 128"/>
                <a:gd name="T16" fmla="*/ 100 w 100"/>
                <a:gd name="T17" fmla="*/ 96 h 128"/>
                <a:gd name="T18" fmla="*/ 86 w 100"/>
                <a:gd name="T19" fmla="*/ 96 h 128"/>
                <a:gd name="T20" fmla="*/ 86 w 100"/>
                <a:gd name="T21" fmla="*/ 128 h 128"/>
                <a:gd name="T22" fmla="*/ 56 w 100"/>
                <a:gd name="T23" fmla="*/ 128 h 128"/>
                <a:gd name="T24" fmla="*/ 56 w 100"/>
                <a:gd name="T25" fmla="*/ 74 h 128"/>
                <a:gd name="T26" fmla="*/ 56 w 100"/>
                <a:gd name="T27" fmla="*/ 46 h 128"/>
                <a:gd name="T28" fmla="*/ 56 w 100"/>
                <a:gd name="T29" fmla="*/ 46 h 128"/>
                <a:gd name="T30" fmla="*/ 58 w 100"/>
                <a:gd name="T31" fmla="*/ 22 h 128"/>
                <a:gd name="T32" fmla="*/ 58 w 100"/>
                <a:gd name="T33" fmla="*/ 22 h 128"/>
                <a:gd name="T34" fmla="*/ 58 w 100"/>
                <a:gd name="T35" fmla="*/ 22 h 128"/>
                <a:gd name="T36" fmla="*/ 46 w 100"/>
                <a:gd name="T37" fmla="*/ 46 h 128"/>
                <a:gd name="T38" fmla="*/ 28 w 100"/>
                <a:gd name="T39" fmla="*/ 74 h 128"/>
                <a:gd name="T40" fmla="*/ 28 w 100"/>
                <a:gd name="T41" fmla="*/ 74 h 128"/>
                <a:gd name="T42" fmla="*/ 56 w 100"/>
                <a:gd name="T43" fmla="*/ 7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128">
                  <a:moveTo>
                    <a:pt x="56" y="128"/>
                  </a:moveTo>
                  <a:lnTo>
                    <a:pt x="56" y="96"/>
                  </a:lnTo>
                  <a:lnTo>
                    <a:pt x="0" y="96"/>
                  </a:lnTo>
                  <a:lnTo>
                    <a:pt x="0" y="78"/>
                  </a:lnTo>
                  <a:lnTo>
                    <a:pt x="48" y="0"/>
                  </a:lnTo>
                  <a:lnTo>
                    <a:pt x="86" y="0"/>
                  </a:lnTo>
                  <a:lnTo>
                    <a:pt x="86" y="74"/>
                  </a:lnTo>
                  <a:lnTo>
                    <a:pt x="100" y="74"/>
                  </a:lnTo>
                  <a:lnTo>
                    <a:pt x="100" y="96"/>
                  </a:lnTo>
                  <a:lnTo>
                    <a:pt x="86" y="96"/>
                  </a:lnTo>
                  <a:lnTo>
                    <a:pt x="86" y="128"/>
                  </a:lnTo>
                  <a:lnTo>
                    <a:pt x="56" y="128"/>
                  </a:lnTo>
                  <a:close/>
                  <a:moveTo>
                    <a:pt x="56" y="74"/>
                  </a:moveTo>
                  <a:lnTo>
                    <a:pt x="56" y="46"/>
                  </a:lnTo>
                  <a:lnTo>
                    <a:pt x="56" y="46"/>
                  </a:lnTo>
                  <a:lnTo>
                    <a:pt x="58" y="22"/>
                  </a:lnTo>
                  <a:lnTo>
                    <a:pt x="58" y="22"/>
                  </a:lnTo>
                  <a:lnTo>
                    <a:pt x="58" y="22"/>
                  </a:lnTo>
                  <a:lnTo>
                    <a:pt x="46" y="46"/>
                  </a:lnTo>
                  <a:lnTo>
                    <a:pt x="28" y="74"/>
                  </a:lnTo>
                  <a:lnTo>
                    <a:pt x="28" y="74"/>
                  </a:lnTo>
                  <a:lnTo>
                    <a:pt x="56" y="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noEditPoints="1"/>
            </p:cNvSpPr>
            <p:nvPr/>
          </p:nvSpPr>
          <p:spPr bwMode="auto">
            <a:xfrm>
              <a:off x="5807075" y="1674812"/>
              <a:ext cx="257175" cy="209550"/>
            </a:xfrm>
            <a:custGeom>
              <a:avLst/>
              <a:gdLst>
                <a:gd name="T0" fmla="*/ 70 w 162"/>
                <a:gd name="T1" fmla="*/ 38 h 132"/>
                <a:gd name="T2" fmla="*/ 68 w 162"/>
                <a:gd name="T3" fmla="*/ 54 h 132"/>
                <a:gd name="T4" fmla="*/ 60 w 162"/>
                <a:gd name="T5" fmla="*/ 68 h 132"/>
                <a:gd name="T6" fmla="*/ 48 w 162"/>
                <a:gd name="T7" fmla="*/ 76 h 132"/>
                <a:gd name="T8" fmla="*/ 34 w 162"/>
                <a:gd name="T9" fmla="*/ 78 h 132"/>
                <a:gd name="T10" fmla="*/ 28 w 162"/>
                <a:gd name="T11" fmla="*/ 78 h 132"/>
                <a:gd name="T12" fmla="*/ 16 w 162"/>
                <a:gd name="T13" fmla="*/ 72 h 132"/>
                <a:gd name="T14" fmla="*/ 6 w 162"/>
                <a:gd name="T15" fmla="*/ 62 h 132"/>
                <a:gd name="T16" fmla="*/ 0 w 162"/>
                <a:gd name="T17" fmla="*/ 48 h 132"/>
                <a:gd name="T18" fmla="*/ 0 w 162"/>
                <a:gd name="T19" fmla="*/ 40 h 132"/>
                <a:gd name="T20" fmla="*/ 2 w 162"/>
                <a:gd name="T21" fmla="*/ 24 h 132"/>
                <a:gd name="T22" fmla="*/ 10 w 162"/>
                <a:gd name="T23" fmla="*/ 10 h 132"/>
                <a:gd name="T24" fmla="*/ 22 w 162"/>
                <a:gd name="T25" fmla="*/ 2 h 132"/>
                <a:gd name="T26" fmla="*/ 36 w 162"/>
                <a:gd name="T27" fmla="*/ 0 h 132"/>
                <a:gd name="T28" fmla="*/ 44 w 162"/>
                <a:gd name="T29" fmla="*/ 0 h 132"/>
                <a:gd name="T30" fmla="*/ 56 w 162"/>
                <a:gd name="T31" fmla="*/ 6 h 132"/>
                <a:gd name="T32" fmla="*/ 66 w 162"/>
                <a:gd name="T33" fmla="*/ 16 h 132"/>
                <a:gd name="T34" fmla="*/ 70 w 162"/>
                <a:gd name="T35" fmla="*/ 30 h 132"/>
                <a:gd name="T36" fmla="*/ 70 w 162"/>
                <a:gd name="T37" fmla="*/ 38 h 132"/>
                <a:gd name="T38" fmla="*/ 22 w 162"/>
                <a:gd name="T39" fmla="*/ 38 h 132"/>
                <a:gd name="T40" fmla="*/ 26 w 162"/>
                <a:gd name="T41" fmla="*/ 56 h 132"/>
                <a:gd name="T42" fmla="*/ 36 w 162"/>
                <a:gd name="T43" fmla="*/ 62 h 132"/>
                <a:gd name="T44" fmla="*/ 42 w 162"/>
                <a:gd name="T45" fmla="*/ 60 h 132"/>
                <a:gd name="T46" fmla="*/ 48 w 162"/>
                <a:gd name="T47" fmla="*/ 48 h 132"/>
                <a:gd name="T48" fmla="*/ 48 w 162"/>
                <a:gd name="T49" fmla="*/ 38 h 132"/>
                <a:gd name="T50" fmla="*/ 46 w 162"/>
                <a:gd name="T51" fmla="*/ 22 h 132"/>
                <a:gd name="T52" fmla="*/ 36 w 162"/>
                <a:gd name="T53" fmla="*/ 16 h 132"/>
                <a:gd name="T54" fmla="*/ 30 w 162"/>
                <a:gd name="T55" fmla="*/ 18 h 132"/>
                <a:gd name="T56" fmla="*/ 24 w 162"/>
                <a:gd name="T57" fmla="*/ 30 h 132"/>
                <a:gd name="T58" fmla="*/ 22 w 162"/>
                <a:gd name="T59" fmla="*/ 38 h 132"/>
                <a:gd name="T60" fmla="*/ 110 w 162"/>
                <a:gd name="T61" fmla="*/ 0 h 132"/>
                <a:gd name="T62" fmla="*/ 52 w 162"/>
                <a:gd name="T63" fmla="*/ 132 h 132"/>
                <a:gd name="T64" fmla="*/ 162 w 162"/>
                <a:gd name="T65" fmla="*/ 90 h 132"/>
                <a:gd name="T66" fmla="*/ 162 w 162"/>
                <a:gd name="T67" fmla="*/ 100 h 132"/>
                <a:gd name="T68" fmla="*/ 156 w 162"/>
                <a:gd name="T69" fmla="*/ 114 h 132"/>
                <a:gd name="T70" fmla="*/ 146 w 162"/>
                <a:gd name="T71" fmla="*/ 126 h 132"/>
                <a:gd name="T72" fmla="*/ 134 w 162"/>
                <a:gd name="T73" fmla="*/ 130 h 132"/>
                <a:gd name="T74" fmla="*/ 126 w 162"/>
                <a:gd name="T75" fmla="*/ 130 h 132"/>
                <a:gd name="T76" fmla="*/ 114 w 162"/>
                <a:gd name="T77" fmla="*/ 128 h 132"/>
                <a:gd name="T78" fmla="*/ 102 w 162"/>
                <a:gd name="T79" fmla="*/ 120 h 132"/>
                <a:gd name="T80" fmla="*/ 94 w 162"/>
                <a:gd name="T81" fmla="*/ 108 h 132"/>
                <a:gd name="T82" fmla="*/ 92 w 162"/>
                <a:gd name="T83" fmla="*/ 92 h 132"/>
                <a:gd name="T84" fmla="*/ 92 w 162"/>
                <a:gd name="T85" fmla="*/ 84 h 132"/>
                <a:gd name="T86" fmla="*/ 98 w 162"/>
                <a:gd name="T87" fmla="*/ 70 h 132"/>
                <a:gd name="T88" fmla="*/ 106 w 162"/>
                <a:gd name="T89" fmla="*/ 60 h 132"/>
                <a:gd name="T90" fmla="*/ 120 w 162"/>
                <a:gd name="T91" fmla="*/ 54 h 132"/>
                <a:gd name="T92" fmla="*/ 128 w 162"/>
                <a:gd name="T93" fmla="*/ 52 h 132"/>
                <a:gd name="T94" fmla="*/ 142 w 162"/>
                <a:gd name="T95" fmla="*/ 56 h 132"/>
                <a:gd name="T96" fmla="*/ 154 w 162"/>
                <a:gd name="T97" fmla="*/ 64 h 132"/>
                <a:gd name="T98" fmla="*/ 160 w 162"/>
                <a:gd name="T99" fmla="*/ 76 h 132"/>
                <a:gd name="T100" fmla="*/ 162 w 162"/>
                <a:gd name="T101" fmla="*/ 90 h 132"/>
                <a:gd name="T102" fmla="*/ 114 w 162"/>
                <a:gd name="T103" fmla="*/ 92 h 132"/>
                <a:gd name="T104" fmla="*/ 116 w 162"/>
                <a:gd name="T105" fmla="*/ 100 h 132"/>
                <a:gd name="T106" fmla="*/ 122 w 162"/>
                <a:gd name="T107" fmla="*/ 112 h 132"/>
                <a:gd name="T108" fmla="*/ 128 w 162"/>
                <a:gd name="T109" fmla="*/ 114 h 132"/>
                <a:gd name="T110" fmla="*/ 136 w 162"/>
                <a:gd name="T111" fmla="*/ 108 h 132"/>
                <a:gd name="T112" fmla="*/ 140 w 162"/>
                <a:gd name="T113" fmla="*/ 92 h 132"/>
                <a:gd name="T114" fmla="*/ 140 w 162"/>
                <a:gd name="T115" fmla="*/ 82 h 132"/>
                <a:gd name="T116" fmla="*/ 134 w 162"/>
                <a:gd name="T117" fmla="*/ 70 h 132"/>
                <a:gd name="T118" fmla="*/ 128 w 162"/>
                <a:gd name="T119" fmla="*/ 68 h 132"/>
                <a:gd name="T120" fmla="*/ 118 w 162"/>
                <a:gd name="T121" fmla="*/ 76 h 132"/>
                <a:gd name="T122" fmla="*/ 114 w 162"/>
                <a:gd name="T123"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32">
                  <a:moveTo>
                    <a:pt x="70" y="38"/>
                  </a:moveTo>
                  <a:lnTo>
                    <a:pt x="70" y="38"/>
                  </a:lnTo>
                  <a:lnTo>
                    <a:pt x="70" y="46"/>
                  </a:lnTo>
                  <a:lnTo>
                    <a:pt x="68" y="54"/>
                  </a:lnTo>
                  <a:lnTo>
                    <a:pt x="64" y="62"/>
                  </a:lnTo>
                  <a:lnTo>
                    <a:pt x="60" y="68"/>
                  </a:lnTo>
                  <a:lnTo>
                    <a:pt x="54" y="72"/>
                  </a:lnTo>
                  <a:lnTo>
                    <a:pt x="48" y="76"/>
                  </a:lnTo>
                  <a:lnTo>
                    <a:pt x="42" y="78"/>
                  </a:lnTo>
                  <a:lnTo>
                    <a:pt x="34" y="78"/>
                  </a:lnTo>
                  <a:lnTo>
                    <a:pt x="34" y="78"/>
                  </a:lnTo>
                  <a:lnTo>
                    <a:pt x="28" y="78"/>
                  </a:lnTo>
                  <a:lnTo>
                    <a:pt x="22" y="76"/>
                  </a:lnTo>
                  <a:lnTo>
                    <a:pt x="16" y="72"/>
                  </a:lnTo>
                  <a:lnTo>
                    <a:pt x="10" y="68"/>
                  </a:lnTo>
                  <a:lnTo>
                    <a:pt x="6" y="62"/>
                  </a:lnTo>
                  <a:lnTo>
                    <a:pt x="2" y="56"/>
                  </a:lnTo>
                  <a:lnTo>
                    <a:pt x="0" y="48"/>
                  </a:lnTo>
                  <a:lnTo>
                    <a:pt x="0" y="40"/>
                  </a:lnTo>
                  <a:lnTo>
                    <a:pt x="0" y="40"/>
                  </a:lnTo>
                  <a:lnTo>
                    <a:pt x="0" y="32"/>
                  </a:lnTo>
                  <a:lnTo>
                    <a:pt x="2" y="24"/>
                  </a:lnTo>
                  <a:lnTo>
                    <a:pt x="6" y="16"/>
                  </a:lnTo>
                  <a:lnTo>
                    <a:pt x="10" y="10"/>
                  </a:lnTo>
                  <a:lnTo>
                    <a:pt x="16" y="6"/>
                  </a:lnTo>
                  <a:lnTo>
                    <a:pt x="22" y="2"/>
                  </a:lnTo>
                  <a:lnTo>
                    <a:pt x="28" y="0"/>
                  </a:lnTo>
                  <a:lnTo>
                    <a:pt x="36" y="0"/>
                  </a:lnTo>
                  <a:lnTo>
                    <a:pt x="36" y="0"/>
                  </a:lnTo>
                  <a:lnTo>
                    <a:pt x="44" y="0"/>
                  </a:lnTo>
                  <a:lnTo>
                    <a:pt x="50" y="2"/>
                  </a:lnTo>
                  <a:lnTo>
                    <a:pt x="56" y="6"/>
                  </a:lnTo>
                  <a:lnTo>
                    <a:pt x="62" y="10"/>
                  </a:lnTo>
                  <a:lnTo>
                    <a:pt x="66" y="16"/>
                  </a:lnTo>
                  <a:lnTo>
                    <a:pt x="68" y="22"/>
                  </a:lnTo>
                  <a:lnTo>
                    <a:pt x="70" y="30"/>
                  </a:lnTo>
                  <a:lnTo>
                    <a:pt x="70" y="38"/>
                  </a:lnTo>
                  <a:lnTo>
                    <a:pt x="70" y="38"/>
                  </a:lnTo>
                  <a:close/>
                  <a:moveTo>
                    <a:pt x="22" y="38"/>
                  </a:moveTo>
                  <a:lnTo>
                    <a:pt x="22" y="38"/>
                  </a:lnTo>
                  <a:lnTo>
                    <a:pt x="24" y="48"/>
                  </a:lnTo>
                  <a:lnTo>
                    <a:pt x="26" y="56"/>
                  </a:lnTo>
                  <a:lnTo>
                    <a:pt x="30" y="60"/>
                  </a:lnTo>
                  <a:lnTo>
                    <a:pt x="36" y="62"/>
                  </a:lnTo>
                  <a:lnTo>
                    <a:pt x="36" y="62"/>
                  </a:lnTo>
                  <a:lnTo>
                    <a:pt x="42" y="60"/>
                  </a:lnTo>
                  <a:lnTo>
                    <a:pt x="44" y="56"/>
                  </a:lnTo>
                  <a:lnTo>
                    <a:pt x="48" y="48"/>
                  </a:lnTo>
                  <a:lnTo>
                    <a:pt x="48" y="38"/>
                  </a:lnTo>
                  <a:lnTo>
                    <a:pt x="48" y="38"/>
                  </a:lnTo>
                  <a:lnTo>
                    <a:pt x="48" y="30"/>
                  </a:lnTo>
                  <a:lnTo>
                    <a:pt x="46" y="22"/>
                  </a:lnTo>
                  <a:lnTo>
                    <a:pt x="42" y="18"/>
                  </a:lnTo>
                  <a:lnTo>
                    <a:pt x="36" y="16"/>
                  </a:lnTo>
                  <a:lnTo>
                    <a:pt x="36" y="16"/>
                  </a:lnTo>
                  <a:lnTo>
                    <a:pt x="30" y="18"/>
                  </a:lnTo>
                  <a:lnTo>
                    <a:pt x="26" y="22"/>
                  </a:lnTo>
                  <a:lnTo>
                    <a:pt x="24" y="30"/>
                  </a:lnTo>
                  <a:lnTo>
                    <a:pt x="22" y="38"/>
                  </a:lnTo>
                  <a:lnTo>
                    <a:pt x="22" y="38"/>
                  </a:lnTo>
                  <a:close/>
                  <a:moveTo>
                    <a:pt x="36" y="132"/>
                  </a:moveTo>
                  <a:lnTo>
                    <a:pt x="110" y="0"/>
                  </a:lnTo>
                  <a:lnTo>
                    <a:pt x="126" y="0"/>
                  </a:lnTo>
                  <a:lnTo>
                    <a:pt x="52" y="132"/>
                  </a:lnTo>
                  <a:lnTo>
                    <a:pt x="36" y="132"/>
                  </a:lnTo>
                  <a:close/>
                  <a:moveTo>
                    <a:pt x="162" y="90"/>
                  </a:moveTo>
                  <a:lnTo>
                    <a:pt x="162" y="90"/>
                  </a:lnTo>
                  <a:lnTo>
                    <a:pt x="162" y="100"/>
                  </a:lnTo>
                  <a:lnTo>
                    <a:pt x="160" y="108"/>
                  </a:lnTo>
                  <a:lnTo>
                    <a:pt x="156" y="114"/>
                  </a:lnTo>
                  <a:lnTo>
                    <a:pt x="152" y="120"/>
                  </a:lnTo>
                  <a:lnTo>
                    <a:pt x="146" y="126"/>
                  </a:lnTo>
                  <a:lnTo>
                    <a:pt x="140" y="128"/>
                  </a:lnTo>
                  <a:lnTo>
                    <a:pt x="134" y="130"/>
                  </a:lnTo>
                  <a:lnTo>
                    <a:pt x="126" y="130"/>
                  </a:lnTo>
                  <a:lnTo>
                    <a:pt x="126" y="130"/>
                  </a:lnTo>
                  <a:lnTo>
                    <a:pt x="120" y="130"/>
                  </a:lnTo>
                  <a:lnTo>
                    <a:pt x="114" y="128"/>
                  </a:lnTo>
                  <a:lnTo>
                    <a:pt x="108" y="126"/>
                  </a:lnTo>
                  <a:lnTo>
                    <a:pt x="102" y="120"/>
                  </a:lnTo>
                  <a:lnTo>
                    <a:pt x="98" y="116"/>
                  </a:lnTo>
                  <a:lnTo>
                    <a:pt x="94" y="108"/>
                  </a:lnTo>
                  <a:lnTo>
                    <a:pt x="92" y="100"/>
                  </a:lnTo>
                  <a:lnTo>
                    <a:pt x="92" y="92"/>
                  </a:lnTo>
                  <a:lnTo>
                    <a:pt x="92" y="92"/>
                  </a:lnTo>
                  <a:lnTo>
                    <a:pt x="92" y="84"/>
                  </a:lnTo>
                  <a:lnTo>
                    <a:pt x="94" y="76"/>
                  </a:lnTo>
                  <a:lnTo>
                    <a:pt x="98" y="70"/>
                  </a:lnTo>
                  <a:lnTo>
                    <a:pt x="102" y="64"/>
                  </a:lnTo>
                  <a:lnTo>
                    <a:pt x="106" y="60"/>
                  </a:lnTo>
                  <a:lnTo>
                    <a:pt x="114" y="56"/>
                  </a:lnTo>
                  <a:lnTo>
                    <a:pt x="120" y="54"/>
                  </a:lnTo>
                  <a:lnTo>
                    <a:pt x="128" y="52"/>
                  </a:lnTo>
                  <a:lnTo>
                    <a:pt x="128" y="52"/>
                  </a:lnTo>
                  <a:lnTo>
                    <a:pt x="136" y="54"/>
                  </a:lnTo>
                  <a:lnTo>
                    <a:pt x="142" y="56"/>
                  </a:lnTo>
                  <a:lnTo>
                    <a:pt x="148" y="58"/>
                  </a:lnTo>
                  <a:lnTo>
                    <a:pt x="154" y="64"/>
                  </a:lnTo>
                  <a:lnTo>
                    <a:pt x="158" y="68"/>
                  </a:lnTo>
                  <a:lnTo>
                    <a:pt x="160" y="76"/>
                  </a:lnTo>
                  <a:lnTo>
                    <a:pt x="162" y="82"/>
                  </a:lnTo>
                  <a:lnTo>
                    <a:pt x="162" y="90"/>
                  </a:lnTo>
                  <a:lnTo>
                    <a:pt x="162" y="90"/>
                  </a:lnTo>
                  <a:close/>
                  <a:moveTo>
                    <a:pt x="114" y="92"/>
                  </a:moveTo>
                  <a:lnTo>
                    <a:pt x="114" y="92"/>
                  </a:lnTo>
                  <a:lnTo>
                    <a:pt x="116" y="100"/>
                  </a:lnTo>
                  <a:lnTo>
                    <a:pt x="118" y="108"/>
                  </a:lnTo>
                  <a:lnTo>
                    <a:pt x="122" y="112"/>
                  </a:lnTo>
                  <a:lnTo>
                    <a:pt x="128" y="114"/>
                  </a:lnTo>
                  <a:lnTo>
                    <a:pt x="128" y="114"/>
                  </a:lnTo>
                  <a:lnTo>
                    <a:pt x="134" y="114"/>
                  </a:lnTo>
                  <a:lnTo>
                    <a:pt x="136" y="108"/>
                  </a:lnTo>
                  <a:lnTo>
                    <a:pt x="140" y="102"/>
                  </a:lnTo>
                  <a:lnTo>
                    <a:pt x="140" y="92"/>
                  </a:lnTo>
                  <a:lnTo>
                    <a:pt x="140" y="92"/>
                  </a:lnTo>
                  <a:lnTo>
                    <a:pt x="140" y="82"/>
                  </a:lnTo>
                  <a:lnTo>
                    <a:pt x="138" y="76"/>
                  </a:lnTo>
                  <a:lnTo>
                    <a:pt x="134" y="70"/>
                  </a:lnTo>
                  <a:lnTo>
                    <a:pt x="128" y="68"/>
                  </a:lnTo>
                  <a:lnTo>
                    <a:pt x="128" y="68"/>
                  </a:lnTo>
                  <a:lnTo>
                    <a:pt x="122" y="70"/>
                  </a:lnTo>
                  <a:lnTo>
                    <a:pt x="118" y="76"/>
                  </a:lnTo>
                  <a:lnTo>
                    <a:pt x="116" y="82"/>
                  </a:lnTo>
                  <a:lnTo>
                    <a:pt x="114" y="92"/>
                  </a:lnTo>
                  <a:lnTo>
                    <a:pt x="114"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6" name="Group 95"/>
          <p:cNvGrpSpPr/>
          <p:nvPr/>
        </p:nvGrpSpPr>
        <p:grpSpPr>
          <a:xfrm>
            <a:off x="4673600" y="2401887"/>
            <a:ext cx="857250" cy="857250"/>
            <a:chOff x="5419725" y="2459037"/>
            <a:chExt cx="857250" cy="857250"/>
          </a:xfrm>
        </p:grpSpPr>
        <p:sp>
          <p:nvSpPr>
            <p:cNvPr id="10" name="Freeform 8"/>
            <p:cNvSpPr>
              <a:spLocks/>
            </p:cNvSpPr>
            <p:nvPr/>
          </p:nvSpPr>
          <p:spPr bwMode="auto">
            <a:xfrm>
              <a:off x="5419725" y="2459037"/>
              <a:ext cx="857250" cy="857250"/>
            </a:xfrm>
            <a:custGeom>
              <a:avLst/>
              <a:gdLst>
                <a:gd name="T0" fmla="*/ 540 w 540"/>
                <a:gd name="T1" fmla="*/ 270 h 540"/>
                <a:gd name="T2" fmla="*/ 534 w 540"/>
                <a:gd name="T3" fmla="*/ 216 h 540"/>
                <a:gd name="T4" fmla="*/ 518 w 540"/>
                <a:gd name="T5" fmla="*/ 166 h 540"/>
                <a:gd name="T6" fmla="*/ 494 w 540"/>
                <a:gd name="T7" fmla="*/ 120 h 540"/>
                <a:gd name="T8" fmla="*/ 460 w 540"/>
                <a:gd name="T9" fmla="*/ 80 h 540"/>
                <a:gd name="T10" fmla="*/ 422 w 540"/>
                <a:gd name="T11" fmla="*/ 46 h 540"/>
                <a:gd name="T12" fmla="*/ 376 w 540"/>
                <a:gd name="T13" fmla="*/ 22 h 540"/>
                <a:gd name="T14" fmla="*/ 324 w 540"/>
                <a:gd name="T15" fmla="*/ 6 h 540"/>
                <a:gd name="T16" fmla="*/ 270 w 540"/>
                <a:gd name="T17" fmla="*/ 0 h 540"/>
                <a:gd name="T18" fmla="*/ 242 w 540"/>
                <a:gd name="T19" fmla="*/ 2 h 540"/>
                <a:gd name="T20" fmla="*/ 190 w 540"/>
                <a:gd name="T21" fmla="*/ 12 h 540"/>
                <a:gd name="T22" fmla="*/ 142 w 540"/>
                <a:gd name="T23" fmla="*/ 32 h 540"/>
                <a:gd name="T24" fmla="*/ 98 w 540"/>
                <a:gd name="T25" fmla="*/ 62 h 540"/>
                <a:gd name="T26" fmla="*/ 62 w 540"/>
                <a:gd name="T27" fmla="*/ 98 h 540"/>
                <a:gd name="T28" fmla="*/ 34 w 540"/>
                <a:gd name="T29" fmla="*/ 142 h 540"/>
                <a:gd name="T30" fmla="*/ 12 w 540"/>
                <a:gd name="T31" fmla="*/ 190 h 540"/>
                <a:gd name="T32" fmla="*/ 2 w 540"/>
                <a:gd name="T33" fmla="*/ 242 h 540"/>
                <a:gd name="T34" fmla="*/ 0 w 540"/>
                <a:gd name="T35" fmla="*/ 270 h 540"/>
                <a:gd name="T36" fmla="*/ 6 w 540"/>
                <a:gd name="T37" fmla="*/ 324 h 540"/>
                <a:gd name="T38" fmla="*/ 22 w 540"/>
                <a:gd name="T39" fmla="*/ 374 h 540"/>
                <a:gd name="T40" fmla="*/ 46 w 540"/>
                <a:gd name="T41" fmla="*/ 420 h 540"/>
                <a:gd name="T42" fmla="*/ 80 w 540"/>
                <a:gd name="T43" fmla="*/ 460 h 540"/>
                <a:gd name="T44" fmla="*/ 120 w 540"/>
                <a:gd name="T45" fmla="*/ 494 h 540"/>
                <a:gd name="T46" fmla="*/ 166 w 540"/>
                <a:gd name="T47" fmla="*/ 518 h 540"/>
                <a:gd name="T48" fmla="*/ 216 w 540"/>
                <a:gd name="T49" fmla="*/ 534 h 540"/>
                <a:gd name="T50" fmla="*/ 270 w 540"/>
                <a:gd name="T51" fmla="*/ 540 h 540"/>
                <a:gd name="T52" fmla="*/ 298 w 540"/>
                <a:gd name="T53" fmla="*/ 538 h 540"/>
                <a:gd name="T54" fmla="*/ 350 w 540"/>
                <a:gd name="T55" fmla="*/ 528 h 540"/>
                <a:gd name="T56" fmla="*/ 398 w 540"/>
                <a:gd name="T57" fmla="*/ 508 h 540"/>
                <a:gd name="T58" fmla="*/ 442 w 540"/>
                <a:gd name="T59" fmla="*/ 478 h 540"/>
                <a:gd name="T60" fmla="*/ 478 w 540"/>
                <a:gd name="T61" fmla="*/ 442 h 540"/>
                <a:gd name="T62" fmla="*/ 508 w 540"/>
                <a:gd name="T63" fmla="*/ 398 h 540"/>
                <a:gd name="T64" fmla="*/ 528 w 540"/>
                <a:gd name="T65" fmla="*/ 350 h 540"/>
                <a:gd name="T66" fmla="*/ 538 w 540"/>
                <a:gd name="T67" fmla="*/ 298 h 540"/>
                <a:gd name="T68" fmla="*/ 540 w 540"/>
                <a:gd name="T69" fmla="*/ 270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40">
                  <a:moveTo>
                    <a:pt x="540" y="270"/>
                  </a:moveTo>
                  <a:lnTo>
                    <a:pt x="540" y="270"/>
                  </a:lnTo>
                  <a:lnTo>
                    <a:pt x="538" y="242"/>
                  </a:lnTo>
                  <a:lnTo>
                    <a:pt x="534" y="216"/>
                  </a:lnTo>
                  <a:lnTo>
                    <a:pt x="528" y="190"/>
                  </a:lnTo>
                  <a:lnTo>
                    <a:pt x="518" y="166"/>
                  </a:lnTo>
                  <a:lnTo>
                    <a:pt x="508" y="142"/>
                  </a:lnTo>
                  <a:lnTo>
                    <a:pt x="494" y="120"/>
                  </a:lnTo>
                  <a:lnTo>
                    <a:pt x="478" y="98"/>
                  </a:lnTo>
                  <a:lnTo>
                    <a:pt x="460" y="80"/>
                  </a:lnTo>
                  <a:lnTo>
                    <a:pt x="442" y="62"/>
                  </a:lnTo>
                  <a:lnTo>
                    <a:pt x="422" y="46"/>
                  </a:lnTo>
                  <a:lnTo>
                    <a:pt x="398" y="32"/>
                  </a:lnTo>
                  <a:lnTo>
                    <a:pt x="376" y="22"/>
                  </a:lnTo>
                  <a:lnTo>
                    <a:pt x="350" y="12"/>
                  </a:lnTo>
                  <a:lnTo>
                    <a:pt x="324" y="6"/>
                  </a:lnTo>
                  <a:lnTo>
                    <a:pt x="298" y="2"/>
                  </a:lnTo>
                  <a:lnTo>
                    <a:pt x="270" y="0"/>
                  </a:lnTo>
                  <a:lnTo>
                    <a:pt x="270" y="0"/>
                  </a:lnTo>
                  <a:lnTo>
                    <a:pt x="242" y="2"/>
                  </a:lnTo>
                  <a:lnTo>
                    <a:pt x="216" y="6"/>
                  </a:lnTo>
                  <a:lnTo>
                    <a:pt x="190" y="12"/>
                  </a:lnTo>
                  <a:lnTo>
                    <a:pt x="166" y="22"/>
                  </a:lnTo>
                  <a:lnTo>
                    <a:pt x="142" y="32"/>
                  </a:lnTo>
                  <a:lnTo>
                    <a:pt x="120" y="46"/>
                  </a:lnTo>
                  <a:lnTo>
                    <a:pt x="98" y="62"/>
                  </a:lnTo>
                  <a:lnTo>
                    <a:pt x="80" y="80"/>
                  </a:lnTo>
                  <a:lnTo>
                    <a:pt x="62" y="98"/>
                  </a:lnTo>
                  <a:lnTo>
                    <a:pt x="46" y="120"/>
                  </a:lnTo>
                  <a:lnTo>
                    <a:pt x="34" y="142"/>
                  </a:lnTo>
                  <a:lnTo>
                    <a:pt x="22" y="166"/>
                  </a:lnTo>
                  <a:lnTo>
                    <a:pt x="12" y="190"/>
                  </a:lnTo>
                  <a:lnTo>
                    <a:pt x="6" y="216"/>
                  </a:lnTo>
                  <a:lnTo>
                    <a:pt x="2" y="242"/>
                  </a:lnTo>
                  <a:lnTo>
                    <a:pt x="0" y="270"/>
                  </a:lnTo>
                  <a:lnTo>
                    <a:pt x="0" y="270"/>
                  </a:lnTo>
                  <a:lnTo>
                    <a:pt x="2" y="298"/>
                  </a:lnTo>
                  <a:lnTo>
                    <a:pt x="6" y="324"/>
                  </a:lnTo>
                  <a:lnTo>
                    <a:pt x="12" y="350"/>
                  </a:lnTo>
                  <a:lnTo>
                    <a:pt x="22" y="374"/>
                  </a:lnTo>
                  <a:lnTo>
                    <a:pt x="34" y="398"/>
                  </a:lnTo>
                  <a:lnTo>
                    <a:pt x="46" y="420"/>
                  </a:lnTo>
                  <a:lnTo>
                    <a:pt x="62" y="442"/>
                  </a:lnTo>
                  <a:lnTo>
                    <a:pt x="80" y="460"/>
                  </a:lnTo>
                  <a:lnTo>
                    <a:pt x="98" y="478"/>
                  </a:lnTo>
                  <a:lnTo>
                    <a:pt x="120" y="494"/>
                  </a:lnTo>
                  <a:lnTo>
                    <a:pt x="142" y="508"/>
                  </a:lnTo>
                  <a:lnTo>
                    <a:pt x="166" y="518"/>
                  </a:lnTo>
                  <a:lnTo>
                    <a:pt x="190" y="528"/>
                  </a:lnTo>
                  <a:lnTo>
                    <a:pt x="216" y="534"/>
                  </a:lnTo>
                  <a:lnTo>
                    <a:pt x="242" y="538"/>
                  </a:lnTo>
                  <a:lnTo>
                    <a:pt x="270" y="540"/>
                  </a:lnTo>
                  <a:lnTo>
                    <a:pt x="270" y="540"/>
                  </a:lnTo>
                  <a:lnTo>
                    <a:pt x="298" y="538"/>
                  </a:lnTo>
                  <a:lnTo>
                    <a:pt x="324" y="534"/>
                  </a:lnTo>
                  <a:lnTo>
                    <a:pt x="350" y="528"/>
                  </a:lnTo>
                  <a:lnTo>
                    <a:pt x="376" y="518"/>
                  </a:lnTo>
                  <a:lnTo>
                    <a:pt x="398" y="508"/>
                  </a:lnTo>
                  <a:lnTo>
                    <a:pt x="422" y="494"/>
                  </a:lnTo>
                  <a:lnTo>
                    <a:pt x="442" y="478"/>
                  </a:lnTo>
                  <a:lnTo>
                    <a:pt x="460" y="460"/>
                  </a:lnTo>
                  <a:lnTo>
                    <a:pt x="478" y="442"/>
                  </a:lnTo>
                  <a:lnTo>
                    <a:pt x="494" y="420"/>
                  </a:lnTo>
                  <a:lnTo>
                    <a:pt x="508" y="398"/>
                  </a:lnTo>
                  <a:lnTo>
                    <a:pt x="518" y="374"/>
                  </a:lnTo>
                  <a:lnTo>
                    <a:pt x="528" y="350"/>
                  </a:lnTo>
                  <a:lnTo>
                    <a:pt x="534" y="324"/>
                  </a:lnTo>
                  <a:lnTo>
                    <a:pt x="538" y="298"/>
                  </a:lnTo>
                  <a:lnTo>
                    <a:pt x="540" y="270"/>
                  </a:lnTo>
                  <a:lnTo>
                    <a:pt x="540" y="270"/>
                  </a:lnTo>
                  <a:close/>
                </a:path>
              </a:pathLst>
            </a:custGeom>
            <a:solidFill>
              <a:srgbClr val="FFFFFF"/>
            </a:solidFill>
            <a:ln w="22225">
              <a:solidFill>
                <a:srgbClr val="000000"/>
              </a:solidFill>
              <a:prstDash val="solid"/>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noEditPoints="1"/>
            </p:cNvSpPr>
            <p:nvPr/>
          </p:nvSpPr>
          <p:spPr bwMode="auto">
            <a:xfrm>
              <a:off x="5632450" y="2782887"/>
              <a:ext cx="155575" cy="209550"/>
            </a:xfrm>
            <a:custGeom>
              <a:avLst/>
              <a:gdLst>
                <a:gd name="T0" fmla="*/ 12 w 98"/>
                <a:gd name="T1" fmla="*/ 108 h 132"/>
                <a:gd name="T2" fmla="*/ 26 w 98"/>
                <a:gd name="T3" fmla="*/ 108 h 132"/>
                <a:gd name="T4" fmla="*/ 50 w 98"/>
                <a:gd name="T5" fmla="*/ 100 h 132"/>
                <a:gd name="T6" fmla="*/ 56 w 98"/>
                <a:gd name="T7" fmla="*/ 96 h 132"/>
                <a:gd name="T8" fmla="*/ 64 w 98"/>
                <a:gd name="T9" fmla="*/ 84 h 132"/>
                <a:gd name="T10" fmla="*/ 66 w 98"/>
                <a:gd name="T11" fmla="*/ 76 h 132"/>
                <a:gd name="T12" fmla="*/ 62 w 98"/>
                <a:gd name="T13" fmla="*/ 80 h 132"/>
                <a:gd name="T14" fmla="*/ 48 w 98"/>
                <a:gd name="T15" fmla="*/ 86 h 132"/>
                <a:gd name="T16" fmla="*/ 40 w 98"/>
                <a:gd name="T17" fmla="*/ 86 h 132"/>
                <a:gd name="T18" fmla="*/ 26 w 98"/>
                <a:gd name="T19" fmla="*/ 84 h 132"/>
                <a:gd name="T20" fmla="*/ 12 w 98"/>
                <a:gd name="T21" fmla="*/ 76 h 132"/>
                <a:gd name="T22" fmla="*/ 4 w 98"/>
                <a:gd name="T23" fmla="*/ 62 h 132"/>
                <a:gd name="T24" fmla="*/ 0 w 98"/>
                <a:gd name="T25" fmla="*/ 46 h 132"/>
                <a:gd name="T26" fmla="*/ 2 w 98"/>
                <a:gd name="T27" fmla="*/ 36 h 132"/>
                <a:gd name="T28" fmla="*/ 8 w 98"/>
                <a:gd name="T29" fmla="*/ 20 h 132"/>
                <a:gd name="T30" fmla="*/ 22 w 98"/>
                <a:gd name="T31" fmla="*/ 8 h 132"/>
                <a:gd name="T32" fmla="*/ 38 w 98"/>
                <a:gd name="T33" fmla="*/ 0 h 132"/>
                <a:gd name="T34" fmla="*/ 50 w 98"/>
                <a:gd name="T35" fmla="*/ 0 h 132"/>
                <a:gd name="T36" fmla="*/ 70 w 98"/>
                <a:gd name="T37" fmla="*/ 4 h 132"/>
                <a:gd name="T38" fmla="*/ 86 w 98"/>
                <a:gd name="T39" fmla="*/ 16 h 132"/>
                <a:gd name="T40" fmla="*/ 94 w 98"/>
                <a:gd name="T41" fmla="*/ 34 h 132"/>
                <a:gd name="T42" fmla="*/ 98 w 98"/>
                <a:gd name="T43" fmla="*/ 54 h 132"/>
                <a:gd name="T44" fmla="*/ 96 w 98"/>
                <a:gd name="T45" fmla="*/ 74 h 132"/>
                <a:gd name="T46" fmla="*/ 84 w 98"/>
                <a:gd name="T47" fmla="*/ 102 h 132"/>
                <a:gd name="T48" fmla="*/ 76 w 98"/>
                <a:gd name="T49" fmla="*/ 114 h 132"/>
                <a:gd name="T50" fmla="*/ 54 w 98"/>
                <a:gd name="T51" fmla="*/ 126 h 132"/>
                <a:gd name="T52" fmla="*/ 26 w 98"/>
                <a:gd name="T53" fmla="*/ 132 h 132"/>
                <a:gd name="T54" fmla="*/ 12 w 98"/>
                <a:gd name="T55" fmla="*/ 132 h 132"/>
                <a:gd name="T56" fmla="*/ 30 w 98"/>
                <a:gd name="T57" fmla="*/ 44 h 132"/>
                <a:gd name="T58" fmla="*/ 32 w 98"/>
                <a:gd name="T59" fmla="*/ 52 h 132"/>
                <a:gd name="T60" fmla="*/ 40 w 98"/>
                <a:gd name="T61" fmla="*/ 62 h 132"/>
                <a:gd name="T62" fmla="*/ 48 w 98"/>
                <a:gd name="T63" fmla="*/ 64 h 132"/>
                <a:gd name="T64" fmla="*/ 60 w 98"/>
                <a:gd name="T65" fmla="*/ 62 h 132"/>
                <a:gd name="T66" fmla="*/ 66 w 98"/>
                <a:gd name="T67" fmla="*/ 56 h 132"/>
                <a:gd name="T68" fmla="*/ 66 w 98"/>
                <a:gd name="T69" fmla="*/ 48 h 132"/>
                <a:gd name="T70" fmla="*/ 62 w 98"/>
                <a:gd name="T71" fmla="*/ 30 h 132"/>
                <a:gd name="T72" fmla="*/ 52 w 98"/>
                <a:gd name="T73" fmla="*/ 22 h 132"/>
                <a:gd name="T74" fmla="*/ 48 w 98"/>
                <a:gd name="T75" fmla="*/ 22 h 132"/>
                <a:gd name="T76" fmla="*/ 36 w 98"/>
                <a:gd name="T77" fmla="*/ 28 h 132"/>
                <a:gd name="T78" fmla="*/ 30 w 98"/>
                <a:gd name="T79" fmla="*/ 4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8" h="132">
                  <a:moveTo>
                    <a:pt x="12" y="108"/>
                  </a:moveTo>
                  <a:lnTo>
                    <a:pt x="12" y="108"/>
                  </a:lnTo>
                  <a:lnTo>
                    <a:pt x="26" y="108"/>
                  </a:lnTo>
                  <a:lnTo>
                    <a:pt x="26" y="108"/>
                  </a:lnTo>
                  <a:lnTo>
                    <a:pt x="40" y="106"/>
                  </a:lnTo>
                  <a:lnTo>
                    <a:pt x="50" y="100"/>
                  </a:lnTo>
                  <a:lnTo>
                    <a:pt x="50" y="100"/>
                  </a:lnTo>
                  <a:lnTo>
                    <a:pt x="56" y="96"/>
                  </a:lnTo>
                  <a:lnTo>
                    <a:pt x="62" y="90"/>
                  </a:lnTo>
                  <a:lnTo>
                    <a:pt x="64" y="84"/>
                  </a:lnTo>
                  <a:lnTo>
                    <a:pt x="66" y="76"/>
                  </a:lnTo>
                  <a:lnTo>
                    <a:pt x="66" y="76"/>
                  </a:lnTo>
                  <a:lnTo>
                    <a:pt x="66" y="76"/>
                  </a:lnTo>
                  <a:lnTo>
                    <a:pt x="62" y="80"/>
                  </a:lnTo>
                  <a:lnTo>
                    <a:pt x="56" y="84"/>
                  </a:lnTo>
                  <a:lnTo>
                    <a:pt x="48" y="86"/>
                  </a:lnTo>
                  <a:lnTo>
                    <a:pt x="40" y="86"/>
                  </a:lnTo>
                  <a:lnTo>
                    <a:pt x="40" y="86"/>
                  </a:lnTo>
                  <a:lnTo>
                    <a:pt x="32" y="86"/>
                  </a:lnTo>
                  <a:lnTo>
                    <a:pt x="26" y="84"/>
                  </a:lnTo>
                  <a:lnTo>
                    <a:pt x="18" y="80"/>
                  </a:lnTo>
                  <a:lnTo>
                    <a:pt x="12" y="76"/>
                  </a:lnTo>
                  <a:lnTo>
                    <a:pt x="8" y="70"/>
                  </a:lnTo>
                  <a:lnTo>
                    <a:pt x="4" y="62"/>
                  </a:lnTo>
                  <a:lnTo>
                    <a:pt x="2" y="54"/>
                  </a:lnTo>
                  <a:lnTo>
                    <a:pt x="0" y="46"/>
                  </a:lnTo>
                  <a:lnTo>
                    <a:pt x="0" y="46"/>
                  </a:lnTo>
                  <a:lnTo>
                    <a:pt x="2" y="36"/>
                  </a:lnTo>
                  <a:lnTo>
                    <a:pt x="4" y="28"/>
                  </a:lnTo>
                  <a:lnTo>
                    <a:pt x="8" y="20"/>
                  </a:lnTo>
                  <a:lnTo>
                    <a:pt x="14" y="14"/>
                  </a:lnTo>
                  <a:lnTo>
                    <a:pt x="22" y="8"/>
                  </a:lnTo>
                  <a:lnTo>
                    <a:pt x="30" y="4"/>
                  </a:lnTo>
                  <a:lnTo>
                    <a:pt x="38" y="0"/>
                  </a:lnTo>
                  <a:lnTo>
                    <a:pt x="50" y="0"/>
                  </a:lnTo>
                  <a:lnTo>
                    <a:pt x="50" y="0"/>
                  </a:lnTo>
                  <a:lnTo>
                    <a:pt x="60" y="2"/>
                  </a:lnTo>
                  <a:lnTo>
                    <a:pt x="70" y="4"/>
                  </a:lnTo>
                  <a:lnTo>
                    <a:pt x="78" y="10"/>
                  </a:lnTo>
                  <a:lnTo>
                    <a:pt x="86" y="16"/>
                  </a:lnTo>
                  <a:lnTo>
                    <a:pt x="90" y="24"/>
                  </a:lnTo>
                  <a:lnTo>
                    <a:pt x="94" y="34"/>
                  </a:lnTo>
                  <a:lnTo>
                    <a:pt x="96" y="44"/>
                  </a:lnTo>
                  <a:lnTo>
                    <a:pt x="98" y="54"/>
                  </a:lnTo>
                  <a:lnTo>
                    <a:pt x="98" y="54"/>
                  </a:lnTo>
                  <a:lnTo>
                    <a:pt x="96" y="74"/>
                  </a:lnTo>
                  <a:lnTo>
                    <a:pt x="92" y="90"/>
                  </a:lnTo>
                  <a:lnTo>
                    <a:pt x="84" y="102"/>
                  </a:lnTo>
                  <a:lnTo>
                    <a:pt x="76" y="114"/>
                  </a:lnTo>
                  <a:lnTo>
                    <a:pt x="76" y="114"/>
                  </a:lnTo>
                  <a:lnTo>
                    <a:pt x="66" y="122"/>
                  </a:lnTo>
                  <a:lnTo>
                    <a:pt x="54" y="126"/>
                  </a:lnTo>
                  <a:lnTo>
                    <a:pt x="40" y="130"/>
                  </a:lnTo>
                  <a:lnTo>
                    <a:pt x="26" y="132"/>
                  </a:lnTo>
                  <a:lnTo>
                    <a:pt x="26" y="132"/>
                  </a:lnTo>
                  <a:lnTo>
                    <a:pt x="12" y="132"/>
                  </a:lnTo>
                  <a:lnTo>
                    <a:pt x="12" y="108"/>
                  </a:lnTo>
                  <a:close/>
                  <a:moveTo>
                    <a:pt x="30" y="44"/>
                  </a:moveTo>
                  <a:lnTo>
                    <a:pt x="30" y="44"/>
                  </a:lnTo>
                  <a:lnTo>
                    <a:pt x="32" y="52"/>
                  </a:lnTo>
                  <a:lnTo>
                    <a:pt x="36" y="58"/>
                  </a:lnTo>
                  <a:lnTo>
                    <a:pt x="40" y="62"/>
                  </a:lnTo>
                  <a:lnTo>
                    <a:pt x="48" y="64"/>
                  </a:lnTo>
                  <a:lnTo>
                    <a:pt x="48" y="64"/>
                  </a:lnTo>
                  <a:lnTo>
                    <a:pt x="54" y="64"/>
                  </a:lnTo>
                  <a:lnTo>
                    <a:pt x="60" y="62"/>
                  </a:lnTo>
                  <a:lnTo>
                    <a:pt x="66" y="56"/>
                  </a:lnTo>
                  <a:lnTo>
                    <a:pt x="66" y="56"/>
                  </a:lnTo>
                  <a:lnTo>
                    <a:pt x="66" y="48"/>
                  </a:lnTo>
                  <a:lnTo>
                    <a:pt x="66" y="48"/>
                  </a:lnTo>
                  <a:lnTo>
                    <a:pt x="66" y="38"/>
                  </a:lnTo>
                  <a:lnTo>
                    <a:pt x="62" y="30"/>
                  </a:lnTo>
                  <a:lnTo>
                    <a:pt x="56" y="24"/>
                  </a:lnTo>
                  <a:lnTo>
                    <a:pt x="52" y="22"/>
                  </a:lnTo>
                  <a:lnTo>
                    <a:pt x="48" y="22"/>
                  </a:lnTo>
                  <a:lnTo>
                    <a:pt x="48" y="22"/>
                  </a:lnTo>
                  <a:lnTo>
                    <a:pt x="42" y="24"/>
                  </a:lnTo>
                  <a:lnTo>
                    <a:pt x="36" y="28"/>
                  </a:lnTo>
                  <a:lnTo>
                    <a:pt x="32" y="36"/>
                  </a:lnTo>
                  <a:lnTo>
                    <a:pt x="30" y="44"/>
                  </a:lnTo>
                  <a:lnTo>
                    <a:pt x="3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noEditPoints="1"/>
            </p:cNvSpPr>
            <p:nvPr/>
          </p:nvSpPr>
          <p:spPr bwMode="auto">
            <a:xfrm>
              <a:off x="5807075" y="2782887"/>
              <a:ext cx="257175" cy="209550"/>
            </a:xfrm>
            <a:custGeom>
              <a:avLst/>
              <a:gdLst>
                <a:gd name="T0" fmla="*/ 70 w 162"/>
                <a:gd name="T1" fmla="*/ 38 h 132"/>
                <a:gd name="T2" fmla="*/ 66 w 162"/>
                <a:gd name="T3" fmla="*/ 56 h 132"/>
                <a:gd name="T4" fmla="*/ 58 w 162"/>
                <a:gd name="T5" fmla="*/ 68 h 132"/>
                <a:gd name="T6" fmla="*/ 48 w 162"/>
                <a:gd name="T7" fmla="*/ 76 h 132"/>
                <a:gd name="T8" fmla="*/ 34 w 162"/>
                <a:gd name="T9" fmla="*/ 78 h 132"/>
                <a:gd name="T10" fmla="*/ 28 w 162"/>
                <a:gd name="T11" fmla="*/ 78 h 132"/>
                <a:gd name="T12" fmla="*/ 14 w 162"/>
                <a:gd name="T13" fmla="*/ 72 h 132"/>
                <a:gd name="T14" fmla="*/ 6 w 162"/>
                <a:gd name="T15" fmla="*/ 62 h 132"/>
                <a:gd name="T16" fmla="*/ 0 w 162"/>
                <a:gd name="T17" fmla="*/ 48 h 132"/>
                <a:gd name="T18" fmla="*/ 0 w 162"/>
                <a:gd name="T19" fmla="*/ 40 h 132"/>
                <a:gd name="T20" fmla="*/ 2 w 162"/>
                <a:gd name="T21" fmla="*/ 24 h 132"/>
                <a:gd name="T22" fmla="*/ 10 w 162"/>
                <a:gd name="T23" fmla="*/ 12 h 132"/>
                <a:gd name="T24" fmla="*/ 20 w 162"/>
                <a:gd name="T25" fmla="*/ 4 h 132"/>
                <a:gd name="T26" fmla="*/ 36 w 162"/>
                <a:gd name="T27" fmla="*/ 0 h 132"/>
                <a:gd name="T28" fmla="*/ 44 w 162"/>
                <a:gd name="T29" fmla="*/ 0 h 132"/>
                <a:gd name="T30" fmla="*/ 56 w 162"/>
                <a:gd name="T31" fmla="*/ 6 h 132"/>
                <a:gd name="T32" fmla="*/ 64 w 162"/>
                <a:gd name="T33" fmla="*/ 16 h 132"/>
                <a:gd name="T34" fmla="*/ 70 w 162"/>
                <a:gd name="T35" fmla="*/ 30 h 132"/>
                <a:gd name="T36" fmla="*/ 70 w 162"/>
                <a:gd name="T37" fmla="*/ 38 h 132"/>
                <a:gd name="T38" fmla="*/ 22 w 162"/>
                <a:gd name="T39" fmla="*/ 40 h 132"/>
                <a:gd name="T40" fmla="*/ 26 w 162"/>
                <a:gd name="T41" fmla="*/ 56 h 132"/>
                <a:gd name="T42" fmla="*/ 34 w 162"/>
                <a:gd name="T43" fmla="*/ 62 h 132"/>
                <a:gd name="T44" fmla="*/ 40 w 162"/>
                <a:gd name="T45" fmla="*/ 60 h 132"/>
                <a:gd name="T46" fmla="*/ 46 w 162"/>
                <a:gd name="T47" fmla="*/ 48 h 132"/>
                <a:gd name="T48" fmla="*/ 48 w 162"/>
                <a:gd name="T49" fmla="*/ 40 h 132"/>
                <a:gd name="T50" fmla="*/ 44 w 162"/>
                <a:gd name="T51" fmla="*/ 22 h 132"/>
                <a:gd name="T52" fmla="*/ 34 w 162"/>
                <a:gd name="T53" fmla="*/ 16 h 132"/>
                <a:gd name="T54" fmla="*/ 28 w 162"/>
                <a:gd name="T55" fmla="*/ 18 h 132"/>
                <a:gd name="T56" fmla="*/ 22 w 162"/>
                <a:gd name="T57" fmla="*/ 30 h 132"/>
                <a:gd name="T58" fmla="*/ 22 w 162"/>
                <a:gd name="T59" fmla="*/ 40 h 132"/>
                <a:gd name="T60" fmla="*/ 110 w 162"/>
                <a:gd name="T61" fmla="*/ 0 h 132"/>
                <a:gd name="T62" fmla="*/ 52 w 162"/>
                <a:gd name="T63" fmla="*/ 132 h 132"/>
                <a:gd name="T64" fmla="*/ 162 w 162"/>
                <a:gd name="T65" fmla="*/ 90 h 132"/>
                <a:gd name="T66" fmla="*/ 160 w 162"/>
                <a:gd name="T67" fmla="*/ 100 h 132"/>
                <a:gd name="T68" fmla="*/ 156 w 162"/>
                <a:gd name="T69" fmla="*/ 116 h 132"/>
                <a:gd name="T70" fmla="*/ 146 w 162"/>
                <a:gd name="T71" fmla="*/ 126 h 132"/>
                <a:gd name="T72" fmla="*/ 134 w 162"/>
                <a:gd name="T73" fmla="*/ 130 h 132"/>
                <a:gd name="T74" fmla="*/ 126 w 162"/>
                <a:gd name="T75" fmla="*/ 132 h 132"/>
                <a:gd name="T76" fmla="*/ 112 w 162"/>
                <a:gd name="T77" fmla="*/ 128 h 132"/>
                <a:gd name="T78" fmla="*/ 102 w 162"/>
                <a:gd name="T79" fmla="*/ 122 h 132"/>
                <a:gd name="T80" fmla="*/ 94 w 162"/>
                <a:gd name="T81" fmla="*/ 110 h 132"/>
                <a:gd name="T82" fmla="*/ 92 w 162"/>
                <a:gd name="T83" fmla="*/ 94 h 132"/>
                <a:gd name="T84" fmla="*/ 92 w 162"/>
                <a:gd name="T85" fmla="*/ 84 h 132"/>
                <a:gd name="T86" fmla="*/ 96 w 162"/>
                <a:gd name="T87" fmla="*/ 70 h 132"/>
                <a:gd name="T88" fmla="*/ 106 w 162"/>
                <a:gd name="T89" fmla="*/ 60 h 132"/>
                <a:gd name="T90" fmla="*/ 120 w 162"/>
                <a:gd name="T91" fmla="*/ 54 h 132"/>
                <a:gd name="T92" fmla="*/ 128 w 162"/>
                <a:gd name="T93" fmla="*/ 54 h 132"/>
                <a:gd name="T94" fmla="*/ 142 w 162"/>
                <a:gd name="T95" fmla="*/ 56 h 132"/>
                <a:gd name="T96" fmla="*/ 152 w 162"/>
                <a:gd name="T97" fmla="*/ 64 h 132"/>
                <a:gd name="T98" fmla="*/ 160 w 162"/>
                <a:gd name="T99" fmla="*/ 76 h 132"/>
                <a:gd name="T100" fmla="*/ 162 w 162"/>
                <a:gd name="T101" fmla="*/ 90 h 132"/>
                <a:gd name="T102" fmla="*/ 114 w 162"/>
                <a:gd name="T103" fmla="*/ 92 h 132"/>
                <a:gd name="T104" fmla="*/ 114 w 162"/>
                <a:gd name="T105" fmla="*/ 102 h 132"/>
                <a:gd name="T106" fmla="*/ 122 w 162"/>
                <a:gd name="T107" fmla="*/ 114 h 132"/>
                <a:gd name="T108" fmla="*/ 126 w 162"/>
                <a:gd name="T109" fmla="*/ 116 h 132"/>
                <a:gd name="T110" fmla="*/ 136 w 162"/>
                <a:gd name="T111" fmla="*/ 110 h 132"/>
                <a:gd name="T112" fmla="*/ 140 w 162"/>
                <a:gd name="T113" fmla="*/ 92 h 132"/>
                <a:gd name="T114" fmla="*/ 138 w 162"/>
                <a:gd name="T115" fmla="*/ 84 h 132"/>
                <a:gd name="T116" fmla="*/ 132 w 162"/>
                <a:gd name="T117" fmla="*/ 72 h 132"/>
                <a:gd name="T118" fmla="*/ 126 w 162"/>
                <a:gd name="T119" fmla="*/ 70 h 132"/>
                <a:gd name="T120" fmla="*/ 116 w 162"/>
                <a:gd name="T121" fmla="*/ 76 h 132"/>
                <a:gd name="T122" fmla="*/ 114 w 162"/>
                <a:gd name="T123" fmla="*/ 9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32">
                  <a:moveTo>
                    <a:pt x="70" y="38"/>
                  </a:moveTo>
                  <a:lnTo>
                    <a:pt x="70" y="38"/>
                  </a:lnTo>
                  <a:lnTo>
                    <a:pt x="68" y="48"/>
                  </a:lnTo>
                  <a:lnTo>
                    <a:pt x="66" y="56"/>
                  </a:lnTo>
                  <a:lnTo>
                    <a:pt x="64" y="62"/>
                  </a:lnTo>
                  <a:lnTo>
                    <a:pt x="58" y="68"/>
                  </a:lnTo>
                  <a:lnTo>
                    <a:pt x="54" y="72"/>
                  </a:lnTo>
                  <a:lnTo>
                    <a:pt x="48" y="76"/>
                  </a:lnTo>
                  <a:lnTo>
                    <a:pt x="42" y="78"/>
                  </a:lnTo>
                  <a:lnTo>
                    <a:pt x="34" y="78"/>
                  </a:lnTo>
                  <a:lnTo>
                    <a:pt x="34" y="78"/>
                  </a:lnTo>
                  <a:lnTo>
                    <a:pt x="28" y="78"/>
                  </a:lnTo>
                  <a:lnTo>
                    <a:pt x="20" y="76"/>
                  </a:lnTo>
                  <a:lnTo>
                    <a:pt x="14" y="72"/>
                  </a:lnTo>
                  <a:lnTo>
                    <a:pt x="10" y="68"/>
                  </a:lnTo>
                  <a:lnTo>
                    <a:pt x="6" y="62"/>
                  </a:lnTo>
                  <a:lnTo>
                    <a:pt x="2" y="56"/>
                  </a:lnTo>
                  <a:lnTo>
                    <a:pt x="0" y="48"/>
                  </a:lnTo>
                  <a:lnTo>
                    <a:pt x="0" y="40"/>
                  </a:lnTo>
                  <a:lnTo>
                    <a:pt x="0" y="40"/>
                  </a:lnTo>
                  <a:lnTo>
                    <a:pt x="0" y="32"/>
                  </a:lnTo>
                  <a:lnTo>
                    <a:pt x="2" y="24"/>
                  </a:lnTo>
                  <a:lnTo>
                    <a:pt x="6" y="18"/>
                  </a:lnTo>
                  <a:lnTo>
                    <a:pt x="10" y="12"/>
                  </a:lnTo>
                  <a:lnTo>
                    <a:pt x="14" y="6"/>
                  </a:lnTo>
                  <a:lnTo>
                    <a:pt x="20" y="4"/>
                  </a:lnTo>
                  <a:lnTo>
                    <a:pt x="28" y="0"/>
                  </a:lnTo>
                  <a:lnTo>
                    <a:pt x="36" y="0"/>
                  </a:lnTo>
                  <a:lnTo>
                    <a:pt x="36" y="0"/>
                  </a:lnTo>
                  <a:lnTo>
                    <a:pt x="44" y="0"/>
                  </a:lnTo>
                  <a:lnTo>
                    <a:pt x="50" y="2"/>
                  </a:lnTo>
                  <a:lnTo>
                    <a:pt x="56" y="6"/>
                  </a:lnTo>
                  <a:lnTo>
                    <a:pt x="60" y="10"/>
                  </a:lnTo>
                  <a:lnTo>
                    <a:pt x="64" y="16"/>
                  </a:lnTo>
                  <a:lnTo>
                    <a:pt x="68" y="22"/>
                  </a:lnTo>
                  <a:lnTo>
                    <a:pt x="70" y="30"/>
                  </a:lnTo>
                  <a:lnTo>
                    <a:pt x="70" y="38"/>
                  </a:lnTo>
                  <a:lnTo>
                    <a:pt x="70" y="38"/>
                  </a:lnTo>
                  <a:close/>
                  <a:moveTo>
                    <a:pt x="22" y="40"/>
                  </a:moveTo>
                  <a:lnTo>
                    <a:pt x="22" y="40"/>
                  </a:lnTo>
                  <a:lnTo>
                    <a:pt x="22" y="48"/>
                  </a:lnTo>
                  <a:lnTo>
                    <a:pt x="26" y="56"/>
                  </a:lnTo>
                  <a:lnTo>
                    <a:pt x="30" y="60"/>
                  </a:lnTo>
                  <a:lnTo>
                    <a:pt x="34" y="62"/>
                  </a:lnTo>
                  <a:lnTo>
                    <a:pt x="34" y="62"/>
                  </a:lnTo>
                  <a:lnTo>
                    <a:pt x="40" y="60"/>
                  </a:lnTo>
                  <a:lnTo>
                    <a:pt x="44" y="56"/>
                  </a:lnTo>
                  <a:lnTo>
                    <a:pt x="46" y="48"/>
                  </a:lnTo>
                  <a:lnTo>
                    <a:pt x="48" y="40"/>
                  </a:lnTo>
                  <a:lnTo>
                    <a:pt x="48" y="40"/>
                  </a:lnTo>
                  <a:lnTo>
                    <a:pt x="46" y="30"/>
                  </a:lnTo>
                  <a:lnTo>
                    <a:pt x="44" y="22"/>
                  </a:lnTo>
                  <a:lnTo>
                    <a:pt x="40" y="18"/>
                  </a:lnTo>
                  <a:lnTo>
                    <a:pt x="34" y="16"/>
                  </a:lnTo>
                  <a:lnTo>
                    <a:pt x="34" y="16"/>
                  </a:lnTo>
                  <a:lnTo>
                    <a:pt x="28" y="18"/>
                  </a:lnTo>
                  <a:lnTo>
                    <a:pt x="24" y="22"/>
                  </a:lnTo>
                  <a:lnTo>
                    <a:pt x="22" y="30"/>
                  </a:lnTo>
                  <a:lnTo>
                    <a:pt x="22" y="40"/>
                  </a:lnTo>
                  <a:lnTo>
                    <a:pt x="22" y="40"/>
                  </a:lnTo>
                  <a:close/>
                  <a:moveTo>
                    <a:pt x="36" y="132"/>
                  </a:moveTo>
                  <a:lnTo>
                    <a:pt x="110" y="0"/>
                  </a:lnTo>
                  <a:lnTo>
                    <a:pt x="126" y="0"/>
                  </a:lnTo>
                  <a:lnTo>
                    <a:pt x="52" y="132"/>
                  </a:lnTo>
                  <a:lnTo>
                    <a:pt x="36" y="132"/>
                  </a:lnTo>
                  <a:close/>
                  <a:moveTo>
                    <a:pt x="162" y="90"/>
                  </a:moveTo>
                  <a:lnTo>
                    <a:pt x="162" y="90"/>
                  </a:lnTo>
                  <a:lnTo>
                    <a:pt x="160" y="100"/>
                  </a:lnTo>
                  <a:lnTo>
                    <a:pt x="158" y="108"/>
                  </a:lnTo>
                  <a:lnTo>
                    <a:pt x="156" y="116"/>
                  </a:lnTo>
                  <a:lnTo>
                    <a:pt x="150" y="122"/>
                  </a:lnTo>
                  <a:lnTo>
                    <a:pt x="146" y="126"/>
                  </a:lnTo>
                  <a:lnTo>
                    <a:pt x="140" y="130"/>
                  </a:lnTo>
                  <a:lnTo>
                    <a:pt x="134" y="130"/>
                  </a:lnTo>
                  <a:lnTo>
                    <a:pt x="126" y="132"/>
                  </a:lnTo>
                  <a:lnTo>
                    <a:pt x="126" y="132"/>
                  </a:lnTo>
                  <a:lnTo>
                    <a:pt x="120" y="130"/>
                  </a:lnTo>
                  <a:lnTo>
                    <a:pt x="112" y="128"/>
                  </a:lnTo>
                  <a:lnTo>
                    <a:pt x="106" y="126"/>
                  </a:lnTo>
                  <a:lnTo>
                    <a:pt x="102" y="122"/>
                  </a:lnTo>
                  <a:lnTo>
                    <a:pt x="98" y="116"/>
                  </a:lnTo>
                  <a:lnTo>
                    <a:pt x="94" y="110"/>
                  </a:lnTo>
                  <a:lnTo>
                    <a:pt x="92" y="102"/>
                  </a:lnTo>
                  <a:lnTo>
                    <a:pt x="92" y="94"/>
                  </a:lnTo>
                  <a:lnTo>
                    <a:pt x="92" y="94"/>
                  </a:lnTo>
                  <a:lnTo>
                    <a:pt x="92" y="84"/>
                  </a:lnTo>
                  <a:lnTo>
                    <a:pt x="94" y="78"/>
                  </a:lnTo>
                  <a:lnTo>
                    <a:pt x="96" y="70"/>
                  </a:lnTo>
                  <a:lnTo>
                    <a:pt x="102" y="64"/>
                  </a:lnTo>
                  <a:lnTo>
                    <a:pt x="106" y="60"/>
                  </a:lnTo>
                  <a:lnTo>
                    <a:pt x="112" y="56"/>
                  </a:lnTo>
                  <a:lnTo>
                    <a:pt x="120" y="54"/>
                  </a:lnTo>
                  <a:lnTo>
                    <a:pt x="128" y="54"/>
                  </a:lnTo>
                  <a:lnTo>
                    <a:pt x="128" y="54"/>
                  </a:lnTo>
                  <a:lnTo>
                    <a:pt x="134" y="54"/>
                  </a:lnTo>
                  <a:lnTo>
                    <a:pt x="142" y="56"/>
                  </a:lnTo>
                  <a:lnTo>
                    <a:pt x="148" y="60"/>
                  </a:lnTo>
                  <a:lnTo>
                    <a:pt x="152" y="64"/>
                  </a:lnTo>
                  <a:lnTo>
                    <a:pt x="156" y="70"/>
                  </a:lnTo>
                  <a:lnTo>
                    <a:pt x="160" y="76"/>
                  </a:lnTo>
                  <a:lnTo>
                    <a:pt x="162" y="84"/>
                  </a:lnTo>
                  <a:lnTo>
                    <a:pt x="162" y="90"/>
                  </a:lnTo>
                  <a:lnTo>
                    <a:pt x="162" y="90"/>
                  </a:lnTo>
                  <a:close/>
                  <a:moveTo>
                    <a:pt x="114" y="92"/>
                  </a:moveTo>
                  <a:lnTo>
                    <a:pt x="114" y="92"/>
                  </a:lnTo>
                  <a:lnTo>
                    <a:pt x="114" y="102"/>
                  </a:lnTo>
                  <a:lnTo>
                    <a:pt x="118" y="108"/>
                  </a:lnTo>
                  <a:lnTo>
                    <a:pt x="122" y="114"/>
                  </a:lnTo>
                  <a:lnTo>
                    <a:pt x="126" y="116"/>
                  </a:lnTo>
                  <a:lnTo>
                    <a:pt x="126" y="116"/>
                  </a:lnTo>
                  <a:lnTo>
                    <a:pt x="132" y="114"/>
                  </a:lnTo>
                  <a:lnTo>
                    <a:pt x="136" y="110"/>
                  </a:lnTo>
                  <a:lnTo>
                    <a:pt x="138" y="102"/>
                  </a:lnTo>
                  <a:lnTo>
                    <a:pt x="140" y="92"/>
                  </a:lnTo>
                  <a:lnTo>
                    <a:pt x="140" y="92"/>
                  </a:lnTo>
                  <a:lnTo>
                    <a:pt x="138" y="84"/>
                  </a:lnTo>
                  <a:lnTo>
                    <a:pt x="136" y="76"/>
                  </a:lnTo>
                  <a:lnTo>
                    <a:pt x="132" y="72"/>
                  </a:lnTo>
                  <a:lnTo>
                    <a:pt x="126" y="70"/>
                  </a:lnTo>
                  <a:lnTo>
                    <a:pt x="126" y="70"/>
                  </a:lnTo>
                  <a:lnTo>
                    <a:pt x="120" y="72"/>
                  </a:lnTo>
                  <a:lnTo>
                    <a:pt x="116" y="76"/>
                  </a:lnTo>
                  <a:lnTo>
                    <a:pt x="114" y="84"/>
                  </a:lnTo>
                  <a:lnTo>
                    <a:pt x="114" y="92"/>
                  </a:lnTo>
                  <a:lnTo>
                    <a:pt x="114"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7" name="Group 96"/>
          <p:cNvGrpSpPr/>
          <p:nvPr/>
        </p:nvGrpSpPr>
        <p:grpSpPr>
          <a:xfrm>
            <a:off x="4673600" y="3589337"/>
            <a:ext cx="857250" cy="854075"/>
            <a:chOff x="5419725" y="3646487"/>
            <a:chExt cx="857250" cy="854075"/>
          </a:xfrm>
        </p:grpSpPr>
        <p:sp>
          <p:nvSpPr>
            <p:cNvPr id="9" name="Freeform 7"/>
            <p:cNvSpPr>
              <a:spLocks/>
            </p:cNvSpPr>
            <p:nvPr/>
          </p:nvSpPr>
          <p:spPr bwMode="auto">
            <a:xfrm>
              <a:off x="5419725" y="3646487"/>
              <a:ext cx="857250" cy="854075"/>
            </a:xfrm>
            <a:custGeom>
              <a:avLst/>
              <a:gdLst>
                <a:gd name="T0" fmla="*/ 540 w 540"/>
                <a:gd name="T1" fmla="*/ 268 h 538"/>
                <a:gd name="T2" fmla="*/ 534 w 540"/>
                <a:gd name="T3" fmla="*/ 214 h 538"/>
                <a:gd name="T4" fmla="*/ 518 w 540"/>
                <a:gd name="T5" fmla="*/ 164 h 538"/>
                <a:gd name="T6" fmla="*/ 494 w 540"/>
                <a:gd name="T7" fmla="*/ 118 h 538"/>
                <a:gd name="T8" fmla="*/ 460 w 540"/>
                <a:gd name="T9" fmla="*/ 78 h 538"/>
                <a:gd name="T10" fmla="*/ 422 w 540"/>
                <a:gd name="T11" fmla="*/ 46 h 538"/>
                <a:gd name="T12" fmla="*/ 376 w 540"/>
                <a:gd name="T13" fmla="*/ 20 h 538"/>
                <a:gd name="T14" fmla="*/ 324 w 540"/>
                <a:gd name="T15" fmla="*/ 4 h 538"/>
                <a:gd name="T16" fmla="*/ 270 w 540"/>
                <a:gd name="T17" fmla="*/ 0 h 538"/>
                <a:gd name="T18" fmla="*/ 242 w 540"/>
                <a:gd name="T19" fmla="*/ 0 h 538"/>
                <a:gd name="T20" fmla="*/ 190 w 540"/>
                <a:gd name="T21" fmla="*/ 12 h 538"/>
                <a:gd name="T22" fmla="*/ 142 w 540"/>
                <a:gd name="T23" fmla="*/ 32 h 538"/>
                <a:gd name="T24" fmla="*/ 98 w 540"/>
                <a:gd name="T25" fmla="*/ 60 h 538"/>
                <a:gd name="T26" fmla="*/ 62 w 540"/>
                <a:gd name="T27" fmla="*/ 98 h 538"/>
                <a:gd name="T28" fmla="*/ 34 w 540"/>
                <a:gd name="T29" fmla="*/ 140 h 538"/>
                <a:gd name="T30" fmla="*/ 12 w 540"/>
                <a:gd name="T31" fmla="*/ 188 h 538"/>
                <a:gd name="T32" fmla="*/ 2 w 540"/>
                <a:gd name="T33" fmla="*/ 242 h 538"/>
                <a:gd name="T34" fmla="*/ 0 w 540"/>
                <a:gd name="T35" fmla="*/ 268 h 538"/>
                <a:gd name="T36" fmla="*/ 6 w 540"/>
                <a:gd name="T37" fmla="*/ 324 h 538"/>
                <a:gd name="T38" fmla="*/ 22 w 540"/>
                <a:gd name="T39" fmla="*/ 374 h 538"/>
                <a:gd name="T40" fmla="*/ 46 w 540"/>
                <a:gd name="T41" fmla="*/ 420 h 538"/>
                <a:gd name="T42" fmla="*/ 80 w 540"/>
                <a:gd name="T43" fmla="*/ 460 h 538"/>
                <a:gd name="T44" fmla="*/ 120 w 540"/>
                <a:gd name="T45" fmla="*/ 492 h 538"/>
                <a:gd name="T46" fmla="*/ 166 w 540"/>
                <a:gd name="T47" fmla="*/ 518 h 538"/>
                <a:gd name="T48" fmla="*/ 216 w 540"/>
                <a:gd name="T49" fmla="*/ 532 h 538"/>
                <a:gd name="T50" fmla="*/ 270 w 540"/>
                <a:gd name="T51" fmla="*/ 538 h 538"/>
                <a:gd name="T52" fmla="*/ 298 w 540"/>
                <a:gd name="T53" fmla="*/ 536 h 538"/>
                <a:gd name="T54" fmla="*/ 350 w 540"/>
                <a:gd name="T55" fmla="*/ 526 h 538"/>
                <a:gd name="T56" fmla="*/ 398 w 540"/>
                <a:gd name="T57" fmla="*/ 506 h 538"/>
                <a:gd name="T58" fmla="*/ 442 w 540"/>
                <a:gd name="T59" fmla="*/ 476 h 538"/>
                <a:gd name="T60" fmla="*/ 478 w 540"/>
                <a:gd name="T61" fmla="*/ 440 h 538"/>
                <a:gd name="T62" fmla="*/ 508 w 540"/>
                <a:gd name="T63" fmla="*/ 398 h 538"/>
                <a:gd name="T64" fmla="*/ 528 w 540"/>
                <a:gd name="T65" fmla="*/ 348 h 538"/>
                <a:gd name="T66" fmla="*/ 538 w 540"/>
                <a:gd name="T67" fmla="*/ 296 h 538"/>
                <a:gd name="T68" fmla="*/ 540 w 540"/>
                <a:gd name="T69" fmla="*/ 26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38">
                  <a:moveTo>
                    <a:pt x="540" y="268"/>
                  </a:moveTo>
                  <a:lnTo>
                    <a:pt x="540" y="268"/>
                  </a:lnTo>
                  <a:lnTo>
                    <a:pt x="538" y="242"/>
                  </a:lnTo>
                  <a:lnTo>
                    <a:pt x="534" y="214"/>
                  </a:lnTo>
                  <a:lnTo>
                    <a:pt x="528" y="188"/>
                  </a:lnTo>
                  <a:lnTo>
                    <a:pt x="518" y="164"/>
                  </a:lnTo>
                  <a:lnTo>
                    <a:pt x="508" y="140"/>
                  </a:lnTo>
                  <a:lnTo>
                    <a:pt x="494" y="118"/>
                  </a:lnTo>
                  <a:lnTo>
                    <a:pt x="478" y="98"/>
                  </a:lnTo>
                  <a:lnTo>
                    <a:pt x="460" y="78"/>
                  </a:lnTo>
                  <a:lnTo>
                    <a:pt x="442" y="60"/>
                  </a:lnTo>
                  <a:lnTo>
                    <a:pt x="422" y="46"/>
                  </a:lnTo>
                  <a:lnTo>
                    <a:pt x="398" y="32"/>
                  </a:lnTo>
                  <a:lnTo>
                    <a:pt x="376" y="20"/>
                  </a:lnTo>
                  <a:lnTo>
                    <a:pt x="350" y="12"/>
                  </a:lnTo>
                  <a:lnTo>
                    <a:pt x="324" y="4"/>
                  </a:lnTo>
                  <a:lnTo>
                    <a:pt x="298" y="0"/>
                  </a:lnTo>
                  <a:lnTo>
                    <a:pt x="270" y="0"/>
                  </a:lnTo>
                  <a:lnTo>
                    <a:pt x="270" y="0"/>
                  </a:lnTo>
                  <a:lnTo>
                    <a:pt x="242" y="0"/>
                  </a:lnTo>
                  <a:lnTo>
                    <a:pt x="216" y="4"/>
                  </a:lnTo>
                  <a:lnTo>
                    <a:pt x="190" y="12"/>
                  </a:lnTo>
                  <a:lnTo>
                    <a:pt x="166" y="20"/>
                  </a:lnTo>
                  <a:lnTo>
                    <a:pt x="142" y="32"/>
                  </a:lnTo>
                  <a:lnTo>
                    <a:pt x="120" y="46"/>
                  </a:lnTo>
                  <a:lnTo>
                    <a:pt x="98" y="60"/>
                  </a:lnTo>
                  <a:lnTo>
                    <a:pt x="80" y="78"/>
                  </a:lnTo>
                  <a:lnTo>
                    <a:pt x="62" y="98"/>
                  </a:lnTo>
                  <a:lnTo>
                    <a:pt x="46" y="118"/>
                  </a:lnTo>
                  <a:lnTo>
                    <a:pt x="34" y="140"/>
                  </a:lnTo>
                  <a:lnTo>
                    <a:pt x="22" y="164"/>
                  </a:lnTo>
                  <a:lnTo>
                    <a:pt x="12" y="188"/>
                  </a:lnTo>
                  <a:lnTo>
                    <a:pt x="6" y="214"/>
                  </a:lnTo>
                  <a:lnTo>
                    <a:pt x="2" y="242"/>
                  </a:lnTo>
                  <a:lnTo>
                    <a:pt x="0" y="268"/>
                  </a:lnTo>
                  <a:lnTo>
                    <a:pt x="0" y="268"/>
                  </a:lnTo>
                  <a:lnTo>
                    <a:pt x="2" y="296"/>
                  </a:lnTo>
                  <a:lnTo>
                    <a:pt x="6" y="324"/>
                  </a:lnTo>
                  <a:lnTo>
                    <a:pt x="12" y="348"/>
                  </a:lnTo>
                  <a:lnTo>
                    <a:pt x="22" y="374"/>
                  </a:lnTo>
                  <a:lnTo>
                    <a:pt x="34" y="398"/>
                  </a:lnTo>
                  <a:lnTo>
                    <a:pt x="46" y="420"/>
                  </a:lnTo>
                  <a:lnTo>
                    <a:pt x="62" y="440"/>
                  </a:lnTo>
                  <a:lnTo>
                    <a:pt x="80" y="460"/>
                  </a:lnTo>
                  <a:lnTo>
                    <a:pt x="98" y="476"/>
                  </a:lnTo>
                  <a:lnTo>
                    <a:pt x="120" y="492"/>
                  </a:lnTo>
                  <a:lnTo>
                    <a:pt x="142" y="506"/>
                  </a:lnTo>
                  <a:lnTo>
                    <a:pt x="166" y="518"/>
                  </a:lnTo>
                  <a:lnTo>
                    <a:pt x="190" y="526"/>
                  </a:lnTo>
                  <a:lnTo>
                    <a:pt x="216" y="532"/>
                  </a:lnTo>
                  <a:lnTo>
                    <a:pt x="242" y="536"/>
                  </a:lnTo>
                  <a:lnTo>
                    <a:pt x="270" y="538"/>
                  </a:lnTo>
                  <a:lnTo>
                    <a:pt x="270" y="538"/>
                  </a:lnTo>
                  <a:lnTo>
                    <a:pt x="298" y="536"/>
                  </a:lnTo>
                  <a:lnTo>
                    <a:pt x="324" y="532"/>
                  </a:lnTo>
                  <a:lnTo>
                    <a:pt x="350" y="526"/>
                  </a:lnTo>
                  <a:lnTo>
                    <a:pt x="376" y="518"/>
                  </a:lnTo>
                  <a:lnTo>
                    <a:pt x="398" y="506"/>
                  </a:lnTo>
                  <a:lnTo>
                    <a:pt x="422" y="492"/>
                  </a:lnTo>
                  <a:lnTo>
                    <a:pt x="442" y="476"/>
                  </a:lnTo>
                  <a:lnTo>
                    <a:pt x="460" y="460"/>
                  </a:lnTo>
                  <a:lnTo>
                    <a:pt x="478" y="440"/>
                  </a:lnTo>
                  <a:lnTo>
                    <a:pt x="494" y="420"/>
                  </a:lnTo>
                  <a:lnTo>
                    <a:pt x="508" y="398"/>
                  </a:lnTo>
                  <a:lnTo>
                    <a:pt x="518" y="374"/>
                  </a:lnTo>
                  <a:lnTo>
                    <a:pt x="528" y="348"/>
                  </a:lnTo>
                  <a:lnTo>
                    <a:pt x="534" y="324"/>
                  </a:lnTo>
                  <a:lnTo>
                    <a:pt x="538" y="296"/>
                  </a:lnTo>
                  <a:lnTo>
                    <a:pt x="540" y="268"/>
                  </a:lnTo>
                  <a:lnTo>
                    <a:pt x="540" y="268"/>
                  </a:lnTo>
                  <a:close/>
                </a:path>
              </a:pathLst>
            </a:custGeom>
            <a:solidFill>
              <a:srgbClr val="FFFFFF"/>
            </a:solidFill>
            <a:ln w="22225">
              <a:solidFill>
                <a:srgbClr val="000000"/>
              </a:solidFill>
              <a:prstDash val="solid"/>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p:nvSpPr>
          <p:spPr bwMode="auto">
            <a:xfrm>
              <a:off x="5549900" y="3970337"/>
              <a:ext cx="142875" cy="203200"/>
            </a:xfrm>
            <a:custGeom>
              <a:avLst/>
              <a:gdLst>
                <a:gd name="T0" fmla="*/ 90 w 90"/>
                <a:gd name="T1" fmla="*/ 0 h 128"/>
                <a:gd name="T2" fmla="*/ 90 w 90"/>
                <a:gd name="T3" fmla="*/ 20 h 128"/>
                <a:gd name="T4" fmla="*/ 38 w 90"/>
                <a:gd name="T5" fmla="*/ 128 h 128"/>
                <a:gd name="T6" fmla="*/ 6 w 90"/>
                <a:gd name="T7" fmla="*/ 128 h 128"/>
                <a:gd name="T8" fmla="*/ 58 w 90"/>
                <a:gd name="T9" fmla="*/ 26 h 128"/>
                <a:gd name="T10" fmla="*/ 58 w 90"/>
                <a:gd name="T11" fmla="*/ 26 h 128"/>
                <a:gd name="T12" fmla="*/ 0 w 90"/>
                <a:gd name="T13" fmla="*/ 26 h 128"/>
                <a:gd name="T14" fmla="*/ 0 w 90"/>
                <a:gd name="T15" fmla="*/ 0 h 128"/>
                <a:gd name="T16" fmla="*/ 90 w 90"/>
                <a:gd name="T1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8">
                  <a:moveTo>
                    <a:pt x="90" y="0"/>
                  </a:moveTo>
                  <a:lnTo>
                    <a:pt x="90" y="20"/>
                  </a:lnTo>
                  <a:lnTo>
                    <a:pt x="38" y="128"/>
                  </a:lnTo>
                  <a:lnTo>
                    <a:pt x="6" y="128"/>
                  </a:lnTo>
                  <a:lnTo>
                    <a:pt x="58" y="26"/>
                  </a:lnTo>
                  <a:lnTo>
                    <a:pt x="58" y="26"/>
                  </a:lnTo>
                  <a:lnTo>
                    <a:pt x="0" y="26"/>
                  </a:lnTo>
                  <a:lnTo>
                    <a:pt x="0" y="0"/>
                  </a:lnTo>
                  <a:lnTo>
                    <a:pt x="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noEditPoints="1"/>
            </p:cNvSpPr>
            <p:nvPr/>
          </p:nvSpPr>
          <p:spPr bwMode="auto">
            <a:xfrm>
              <a:off x="5715000" y="3970337"/>
              <a:ext cx="158750" cy="203200"/>
            </a:xfrm>
            <a:custGeom>
              <a:avLst/>
              <a:gdLst>
                <a:gd name="T0" fmla="*/ 56 w 100"/>
                <a:gd name="T1" fmla="*/ 128 h 128"/>
                <a:gd name="T2" fmla="*/ 56 w 100"/>
                <a:gd name="T3" fmla="*/ 98 h 128"/>
                <a:gd name="T4" fmla="*/ 0 w 100"/>
                <a:gd name="T5" fmla="*/ 98 h 128"/>
                <a:gd name="T6" fmla="*/ 0 w 100"/>
                <a:gd name="T7" fmla="*/ 78 h 128"/>
                <a:gd name="T8" fmla="*/ 48 w 100"/>
                <a:gd name="T9" fmla="*/ 0 h 128"/>
                <a:gd name="T10" fmla="*/ 86 w 100"/>
                <a:gd name="T11" fmla="*/ 0 h 128"/>
                <a:gd name="T12" fmla="*/ 86 w 100"/>
                <a:gd name="T13" fmla="*/ 76 h 128"/>
                <a:gd name="T14" fmla="*/ 100 w 100"/>
                <a:gd name="T15" fmla="*/ 76 h 128"/>
                <a:gd name="T16" fmla="*/ 100 w 100"/>
                <a:gd name="T17" fmla="*/ 98 h 128"/>
                <a:gd name="T18" fmla="*/ 86 w 100"/>
                <a:gd name="T19" fmla="*/ 98 h 128"/>
                <a:gd name="T20" fmla="*/ 86 w 100"/>
                <a:gd name="T21" fmla="*/ 128 h 128"/>
                <a:gd name="T22" fmla="*/ 56 w 100"/>
                <a:gd name="T23" fmla="*/ 128 h 128"/>
                <a:gd name="T24" fmla="*/ 56 w 100"/>
                <a:gd name="T25" fmla="*/ 76 h 128"/>
                <a:gd name="T26" fmla="*/ 56 w 100"/>
                <a:gd name="T27" fmla="*/ 48 h 128"/>
                <a:gd name="T28" fmla="*/ 56 w 100"/>
                <a:gd name="T29" fmla="*/ 48 h 128"/>
                <a:gd name="T30" fmla="*/ 58 w 100"/>
                <a:gd name="T31" fmla="*/ 24 h 128"/>
                <a:gd name="T32" fmla="*/ 58 w 100"/>
                <a:gd name="T33" fmla="*/ 24 h 128"/>
                <a:gd name="T34" fmla="*/ 58 w 100"/>
                <a:gd name="T35" fmla="*/ 24 h 128"/>
                <a:gd name="T36" fmla="*/ 46 w 100"/>
                <a:gd name="T37" fmla="*/ 48 h 128"/>
                <a:gd name="T38" fmla="*/ 28 w 100"/>
                <a:gd name="T39" fmla="*/ 76 h 128"/>
                <a:gd name="T40" fmla="*/ 28 w 100"/>
                <a:gd name="T41" fmla="*/ 76 h 128"/>
                <a:gd name="T42" fmla="*/ 56 w 100"/>
                <a:gd name="T43" fmla="*/ 7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128">
                  <a:moveTo>
                    <a:pt x="56" y="128"/>
                  </a:moveTo>
                  <a:lnTo>
                    <a:pt x="56" y="98"/>
                  </a:lnTo>
                  <a:lnTo>
                    <a:pt x="0" y="98"/>
                  </a:lnTo>
                  <a:lnTo>
                    <a:pt x="0" y="78"/>
                  </a:lnTo>
                  <a:lnTo>
                    <a:pt x="48" y="0"/>
                  </a:lnTo>
                  <a:lnTo>
                    <a:pt x="86" y="0"/>
                  </a:lnTo>
                  <a:lnTo>
                    <a:pt x="86" y="76"/>
                  </a:lnTo>
                  <a:lnTo>
                    <a:pt x="100" y="76"/>
                  </a:lnTo>
                  <a:lnTo>
                    <a:pt x="100" y="98"/>
                  </a:lnTo>
                  <a:lnTo>
                    <a:pt x="86" y="98"/>
                  </a:lnTo>
                  <a:lnTo>
                    <a:pt x="86" y="128"/>
                  </a:lnTo>
                  <a:lnTo>
                    <a:pt x="56" y="128"/>
                  </a:lnTo>
                  <a:close/>
                  <a:moveTo>
                    <a:pt x="56" y="76"/>
                  </a:moveTo>
                  <a:lnTo>
                    <a:pt x="56" y="48"/>
                  </a:lnTo>
                  <a:lnTo>
                    <a:pt x="56" y="48"/>
                  </a:lnTo>
                  <a:lnTo>
                    <a:pt x="58" y="24"/>
                  </a:lnTo>
                  <a:lnTo>
                    <a:pt x="58" y="24"/>
                  </a:lnTo>
                  <a:lnTo>
                    <a:pt x="58" y="24"/>
                  </a:lnTo>
                  <a:lnTo>
                    <a:pt x="46" y="48"/>
                  </a:lnTo>
                  <a:lnTo>
                    <a:pt x="28" y="76"/>
                  </a:lnTo>
                  <a:lnTo>
                    <a:pt x="28" y="76"/>
                  </a:lnTo>
                  <a:lnTo>
                    <a:pt x="56"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noEditPoints="1"/>
            </p:cNvSpPr>
            <p:nvPr/>
          </p:nvSpPr>
          <p:spPr bwMode="auto">
            <a:xfrm>
              <a:off x="5889625" y="3967162"/>
              <a:ext cx="257175" cy="209550"/>
            </a:xfrm>
            <a:custGeom>
              <a:avLst/>
              <a:gdLst>
                <a:gd name="T0" fmla="*/ 70 w 162"/>
                <a:gd name="T1" fmla="*/ 38 h 132"/>
                <a:gd name="T2" fmla="*/ 68 w 162"/>
                <a:gd name="T3" fmla="*/ 56 h 132"/>
                <a:gd name="T4" fmla="*/ 60 w 162"/>
                <a:gd name="T5" fmla="*/ 68 h 132"/>
                <a:gd name="T6" fmla="*/ 48 w 162"/>
                <a:gd name="T7" fmla="*/ 76 h 132"/>
                <a:gd name="T8" fmla="*/ 34 w 162"/>
                <a:gd name="T9" fmla="*/ 80 h 132"/>
                <a:gd name="T10" fmla="*/ 28 w 162"/>
                <a:gd name="T11" fmla="*/ 78 h 132"/>
                <a:gd name="T12" fmla="*/ 16 w 162"/>
                <a:gd name="T13" fmla="*/ 74 h 132"/>
                <a:gd name="T14" fmla="*/ 6 w 162"/>
                <a:gd name="T15" fmla="*/ 64 h 132"/>
                <a:gd name="T16" fmla="*/ 0 w 162"/>
                <a:gd name="T17" fmla="*/ 50 h 132"/>
                <a:gd name="T18" fmla="*/ 0 w 162"/>
                <a:gd name="T19" fmla="*/ 40 h 132"/>
                <a:gd name="T20" fmla="*/ 2 w 162"/>
                <a:gd name="T21" fmla="*/ 24 h 132"/>
                <a:gd name="T22" fmla="*/ 10 w 162"/>
                <a:gd name="T23" fmla="*/ 12 h 132"/>
                <a:gd name="T24" fmla="*/ 22 w 162"/>
                <a:gd name="T25" fmla="*/ 4 h 132"/>
                <a:gd name="T26" fmla="*/ 36 w 162"/>
                <a:gd name="T27" fmla="*/ 0 h 132"/>
                <a:gd name="T28" fmla="*/ 44 w 162"/>
                <a:gd name="T29" fmla="*/ 2 h 132"/>
                <a:gd name="T30" fmla="*/ 56 w 162"/>
                <a:gd name="T31" fmla="*/ 6 h 132"/>
                <a:gd name="T32" fmla="*/ 66 w 162"/>
                <a:gd name="T33" fmla="*/ 16 h 132"/>
                <a:gd name="T34" fmla="*/ 70 w 162"/>
                <a:gd name="T35" fmla="*/ 30 h 132"/>
                <a:gd name="T36" fmla="*/ 70 w 162"/>
                <a:gd name="T37" fmla="*/ 38 h 132"/>
                <a:gd name="T38" fmla="*/ 22 w 162"/>
                <a:gd name="T39" fmla="*/ 40 h 132"/>
                <a:gd name="T40" fmla="*/ 26 w 162"/>
                <a:gd name="T41" fmla="*/ 56 h 132"/>
                <a:gd name="T42" fmla="*/ 36 w 162"/>
                <a:gd name="T43" fmla="*/ 62 h 132"/>
                <a:gd name="T44" fmla="*/ 42 w 162"/>
                <a:gd name="T45" fmla="*/ 62 h 132"/>
                <a:gd name="T46" fmla="*/ 48 w 162"/>
                <a:gd name="T47" fmla="*/ 50 h 132"/>
                <a:gd name="T48" fmla="*/ 48 w 162"/>
                <a:gd name="T49" fmla="*/ 40 h 132"/>
                <a:gd name="T50" fmla="*/ 46 w 162"/>
                <a:gd name="T51" fmla="*/ 24 h 132"/>
                <a:gd name="T52" fmla="*/ 36 w 162"/>
                <a:gd name="T53" fmla="*/ 16 h 132"/>
                <a:gd name="T54" fmla="*/ 30 w 162"/>
                <a:gd name="T55" fmla="*/ 18 h 132"/>
                <a:gd name="T56" fmla="*/ 24 w 162"/>
                <a:gd name="T57" fmla="*/ 30 h 132"/>
                <a:gd name="T58" fmla="*/ 22 w 162"/>
                <a:gd name="T59" fmla="*/ 40 h 132"/>
                <a:gd name="T60" fmla="*/ 110 w 162"/>
                <a:gd name="T61" fmla="*/ 0 h 132"/>
                <a:gd name="T62" fmla="*/ 52 w 162"/>
                <a:gd name="T63" fmla="*/ 132 h 132"/>
                <a:gd name="T64" fmla="*/ 162 w 162"/>
                <a:gd name="T65" fmla="*/ 92 h 132"/>
                <a:gd name="T66" fmla="*/ 162 w 162"/>
                <a:gd name="T67" fmla="*/ 102 h 132"/>
                <a:gd name="T68" fmla="*/ 156 w 162"/>
                <a:gd name="T69" fmla="*/ 116 h 132"/>
                <a:gd name="T70" fmla="*/ 146 w 162"/>
                <a:gd name="T71" fmla="*/ 126 h 132"/>
                <a:gd name="T72" fmla="*/ 134 w 162"/>
                <a:gd name="T73" fmla="*/ 132 h 132"/>
                <a:gd name="T74" fmla="*/ 126 w 162"/>
                <a:gd name="T75" fmla="*/ 132 h 132"/>
                <a:gd name="T76" fmla="*/ 114 w 162"/>
                <a:gd name="T77" fmla="*/ 130 h 132"/>
                <a:gd name="T78" fmla="*/ 102 w 162"/>
                <a:gd name="T79" fmla="*/ 122 h 132"/>
                <a:gd name="T80" fmla="*/ 94 w 162"/>
                <a:gd name="T81" fmla="*/ 110 h 132"/>
                <a:gd name="T82" fmla="*/ 92 w 162"/>
                <a:gd name="T83" fmla="*/ 94 h 132"/>
                <a:gd name="T84" fmla="*/ 92 w 162"/>
                <a:gd name="T85" fmla="*/ 86 h 132"/>
                <a:gd name="T86" fmla="*/ 98 w 162"/>
                <a:gd name="T87" fmla="*/ 72 h 132"/>
                <a:gd name="T88" fmla="*/ 106 w 162"/>
                <a:gd name="T89" fmla="*/ 60 h 132"/>
                <a:gd name="T90" fmla="*/ 120 w 162"/>
                <a:gd name="T91" fmla="*/ 54 h 132"/>
                <a:gd name="T92" fmla="*/ 128 w 162"/>
                <a:gd name="T93" fmla="*/ 54 h 132"/>
                <a:gd name="T94" fmla="*/ 142 w 162"/>
                <a:gd name="T95" fmla="*/ 56 h 132"/>
                <a:gd name="T96" fmla="*/ 154 w 162"/>
                <a:gd name="T97" fmla="*/ 64 h 132"/>
                <a:gd name="T98" fmla="*/ 160 w 162"/>
                <a:gd name="T99" fmla="*/ 76 h 132"/>
                <a:gd name="T100" fmla="*/ 162 w 162"/>
                <a:gd name="T101" fmla="*/ 92 h 132"/>
                <a:gd name="T102" fmla="*/ 114 w 162"/>
                <a:gd name="T103" fmla="*/ 94 h 132"/>
                <a:gd name="T104" fmla="*/ 116 w 162"/>
                <a:gd name="T105" fmla="*/ 102 h 132"/>
                <a:gd name="T106" fmla="*/ 122 w 162"/>
                <a:gd name="T107" fmla="*/ 114 h 132"/>
                <a:gd name="T108" fmla="*/ 128 w 162"/>
                <a:gd name="T109" fmla="*/ 116 h 132"/>
                <a:gd name="T110" fmla="*/ 136 w 162"/>
                <a:gd name="T111" fmla="*/ 110 h 132"/>
                <a:gd name="T112" fmla="*/ 140 w 162"/>
                <a:gd name="T113" fmla="*/ 94 h 132"/>
                <a:gd name="T114" fmla="*/ 140 w 162"/>
                <a:gd name="T115" fmla="*/ 84 h 132"/>
                <a:gd name="T116" fmla="*/ 134 w 162"/>
                <a:gd name="T117" fmla="*/ 72 h 132"/>
                <a:gd name="T118" fmla="*/ 128 w 162"/>
                <a:gd name="T119" fmla="*/ 70 h 132"/>
                <a:gd name="T120" fmla="*/ 118 w 162"/>
                <a:gd name="T121" fmla="*/ 76 h 132"/>
                <a:gd name="T122" fmla="*/ 114 w 162"/>
                <a:gd name="T123" fmla="*/ 9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32">
                  <a:moveTo>
                    <a:pt x="70" y="38"/>
                  </a:moveTo>
                  <a:lnTo>
                    <a:pt x="70" y="38"/>
                  </a:lnTo>
                  <a:lnTo>
                    <a:pt x="70" y="48"/>
                  </a:lnTo>
                  <a:lnTo>
                    <a:pt x="68" y="56"/>
                  </a:lnTo>
                  <a:lnTo>
                    <a:pt x="64" y="64"/>
                  </a:lnTo>
                  <a:lnTo>
                    <a:pt x="60" y="68"/>
                  </a:lnTo>
                  <a:lnTo>
                    <a:pt x="54" y="74"/>
                  </a:lnTo>
                  <a:lnTo>
                    <a:pt x="48" y="76"/>
                  </a:lnTo>
                  <a:lnTo>
                    <a:pt x="42" y="78"/>
                  </a:lnTo>
                  <a:lnTo>
                    <a:pt x="34" y="80"/>
                  </a:lnTo>
                  <a:lnTo>
                    <a:pt x="34" y="80"/>
                  </a:lnTo>
                  <a:lnTo>
                    <a:pt x="28" y="78"/>
                  </a:lnTo>
                  <a:lnTo>
                    <a:pt x="22" y="76"/>
                  </a:lnTo>
                  <a:lnTo>
                    <a:pt x="16" y="74"/>
                  </a:lnTo>
                  <a:lnTo>
                    <a:pt x="10" y="68"/>
                  </a:lnTo>
                  <a:lnTo>
                    <a:pt x="6" y="64"/>
                  </a:lnTo>
                  <a:lnTo>
                    <a:pt x="2" y="56"/>
                  </a:lnTo>
                  <a:lnTo>
                    <a:pt x="0" y="50"/>
                  </a:lnTo>
                  <a:lnTo>
                    <a:pt x="0" y="40"/>
                  </a:lnTo>
                  <a:lnTo>
                    <a:pt x="0" y="40"/>
                  </a:lnTo>
                  <a:lnTo>
                    <a:pt x="0" y="32"/>
                  </a:lnTo>
                  <a:lnTo>
                    <a:pt x="2" y="24"/>
                  </a:lnTo>
                  <a:lnTo>
                    <a:pt x="6" y="18"/>
                  </a:lnTo>
                  <a:lnTo>
                    <a:pt x="10" y="12"/>
                  </a:lnTo>
                  <a:lnTo>
                    <a:pt x="14" y="8"/>
                  </a:lnTo>
                  <a:lnTo>
                    <a:pt x="22" y="4"/>
                  </a:lnTo>
                  <a:lnTo>
                    <a:pt x="28" y="2"/>
                  </a:lnTo>
                  <a:lnTo>
                    <a:pt x="36" y="0"/>
                  </a:lnTo>
                  <a:lnTo>
                    <a:pt x="36" y="0"/>
                  </a:lnTo>
                  <a:lnTo>
                    <a:pt x="44" y="2"/>
                  </a:lnTo>
                  <a:lnTo>
                    <a:pt x="50" y="4"/>
                  </a:lnTo>
                  <a:lnTo>
                    <a:pt x="56" y="6"/>
                  </a:lnTo>
                  <a:lnTo>
                    <a:pt x="62" y="12"/>
                  </a:lnTo>
                  <a:lnTo>
                    <a:pt x="66" y="16"/>
                  </a:lnTo>
                  <a:lnTo>
                    <a:pt x="68" y="24"/>
                  </a:lnTo>
                  <a:lnTo>
                    <a:pt x="70" y="30"/>
                  </a:lnTo>
                  <a:lnTo>
                    <a:pt x="70" y="38"/>
                  </a:lnTo>
                  <a:lnTo>
                    <a:pt x="70" y="38"/>
                  </a:lnTo>
                  <a:close/>
                  <a:moveTo>
                    <a:pt x="22" y="40"/>
                  </a:moveTo>
                  <a:lnTo>
                    <a:pt x="22" y="40"/>
                  </a:lnTo>
                  <a:lnTo>
                    <a:pt x="24" y="50"/>
                  </a:lnTo>
                  <a:lnTo>
                    <a:pt x="26" y="56"/>
                  </a:lnTo>
                  <a:lnTo>
                    <a:pt x="30" y="62"/>
                  </a:lnTo>
                  <a:lnTo>
                    <a:pt x="36" y="62"/>
                  </a:lnTo>
                  <a:lnTo>
                    <a:pt x="36" y="62"/>
                  </a:lnTo>
                  <a:lnTo>
                    <a:pt x="42" y="62"/>
                  </a:lnTo>
                  <a:lnTo>
                    <a:pt x="44" y="56"/>
                  </a:lnTo>
                  <a:lnTo>
                    <a:pt x="48" y="50"/>
                  </a:lnTo>
                  <a:lnTo>
                    <a:pt x="48" y="40"/>
                  </a:lnTo>
                  <a:lnTo>
                    <a:pt x="48" y="40"/>
                  </a:lnTo>
                  <a:lnTo>
                    <a:pt x="48" y="30"/>
                  </a:lnTo>
                  <a:lnTo>
                    <a:pt x="46" y="24"/>
                  </a:lnTo>
                  <a:lnTo>
                    <a:pt x="42" y="18"/>
                  </a:lnTo>
                  <a:lnTo>
                    <a:pt x="36" y="16"/>
                  </a:lnTo>
                  <a:lnTo>
                    <a:pt x="36" y="16"/>
                  </a:lnTo>
                  <a:lnTo>
                    <a:pt x="30" y="18"/>
                  </a:lnTo>
                  <a:lnTo>
                    <a:pt x="26" y="24"/>
                  </a:lnTo>
                  <a:lnTo>
                    <a:pt x="24" y="30"/>
                  </a:lnTo>
                  <a:lnTo>
                    <a:pt x="22" y="40"/>
                  </a:lnTo>
                  <a:lnTo>
                    <a:pt x="22" y="40"/>
                  </a:lnTo>
                  <a:close/>
                  <a:moveTo>
                    <a:pt x="36" y="132"/>
                  </a:moveTo>
                  <a:lnTo>
                    <a:pt x="110" y="0"/>
                  </a:lnTo>
                  <a:lnTo>
                    <a:pt x="126" y="0"/>
                  </a:lnTo>
                  <a:lnTo>
                    <a:pt x="52" y="132"/>
                  </a:lnTo>
                  <a:lnTo>
                    <a:pt x="36" y="132"/>
                  </a:lnTo>
                  <a:close/>
                  <a:moveTo>
                    <a:pt x="162" y="92"/>
                  </a:moveTo>
                  <a:lnTo>
                    <a:pt x="162" y="92"/>
                  </a:lnTo>
                  <a:lnTo>
                    <a:pt x="162" y="102"/>
                  </a:lnTo>
                  <a:lnTo>
                    <a:pt x="160" y="110"/>
                  </a:lnTo>
                  <a:lnTo>
                    <a:pt x="156" y="116"/>
                  </a:lnTo>
                  <a:lnTo>
                    <a:pt x="152" y="122"/>
                  </a:lnTo>
                  <a:lnTo>
                    <a:pt x="146" y="126"/>
                  </a:lnTo>
                  <a:lnTo>
                    <a:pt x="140" y="130"/>
                  </a:lnTo>
                  <a:lnTo>
                    <a:pt x="134" y="132"/>
                  </a:lnTo>
                  <a:lnTo>
                    <a:pt x="126" y="132"/>
                  </a:lnTo>
                  <a:lnTo>
                    <a:pt x="126" y="132"/>
                  </a:lnTo>
                  <a:lnTo>
                    <a:pt x="120" y="132"/>
                  </a:lnTo>
                  <a:lnTo>
                    <a:pt x="114" y="130"/>
                  </a:lnTo>
                  <a:lnTo>
                    <a:pt x="108" y="126"/>
                  </a:lnTo>
                  <a:lnTo>
                    <a:pt x="102" y="122"/>
                  </a:lnTo>
                  <a:lnTo>
                    <a:pt x="98" y="116"/>
                  </a:lnTo>
                  <a:lnTo>
                    <a:pt x="94" y="110"/>
                  </a:lnTo>
                  <a:lnTo>
                    <a:pt x="92" y="102"/>
                  </a:lnTo>
                  <a:lnTo>
                    <a:pt x="92" y="94"/>
                  </a:lnTo>
                  <a:lnTo>
                    <a:pt x="92" y="94"/>
                  </a:lnTo>
                  <a:lnTo>
                    <a:pt x="92" y="86"/>
                  </a:lnTo>
                  <a:lnTo>
                    <a:pt x="94" y="78"/>
                  </a:lnTo>
                  <a:lnTo>
                    <a:pt x="98" y="72"/>
                  </a:lnTo>
                  <a:lnTo>
                    <a:pt x="102" y="66"/>
                  </a:lnTo>
                  <a:lnTo>
                    <a:pt x="106" y="60"/>
                  </a:lnTo>
                  <a:lnTo>
                    <a:pt x="114" y="56"/>
                  </a:lnTo>
                  <a:lnTo>
                    <a:pt x="120" y="54"/>
                  </a:lnTo>
                  <a:lnTo>
                    <a:pt x="128" y="54"/>
                  </a:lnTo>
                  <a:lnTo>
                    <a:pt x="128" y="54"/>
                  </a:lnTo>
                  <a:lnTo>
                    <a:pt x="136" y="54"/>
                  </a:lnTo>
                  <a:lnTo>
                    <a:pt x="142" y="56"/>
                  </a:lnTo>
                  <a:lnTo>
                    <a:pt x="148" y="60"/>
                  </a:lnTo>
                  <a:lnTo>
                    <a:pt x="154" y="64"/>
                  </a:lnTo>
                  <a:lnTo>
                    <a:pt x="158" y="70"/>
                  </a:lnTo>
                  <a:lnTo>
                    <a:pt x="160" y="76"/>
                  </a:lnTo>
                  <a:lnTo>
                    <a:pt x="162" y="84"/>
                  </a:lnTo>
                  <a:lnTo>
                    <a:pt x="162" y="92"/>
                  </a:lnTo>
                  <a:lnTo>
                    <a:pt x="162" y="92"/>
                  </a:lnTo>
                  <a:close/>
                  <a:moveTo>
                    <a:pt x="114" y="94"/>
                  </a:moveTo>
                  <a:lnTo>
                    <a:pt x="114" y="94"/>
                  </a:lnTo>
                  <a:lnTo>
                    <a:pt x="116" y="102"/>
                  </a:lnTo>
                  <a:lnTo>
                    <a:pt x="118" y="110"/>
                  </a:lnTo>
                  <a:lnTo>
                    <a:pt x="122" y="114"/>
                  </a:lnTo>
                  <a:lnTo>
                    <a:pt x="128" y="116"/>
                  </a:lnTo>
                  <a:lnTo>
                    <a:pt x="128" y="116"/>
                  </a:lnTo>
                  <a:lnTo>
                    <a:pt x="134" y="114"/>
                  </a:lnTo>
                  <a:lnTo>
                    <a:pt x="136" y="110"/>
                  </a:lnTo>
                  <a:lnTo>
                    <a:pt x="140" y="102"/>
                  </a:lnTo>
                  <a:lnTo>
                    <a:pt x="140" y="94"/>
                  </a:lnTo>
                  <a:lnTo>
                    <a:pt x="140" y="94"/>
                  </a:lnTo>
                  <a:lnTo>
                    <a:pt x="140" y="84"/>
                  </a:lnTo>
                  <a:lnTo>
                    <a:pt x="138" y="76"/>
                  </a:lnTo>
                  <a:lnTo>
                    <a:pt x="134" y="72"/>
                  </a:lnTo>
                  <a:lnTo>
                    <a:pt x="128" y="70"/>
                  </a:lnTo>
                  <a:lnTo>
                    <a:pt x="128" y="70"/>
                  </a:lnTo>
                  <a:lnTo>
                    <a:pt x="122" y="72"/>
                  </a:lnTo>
                  <a:lnTo>
                    <a:pt x="118" y="76"/>
                  </a:lnTo>
                  <a:lnTo>
                    <a:pt x="116" y="84"/>
                  </a:lnTo>
                  <a:lnTo>
                    <a:pt x="114" y="94"/>
                  </a:lnTo>
                  <a:lnTo>
                    <a:pt x="114"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4" name="Group 93"/>
          <p:cNvGrpSpPr/>
          <p:nvPr/>
        </p:nvGrpSpPr>
        <p:grpSpPr>
          <a:xfrm>
            <a:off x="4673600" y="4960937"/>
            <a:ext cx="857250" cy="854075"/>
            <a:chOff x="5419725" y="5018087"/>
            <a:chExt cx="857250" cy="854075"/>
          </a:xfrm>
        </p:grpSpPr>
        <p:sp>
          <p:nvSpPr>
            <p:cNvPr id="8" name="Freeform 6"/>
            <p:cNvSpPr>
              <a:spLocks/>
            </p:cNvSpPr>
            <p:nvPr/>
          </p:nvSpPr>
          <p:spPr bwMode="auto">
            <a:xfrm>
              <a:off x="5419725" y="5018087"/>
              <a:ext cx="857250" cy="854075"/>
            </a:xfrm>
            <a:custGeom>
              <a:avLst/>
              <a:gdLst>
                <a:gd name="T0" fmla="*/ 540 w 540"/>
                <a:gd name="T1" fmla="*/ 268 h 538"/>
                <a:gd name="T2" fmla="*/ 534 w 540"/>
                <a:gd name="T3" fmla="*/ 214 h 538"/>
                <a:gd name="T4" fmla="*/ 518 w 540"/>
                <a:gd name="T5" fmla="*/ 164 h 538"/>
                <a:gd name="T6" fmla="*/ 494 w 540"/>
                <a:gd name="T7" fmla="*/ 118 h 538"/>
                <a:gd name="T8" fmla="*/ 460 w 540"/>
                <a:gd name="T9" fmla="*/ 78 h 538"/>
                <a:gd name="T10" fmla="*/ 422 w 540"/>
                <a:gd name="T11" fmla="*/ 46 h 538"/>
                <a:gd name="T12" fmla="*/ 376 w 540"/>
                <a:gd name="T13" fmla="*/ 20 h 538"/>
                <a:gd name="T14" fmla="*/ 324 w 540"/>
                <a:gd name="T15" fmla="*/ 4 h 538"/>
                <a:gd name="T16" fmla="*/ 270 w 540"/>
                <a:gd name="T17" fmla="*/ 0 h 538"/>
                <a:gd name="T18" fmla="*/ 242 w 540"/>
                <a:gd name="T19" fmla="*/ 0 h 538"/>
                <a:gd name="T20" fmla="*/ 190 w 540"/>
                <a:gd name="T21" fmla="*/ 12 h 538"/>
                <a:gd name="T22" fmla="*/ 142 w 540"/>
                <a:gd name="T23" fmla="*/ 32 h 538"/>
                <a:gd name="T24" fmla="*/ 98 w 540"/>
                <a:gd name="T25" fmla="*/ 60 h 538"/>
                <a:gd name="T26" fmla="*/ 62 w 540"/>
                <a:gd name="T27" fmla="*/ 98 h 538"/>
                <a:gd name="T28" fmla="*/ 34 w 540"/>
                <a:gd name="T29" fmla="*/ 140 h 538"/>
                <a:gd name="T30" fmla="*/ 12 w 540"/>
                <a:gd name="T31" fmla="*/ 188 h 538"/>
                <a:gd name="T32" fmla="*/ 2 w 540"/>
                <a:gd name="T33" fmla="*/ 242 h 538"/>
                <a:gd name="T34" fmla="*/ 0 w 540"/>
                <a:gd name="T35" fmla="*/ 268 h 538"/>
                <a:gd name="T36" fmla="*/ 6 w 540"/>
                <a:gd name="T37" fmla="*/ 324 h 538"/>
                <a:gd name="T38" fmla="*/ 22 w 540"/>
                <a:gd name="T39" fmla="*/ 374 h 538"/>
                <a:gd name="T40" fmla="*/ 46 w 540"/>
                <a:gd name="T41" fmla="*/ 420 h 538"/>
                <a:gd name="T42" fmla="*/ 80 w 540"/>
                <a:gd name="T43" fmla="*/ 460 h 538"/>
                <a:gd name="T44" fmla="*/ 120 w 540"/>
                <a:gd name="T45" fmla="*/ 492 h 538"/>
                <a:gd name="T46" fmla="*/ 166 w 540"/>
                <a:gd name="T47" fmla="*/ 518 h 538"/>
                <a:gd name="T48" fmla="*/ 216 w 540"/>
                <a:gd name="T49" fmla="*/ 532 h 538"/>
                <a:gd name="T50" fmla="*/ 270 w 540"/>
                <a:gd name="T51" fmla="*/ 538 h 538"/>
                <a:gd name="T52" fmla="*/ 298 w 540"/>
                <a:gd name="T53" fmla="*/ 536 h 538"/>
                <a:gd name="T54" fmla="*/ 350 w 540"/>
                <a:gd name="T55" fmla="*/ 526 h 538"/>
                <a:gd name="T56" fmla="*/ 398 w 540"/>
                <a:gd name="T57" fmla="*/ 506 h 538"/>
                <a:gd name="T58" fmla="*/ 442 w 540"/>
                <a:gd name="T59" fmla="*/ 476 h 538"/>
                <a:gd name="T60" fmla="*/ 478 w 540"/>
                <a:gd name="T61" fmla="*/ 440 h 538"/>
                <a:gd name="T62" fmla="*/ 508 w 540"/>
                <a:gd name="T63" fmla="*/ 398 h 538"/>
                <a:gd name="T64" fmla="*/ 528 w 540"/>
                <a:gd name="T65" fmla="*/ 348 h 538"/>
                <a:gd name="T66" fmla="*/ 538 w 540"/>
                <a:gd name="T67" fmla="*/ 296 h 538"/>
                <a:gd name="T68" fmla="*/ 540 w 540"/>
                <a:gd name="T69" fmla="*/ 26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40" h="538">
                  <a:moveTo>
                    <a:pt x="540" y="268"/>
                  </a:moveTo>
                  <a:lnTo>
                    <a:pt x="540" y="268"/>
                  </a:lnTo>
                  <a:lnTo>
                    <a:pt x="538" y="242"/>
                  </a:lnTo>
                  <a:lnTo>
                    <a:pt x="534" y="214"/>
                  </a:lnTo>
                  <a:lnTo>
                    <a:pt x="528" y="188"/>
                  </a:lnTo>
                  <a:lnTo>
                    <a:pt x="518" y="164"/>
                  </a:lnTo>
                  <a:lnTo>
                    <a:pt x="508" y="140"/>
                  </a:lnTo>
                  <a:lnTo>
                    <a:pt x="494" y="118"/>
                  </a:lnTo>
                  <a:lnTo>
                    <a:pt x="478" y="98"/>
                  </a:lnTo>
                  <a:lnTo>
                    <a:pt x="460" y="78"/>
                  </a:lnTo>
                  <a:lnTo>
                    <a:pt x="442" y="60"/>
                  </a:lnTo>
                  <a:lnTo>
                    <a:pt x="422" y="46"/>
                  </a:lnTo>
                  <a:lnTo>
                    <a:pt x="398" y="32"/>
                  </a:lnTo>
                  <a:lnTo>
                    <a:pt x="376" y="20"/>
                  </a:lnTo>
                  <a:lnTo>
                    <a:pt x="350" y="12"/>
                  </a:lnTo>
                  <a:lnTo>
                    <a:pt x="324" y="4"/>
                  </a:lnTo>
                  <a:lnTo>
                    <a:pt x="298" y="0"/>
                  </a:lnTo>
                  <a:lnTo>
                    <a:pt x="270" y="0"/>
                  </a:lnTo>
                  <a:lnTo>
                    <a:pt x="270" y="0"/>
                  </a:lnTo>
                  <a:lnTo>
                    <a:pt x="242" y="0"/>
                  </a:lnTo>
                  <a:lnTo>
                    <a:pt x="216" y="4"/>
                  </a:lnTo>
                  <a:lnTo>
                    <a:pt x="190" y="12"/>
                  </a:lnTo>
                  <a:lnTo>
                    <a:pt x="166" y="20"/>
                  </a:lnTo>
                  <a:lnTo>
                    <a:pt x="142" y="32"/>
                  </a:lnTo>
                  <a:lnTo>
                    <a:pt x="120" y="46"/>
                  </a:lnTo>
                  <a:lnTo>
                    <a:pt x="98" y="60"/>
                  </a:lnTo>
                  <a:lnTo>
                    <a:pt x="80" y="78"/>
                  </a:lnTo>
                  <a:lnTo>
                    <a:pt x="62" y="98"/>
                  </a:lnTo>
                  <a:lnTo>
                    <a:pt x="46" y="118"/>
                  </a:lnTo>
                  <a:lnTo>
                    <a:pt x="34" y="140"/>
                  </a:lnTo>
                  <a:lnTo>
                    <a:pt x="22" y="164"/>
                  </a:lnTo>
                  <a:lnTo>
                    <a:pt x="12" y="188"/>
                  </a:lnTo>
                  <a:lnTo>
                    <a:pt x="6" y="214"/>
                  </a:lnTo>
                  <a:lnTo>
                    <a:pt x="2" y="242"/>
                  </a:lnTo>
                  <a:lnTo>
                    <a:pt x="0" y="268"/>
                  </a:lnTo>
                  <a:lnTo>
                    <a:pt x="0" y="268"/>
                  </a:lnTo>
                  <a:lnTo>
                    <a:pt x="2" y="296"/>
                  </a:lnTo>
                  <a:lnTo>
                    <a:pt x="6" y="324"/>
                  </a:lnTo>
                  <a:lnTo>
                    <a:pt x="12" y="348"/>
                  </a:lnTo>
                  <a:lnTo>
                    <a:pt x="22" y="374"/>
                  </a:lnTo>
                  <a:lnTo>
                    <a:pt x="34" y="398"/>
                  </a:lnTo>
                  <a:lnTo>
                    <a:pt x="46" y="420"/>
                  </a:lnTo>
                  <a:lnTo>
                    <a:pt x="62" y="440"/>
                  </a:lnTo>
                  <a:lnTo>
                    <a:pt x="80" y="460"/>
                  </a:lnTo>
                  <a:lnTo>
                    <a:pt x="98" y="476"/>
                  </a:lnTo>
                  <a:lnTo>
                    <a:pt x="120" y="492"/>
                  </a:lnTo>
                  <a:lnTo>
                    <a:pt x="142" y="506"/>
                  </a:lnTo>
                  <a:lnTo>
                    <a:pt x="166" y="518"/>
                  </a:lnTo>
                  <a:lnTo>
                    <a:pt x="190" y="526"/>
                  </a:lnTo>
                  <a:lnTo>
                    <a:pt x="216" y="532"/>
                  </a:lnTo>
                  <a:lnTo>
                    <a:pt x="242" y="536"/>
                  </a:lnTo>
                  <a:lnTo>
                    <a:pt x="270" y="538"/>
                  </a:lnTo>
                  <a:lnTo>
                    <a:pt x="270" y="538"/>
                  </a:lnTo>
                  <a:lnTo>
                    <a:pt x="298" y="536"/>
                  </a:lnTo>
                  <a:lnTo>
                    <a:pt x="324" y="532"/>
                  </a:lnTo>
                  <a:lnTo>
                    <a:pt x="350" y="526"/>
                  </a:lnTo>
                  <a:lnTo>
                    <a:pt x="376" y="518"/>
                  </a:lnTo>
                  <a:lnTo>
                    <a:pt x="398" y="506"/>
                  </a:lnTo>
                  <a:lnTo>
                    <a:pt x="422" y="492"/>
                  </a:lnTo>
                  <a:lnTo>
                    <a:pt x="442" y="476"/>
                  </a:lnTo>
                  <a:lnTo>
                    <a:pt x="460" y="460"/>
                  </a:lnTo>
                  <a:lnTo>
                    <a:pt x="478" y="440"/>
                  </a:lnTo>
                  <a:lnTo>
                    <a:pt x="494" y="420"/>
                  </a:lnTo>
                  <a:lnTo>
                    <a:pt x="508" y="398"/>
                  </a:lnTo>
                  <a:lnTo>
                    <a:pt x="518" y="374"/>
                  </a:lnTo>
                  <a:lnTo>
                    <a:pt x="528" y="348"/>
                  </a:lnTo>
                  <a:lnTo>
                    <a:pt x="534" y="324"/>
                  </a:lnTo>
                  <a:lnTo>
                    <a:pt x="538" y="296"/>
                  </a:lnTo>
                  <a:lnTo>
                    <a:pt x="540" y="268"/>
                  </a:lnTo>
                  <a:lnTo>
                    <a:pt x="540" y="268"/>
                  </a:lnTo>
                  <a:close/>
                </a:path>
              </a:pathLst>
            </a:custGeom>
            <a:solidFill>
              <a:srgbClr val="FFFFFF"/>
            </a:solidFill>
            <a:ln w="22225">
              <a:solidFill>
                <a:srgbClr val="000000"/>
              </a:solidFill>
              <a:prstDash val="solid"/>
              <a:round/>
              <a:headEnd/>
              <a:tailEnd/>
            </a:ln>
            <a:effectLst>
              <a:outerShdw blurRad="50800" dist="38100" dir="8100000" algn="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p:nvSpPr>
          <p:spPr bwMode="auto">
            <a:xfrm>
              <a:off x="5470525" y="5341937"/>
              <a:ext cx="92075" cy="203200"/>
            </a:xfrm>
            <a:custGeom>
              <a:avLst/>
              <a:gdLst>
                <a:gd name="T0" fmla="*/ 28 w 58"/>
                <a:gd name="T1" fmla="*/ 28 h 128"/>
                <a:gd name="T2" fmla="*/ 28 w 58"/>
                <a:gd name="T3" fmla="*/ 28 h 128"/>
                <a:gd name="T4" fmla="*/ 4 w 58"/>
                <a:gd name="T5" fmla="*/ 38 h 128"/>
                <a:gd name="T6" fmla="*/ 0 w 58"/>
                <a:gd name="T7" fmla="*/ 16 h 128"/>
                <a:gd name="T8" fmla="*/ 34 w 58"/>
                <a:gd name="T9" fmla="*/ 0 h 128"/>
                <a:gd name="T10" fmla="*/ 58 w 58"/>
                <a:gd name="T11" fmla="*/ 0 h 128"/>
                <a:gd name="T12" fmla="*/ 58 w 58"/>
                <a:gd name="T13" fmla="*/ 128 h 128"/>
                <a:gd name="T14" fmla="*/ 28 w 58"/>
                <a:gd name="T15" fmla="*/ 128 h 128"/>
                <a:gd name="T16" fmla="*/ 28 w 58"/>
                <a:gd name="T17" fmla="*/ 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28">
                  <a:moveTo>
                    <a:pt x="28" y="28"/>
                  </a:moveTo>
                  <a:lnTo>
                    <a:pt x="28" y="28"/>
                  </a:lnTo>
                  <a:lnTo>
                    <a:pt x="4" y="38"/>
                  </a:lnTo>
                  <a:lnTo>
                    <a:pt x="0" y="16"/>
                  </a:lnTo>
                  <a:lnTo>
                    <a:pt x="34" y="0"/>
                  </a:lnTo>
                  <a:lnTo>
                    <a:pt x="58" y="0"/>
                  </a:lnTo>
                  <a:lnTo>
                    <a:pt x="58" y="128"/>
                  </a:lnTo>
                  <a:lnTo>
                    <a:pt x="28" y="128"/>
                  </a:lnTo>
                  <a:lnTo>
                    <a:pt x="28"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9"/>
            <p:cNvSpPr>
              <a:spLocks noEditPoints="1"/>
            </p:cNvSpPr>
            <p:nvPr/>
          </p:nvSpPr>
          <p:spPr bwMode="auto">
            <a:xfrm>
              <a:off x="5626100" y="5338762"/>
              <a:ext cx="152400" cy="209550"/>
            </a:xfrm>
            <a:custGeom>
              <a:avLst/>
              <a:gdLst>
                <a:gd name="T0" fmla="*/ 96 w 96"/>
                <a:gd name="T1" fmla="*/ 66 h 132"/>
                <a:gd name="T2" fmla="*/ 94 w 96"/>
                <a:gd name="T3" fmla="*/ 94 h 132"/>
                <a:gd name="T4" fmla="*/ 84 w 96"/>
                <a:gd name="T5" fmla="*/ 114 h 132"/>
                <a:gd name="T6" fmla="*/ 70 w 96"/>
                <a:gd name="T7" fmla="*/ 128 h 132"/>
                <a:gd name="T8" fmla="*/ 48 w 96"/>
                <a:gd name="T9" fmla="*/ 132 h 132"/>
                <a:gd name="T10" fmla="*/ 36 w 96"/>
                <a:gd name="T11" fmla="*/ 132 h 132"/>
                <a:gd name="T12" fmla="*/ 18 w 96"/>
                <a:gd name="T13" fmla="*/ 122 h 132"/>
                <a:gd name="T14" fmla="*/ 6 w 96"/>
                <a:gd name="T15" fmla="*/ 104 h 132"/>
                <a:gd name="T16" fmla="*/ 0 w 96"/>
                <a:gd name="T17" fmla="*/ 80 h 132"/>
                <a:gd name="T18" fmla="*/ 0 w 96"/>
                <a:gd name="T19" fmla="*/ 66 h 132"/>
                <a:gd name="T20" fmla="*/ 2 w 96"/>
                <a:gd name="T21" fmla="*/ 40 h 132"/>
                <a:gd name="T22" fmla="*/ 12 w 96"/>
                <a:gd name="T23" fmla="*/ 20 h 132"/>
                <a:gd name="T24" fmla="*/ 28 w 96"/>
                <a:gd name="T25" fmla="*/ 6 h 132"/>
                <a:gd name="T26" fmla="*/ 48 w 96"/>
                <a:gd name="T27" fmla="*/ 0 h 132"/>
                <a:gd name="T28" fmla="*/ 60 w 96"/>
                <a:gd name="T29" fmla="*/ 2 h 132"/>
                <a:gd name="T30" fmla="*/ 78 w 96"/>
                <a:gd name="T31" fmla="*/ 12 h 132"/>
                <a:gd name="T32" fmla="*/ 90 w 96"/>
                <a:gd name="T33" fmla="*/ 30 h 132"/>
                <a:gd name="T34" fmla="*/ 96 w 96"/>
                <a:gd name="T35" fmla="*/ 54 h 132"/>
                <a:gd name="T36" fmla="*/ 96 w 96"/>
                <a:gd name="T37" fmla="*/ 66 h 132"/>
                <a:gd name="T38" fmla="*/ 30 w 96"/>
                <a:gd name="T39" fmla="*/ 66 h 132"/>
                <a:gd name="T40" fmla="*/ 34 w 96"/>
                <a:gd name="T41" fmla="*/ 100 h 132"/>
                <a:gd name="T42" fmla="*/ 40 w 96"/>
                <a:gd name="T43" fmla="*/ 108 h 132"/>
                <a:gd name="T44" fmla="*/ 48 w 96"/>
                <a:gd name="T45" fmla="*/ 110 h 132"/>
                <a:gd name="T46" fmla="*/ 52 w 96"/>
                <a:gd name="T47" fmla="*/ 110 h 132"/>
                <a:gd name="T48" fmla="*/ 60 w 96"/>
                <a:gd name="T49" fmla="*/ 104 h 132"/>
                <a:gd name="T50" fmla="*/ 66 w 96"/>
                <a:gd name="T51" fmla="*/ 86 h 132"/>
                <a:gd name="T52" fmla="*/ 66 w 96"/>
                <a:gd name="T53" fmla="*/ 66 h 132"/>
                <a:gd name="T54" fmla="*/ 62 w 96"/>
                <a:gd name="T55" fmla="*/ 34 h 132"/>
                <a:gd name="T56" fmla="*/ 56 w 96"/>
                <a:gd name="T57" fmla="*/ 26 h 132"/>
                <a:gd name="T58" fmla="*/ 48 w 96"/>
                <a:gd name="T59" fmla="*/ 24 h 132"/>
                <a:gd name="T60" fmla="*/ 44 w 96"/>
                <a:gd name="T61" fmla="*/ 24 h 132"/>
                <a:gd name="T62" fmla="*/ 38 w 96"/>
                <a:gd name="T63" fmla="*/ 30 h 132"/>
                <a:gd name="T64" fmla="*/ 32 w 96"/>
                <a:gd name="T65" fmla="*/ 48 h 132"/>
                <a:gd name="T66" fmla="*/ 30 w 96"/>
                <a:gd name="T67"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132">
                  <a:moveTo>
                    <a:pt x="96" y="66"/>
                  </a:moveTo>
                  <a:lnTo>
                    <a:pt x="96" y="66"/>
                  </a:lnTo>
                  <a:lnTo>
                    <a:pt x="96" y="80"/>
                  </a:lnTo>
                  <a:lnTo>
                    <a:pt x="94" y="94"/>
                  </a:lnTo>
                  <a:lnTo>
                    <a:pt x="90" y="104"/>
                  </a:lnTo>
                  <a:lnTo>
                    <a:pt x="84" y="114"/>
                  </a:lnTo>
                  <a:lnTo>
                    <a:pt x="78" y="122"/>
                  </a:lnTo>
                  <a:lnTo>
                    <a:pt x="70" y="128"/>
                  </a:lnTo>
                  <a:lnTo>
                    <a:pt x="60" y="132"/>
                  </a:lnTo>
                  <a:lnTo>
                    <a:pt x="48" y="132"/>
                  </a:lnTo>
                  <a:lnTo>
                    <a:pt x="48" y="132"/>
                  </a:lnTo>
                  <a:lnTo>
                    <a:pt x="36" y="132"/>
                  </a:lnTo>
                  <a:lnTo>
                    <a:pt x="26" y="128"/>
                  </a:lnTo>
                  <a:lnTo>
                    <a:pt x="18" y="122"/>
                  </a:lnTo>
                  <a:lnTo>
                    <a:pt x="12" y="114"/>
                  </a:lnTo>
                  <a:lnTo>
                    <a:pt x="6" y="104"/>
                  </a:lnTo>
                  <a:lnTo>
                    <a:pt x="2" y="92"/>
                  </a:lnTo>
                  <a:lnTo>
                    <a:pt x="0" y="80"/>
                  </a:lnTo>
                  <a:lnTo>
                    <a:pt x="0" y="66"/>
                  </a:lnTo>
                  <a:lnTo>
                    <a:pt x="0" y="66"/>
                  </a:lnTo>
                  <a:lnTo>
                    <a:pt x="0" y="54"/>
                  </a:lnTo>
                  <a:lnTo>
                    <a:pt x="2" y="40"/>
                  </a:lnTo>
                  <a:lnTo>
                    <a:pt x="6" y="30"/>
                  </a:lnTo>
                  <a:lnTo>
                    <a:pt x="12" y="20"/>
                  </a:lnTo>
                  <a:lnTo>
                    <a:pt x="18" y="12"/>
                  </a:lnTo>
                  <a:lnTo>
                    <a:pt x="28" y="6"/>
                  </a:lnTo>
                  <a:lnTo>
                    <a:pt x="38" y="2"/>
                  </a:lnTo>
                  <a:lnTo>
                    <a:pt x="48" y="0"/>
                  </a:lnTo>
                  <a:lnTo>
                    <a:pt x="48" y="0"/>
                  </a:lnTo>
                  <a:lnTo>
                    <a:pt x="60" y="2"/>
                  </a:lnTo>
                  <a:lnTo>
                    <a:pt x="70" y="6"/>
                  </a:lnTo>
                  <a:lnTo>
                    <a:pt x="78" y="12"/>
                  </a:lnTo>
                  <a:lnTo>
                    <a:pt x="86" y="20"/>
                  </a:lnTo>
                  <a:lnTo>
                    <a:pt x="90" y="30"/>
                  </a:lnTo>
                  <a:lnTo>
                    <a:pt x="94" y="42"/>
                  </a:lnTo>
                  <a:lnTo>
                    <a:pt x="96" y="54"/>
                  </a:lnTo>
                  <a:lnTo>
                    <a:pt x="96" y="66"/>
                  </a:lnTo>
                  <a:lnTo>
                    <a:pt x="96" y="66"/>
                  </a:lnTo>
                  <a:close/>
                  <a:moveTo>
                    <a:pt x="30" y="66"/>
                  </a:moveTo>
                  <a:lnTo>
                    <a:pt x="30" y="66"/>
                  </a:lnTo>
                  <a:lnTo>
                    <a:pt x="32" y="86"/>
                  </a:lnTo>
                  <a:lnTo>
                    <a:pt x="34" y="100"/>
                  </a:lnTo>
                  <a:lnTo>
                    <a:pt x="38" y="104"/>
                  </a:lnTo>
                  <a:lnTo>
                    <a:pt x="40" y="108"/>
                  </a:lnTo>
                  <a:lnTo>
                    <a:pt x="44" y="110"/>
                  </a:lnTo>
                  <a:lnTo>
                    <a:pt x="48" y="110"/>
                  </a:lnTo>
                  <a:lnTo>
                    <a:pt x="48" y="110"/>
                  </a:lnTo>
                  <a:lnTo>
                    <a:pt x="52" y="110"/>
                  </a:lnTo>
                  <a:lnTo>
                    <a:pt x="56" y="108"/>
                  </a:lnTo>
                  <a:lnTo>
                    <a:pt x="60" y="104"/>
                  </a:lnTo>
                  <a:lnTo>
                    <a:pt x="62" y="100"/>
                  </a:lnTo>
                  <a:lnTo>
                    <a:pt x="66" y="86"/>
                  </a:lnTo>
                  <a:lnTo>
                    <a:pt x="66" y="66"/>
                  </a:lnTo>
                  <a:lnTo>
                    <a:pt x="66" y="66"/>
                  </a:lnTo>
                  <a:lnTo>
                    <a:pt x="66" y="48"/>
                  </a:lnTo>
                  <a:lnTo>
                    <a:pt x="62" y="34"/>
                  </a:lnTo>
                  <a:lnTo>
                    <a:pt x="60" y="30"/>
                  </a:lnTo>
                  <a:lnTo>
                    <a:pt x="56" y="26"/>
                  </a:lnTo>
                  <a:lnTo>
                    <a:pt x="52" y="24"/>
                  </a:lnTo>
                  <a:lnTo>
                    <a:pt x="48" y="24"/>
                  </a:lnTo>
                  <a:lnTo>
                    <a:pt x="48" y="24"/>
                  </a:lnTo>
                  <a:lnTo>
                    <a:pt x="44" y="24"/>
                  </a:lnTo>
                  <a:lnTo>
                    <a:pt x="40" y="26"/>
                  </a:lnTo>
                  <a:lnTo>
                    <a:pt x="38" y="30"/>
                  </a:lnTo>
                  <a:lnTo>
                    <a:pt x="34" y="34"/>
                  </a:lnTo>
                  <a:lnTo>
                    <a:pt x="32" y="48"/>
                  </a:lnTo>
                  <a:lnTo>
                    <a:pt x="30" y="66"/>
                  </a:lnTo>
                  <a:lnTo>
                    <a:pt x="3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0"/>
            <p:cNvSpPr>
              <a:spLocks noEditPoints="1"/>
            </p:cNvSpPr>
            <p:nvPr/>
          </p:nvSpPr>
          <p:spPr bwMode="auto">
            <a:xfrm>
              <a:off x="5800725" y="5338762"/>
              <a:ext cx="152400" cy="209550"/>
            </a:xfrm>
            <a:custGeom>
              <a:avLst/>
              <a:gdLst>
                <a:gd name="T0" fmla="*/ 96 w 96"/>
                <a:gd name="T1" fmla="*/ 66 h 132"/>
                <a:gd name="T2" fmla="*/ 92 w 96"/>
                <a:gd name="T3" fmla="*/ 94 h 132"/>
                <a:gd name="T4" fmla="*/ 84 w 96"/>
                <a:gd name="T5" fmla="*/ 114 h 132"/>
                <a:gd name="T6" fmla="*/ 68 w 96"/>
                <a:gd name="T7" fmla="*/ 128 h 132"/>
                <a:gd name="T8" fmla="*/ 46 w 96"/>
                <a:gd name="T9" fmla="*/ 132 h 132"/>
                <a:gd name="T10" fmla="*/ 36 w 96"/>
                <a:gd name="T11" fmla="*/ 132 h 132"/>
                <a:gd name="T12" fmla="*/ 18 w 96"/>
                <a:gd name="T13" fmla="*/ 122 h 132"/>
                <a:gd name="T14" fmla="*/ 6 w 96"/>
                <a:gd name="T15" fmla="*/ 104 h 132"/>
                <a:gd name="T16" fmla="*/ 0 w 96"/>
                <a:gd name="T17" fmla="*/ 80 h 132"/>
                <a:gd name="T18" fmla="*/ 0 w 96"/>
                <a:gd name="T19" fmla="*/ 66 h 132"/>
                <a:gd name="T20" fmla="*/ 2 w 96"/>
                <a:gd name="T21" fmla="*/ 40 h 132"/>
                <a:gd name="T22" fmla="*/ 12 w 96"/>
                <a:gd name="T23" fmla="*/ 20 h 132"/>
                <a:gd name="T24" fmla="*/ 26 w 96"/>
                <a:gd name="T25" fmla="*/ 6 h 132"/>
                <a:gd name="T26" fmla="*/ 48 w 96"/>
                <a:gd name="T27" fmla="*/ 0 h 132"/>
                <a:gd name="T28" fmla="*/ 60 w 96"/>
                <a:gd name="T29" fmla="*/ 2 h 132"/>
                <a:gd name="T30" fmla="*/ 78 w 96"/>
                <a:gd name="T31" fmla="*/ 12 h 132"/>
                <a:gd name="T32" fmla="*/ 90 w 96"/>
                <a:gd name="T33" fmla="*/ 30 h 132"/>
                <a:gd name="T34" fmla="*/ 94 w 96"/>
                <a:gd name="T35" fmla="*/ 54 h 132"/>
                <a:gd name="T36" fmla="*/ 96 w 96"/>
                <a:gd name="T37" fmla="*/ 66 h 132"/>
                <a:gd name="T38" fmla="*/ 30 w 96"/>
                <a:gd name="T39" fmla="*/ 66 h 132"/>
                <a:gd name="T40" fmla="*/ 34 w 96"/>
                <a:gd name="T41" fmla="*/ 100 h 132"/>
                <a:gd name="T42" fmla="*/ 40 w 96"/>
                <a:gd name="T43" fmla="*/ 108 h 132"/>
                <a:gd name="T44" fmla="*/ 48 w 96"/>
                <a:gd name="T45" fmla="*/ 110 h 132"/>
                <a:gd name="T46" fmla="*/ 52 w 96"/>
                <a:gd name="T47" fmla="*/ 110 h 132"/>
                <a:gd name="T48" fmla="*/ 58 w 96"/>
                <a:gd name="T49" fmla="*/ 104 h 132"/>
                <a:gd name="T50" fmla="*/ 64 w 96"/>
                <a:gd name="T51" fmla="*/ 86 h 132"/>
                <a:gd name="T52" fmla="*/ 66 w 96"/>
                <a:gd name="T53" fmla="*/ 66 h 132"/>
                <a:gd name="T54" fmla="*/ 60 w 96"/>
                <a:gd name="T55" fmla="*/ 34 h 132"/>
                <a:gd name="T56" fmla="*/ 56 w 96"/>
                <a:gd name="T57" fmla="*/ 26 h 132"/>
                <a:gd name="T58" fmla="*/ 48 w 96"/>
                <a:gd name="T59" fmla="*/ 24 h 132"/>
                <a:gd name="T60" fmla="*/ 44 w 96"/>
                <a:gd name="T61" fmla="*/ 24 h 132"/>
                <a:gd name="T62" fmla="*/ 36 w 96"/>
                <a:gd name="T63" fmla="*/ 30 h 132"/>
                <a:gd name="T64" fmla="*/ 30 w 96"/>
                <a:gd name="T65" fmla="*/ 48 h 132"/>
                <a:gd name="T66" fmla="*/ 30 w 96"/>
                <a:gd name="T67" fmla="*/ 6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6" h="132">
                  <a:moveTo>
                    <a:pt x="96" y="66"/>
                  </a:moveTo>
                  <a:lnTo>
                    <a:pt x="96" y="66"/>
                  </a:lnTo>
                  <a:lnTo>
                    <a:pt x="94" y="80"/>
                  </a:lnTo>
                  <a:lnTo>
                    <a:pt x="92" y="94"/>
                  </a:lnTo>
                  <a:lnTo>
                    <a:pt x="88" y="104"/>
                  </a:lnTo>
                  <a:lnTo>
                    <a:pt x="84" y="114"/>
                  </a:lnTo>
                  <a:lnTo>
                    <a:pt x="76" y="122"/>
                  </a:lnTo>
                  <a:lnTo>
                    <a:pt x="68" y="128"/>
                  </a:lnTo>
                  <a:lnTo>
                    <a:pt x="58" y="132"/>
                  </a:lnTo>
                  <a:lnTo>
                    <a:pt x="46" y="132"/>
                  </a:lnTo>
                  <a:lnTo>
                    <a:pt x="46" y="132"/>
                  </a:lnTo>
                  <a:lnTo>
                    <a:pt x="36" y="132"/>
                  </a:lnTo>
                  <a:lnTo>
                    <a:pt x="26" y="128"/>
                  </a:lnTo>
                  <a:lnTo>
                    <a:pt x="18" y="122"/>
                  </a:lnTo>
                  <a:lnTo>
                    <a:pt x="10" y="114"/>
                  </a:lnTo>
                  <a:lnTo>
                    <a:pt x="6" y="104"/>
                  </a:lnTo>
                  <a:lnTo>
                    <a:pt x="2" y="92"/>
                  </a:lnTo>
                  <a:lnTo>
                    <a:pt x="0" y="80"/>
                  </a:lnTo>
                  <a:lnTo>
                    <a:pt x="0" y="66"/>
                  </a:lnTo>
                  <a:lnTo>
                    <a:pt x="0" y="66"/>
                  </a:lnTo>
                  <a:lnTo>
                    <a:pt x="0" y="54"/>
                  </a:lnTo>
                  <a:lnTo>
                    <a:pt x="2" y="40"/>
                  </a:lnTo>
                  <a:lnTo>
                    <a:pt x="6" y="30"/>
                  </a:lnTo>
                  <a:lnTo>
                    <a:pt x="12" y="20"/>
                  </a:lnTo>
                  <a:lnTo>
                    <a:pt x="18" y="12"/>
                  </a:lnTo>
                  <a:lnTo>
                    <a:pt x="26" y="6"/>
                  </a:lnTo>
                  <a:lnTo>
                    <a:pt x="36" y="2"/>
                  </a:lnTo>
                  <a:lnTo>
                    <a:pt x="48" y="0"/>
                  </a:lnTo>
                  <a:lnTo>
                    <a:pt x="48" y="0"/>
                  </a:lnTo>
                  <a:lnTo>
                    <a:pt x="60" y="2"/>
                  </a:lnTo>
                  <a:lnTo>
                    <a:pt x="70" y="6"/>
                  </a:lnTo>
                  <a:lnTo>
                    <a:pt x="78" y="12"/>
                  </a:lnTo>
                  <a:lnTo>
                    <a:pt x="84" y="20"/>
                  </a:lnTo>
                  <a:lnTo>
                    <a:pt x="90" y="30"/>
                  </a:lnTo>
                  <a:lnTo>
                    <a:pt x="92" y="42"/>
                  </a:lnTo>
                  <a:lnTo>
                    <a:pt x="94" y="54"/>
                  </a:lnTo>
                  <a:lnTo>
                    <a:pt x="96" y="66"/>
                  </a:lnTo>
                  <a:lnTo>
                    <a:pt x="96" y="66"/>
                  </a:lnTo>
                  <a:close/>
                  <a:moveTo>
                    <a:pt x="30" y="66"/>
                  </a:moveTo>
                  <a:lnTo>
                    <a:pt x="30" y="66"/>
                  </a:lnTo>
                  <a:lnTo>
                    <a:pt x="30" y="86"/>
                  </a:lnTo>
                  <a:lnTo>
                    <a:pt x="34" y="100"/>
                  </a:lnTo>
                  <a:lnTo>
                    <a:pt x="36" y="104"/>
                  </a:lnTo>
                  <a:lnTo>
                    <a:pt x="40" y="108"/>
                  </a:lnTo>
                  <a:lnTo>
                    <a:pt x="44" y="110"/>
                  </a:lnTo>
                  <a:lnTo>
                    <a:pt x="48" y="110"/>
                  </a:lnTo>
                  <a:lnTo>
                    <a:pt x="48" y="110"/>
                  </a:lnTo>
                  <a:lnTo>
                    <a:pt x="52" y="110"/>
                  </a:lnTo>
                  <a:lnTo>
                    <a:pt x="56" y="108"/>
                  </a:lnTo>
                  <a:lnTo>
                    <a:pt x="58" y="104"/>
                  </a:lnTo>
                  <a:lnTo>
                    <a:pt x="60" y="100"/>
                  </a:lnTo>
                  <a:lnTo>
                    <a:pt x="64" y="86"/>
                  </a:lnTo>
                  <a:lnTo>
                    <a:pt x="66" y="66"/>
                  </a:lnTo>
                  <a:lnTo>
                    <a:pt x="66" y="66"/>
                  </a:lnTo>
                  <a:lnTo>
                    <a:pt x="64" y="48"/>
                  </a:lnTo>
                  <a:lnTo>
                    <a:pt x="60" y="34"/>
                  </a:lnTo>
                  <a:lnTo>
                    <a:pt x="58" y="30"/>
                  </a:lnTo>
                  <a:lnTo>
                    <a:pt x="56" y="26"/>
                  </a:lnTo>
                  <a:lnTo>
                    <a:pt x="52" y="24"/>
                  </a:lnTo>
                  <a:lnTo>
                    <a:pt x="48" y="24"/>
                  </a:lnTo>
                  <a:lnTo>
                    <a:pt x="48" y="24"/>
                  </a:lnTo>
                  <a:lnTo>
                    <a:pt x="44" y="24"/>
                  </a:lnTo>
                  <a:lnTo>
                    <a:pt x="40" y="26"/>
                  </a:lnTo>
                  <a:lnTo>
                    <a:pt x="36" y="30"/>
                  </a:lnTo>
                  <a:lnTo>
                    <a:pt x="34" y="34"/>
                  </a:lnTo>
                  <a:lnTo>
                    <a:pt x="30" y="48"/>
                  </a:lnTo>
                  <a:lnTo>
                    <a:pt x="30" y="66"/>
                  </a:lnTo>
                  <a:lnTo>
                    <a:pt x="3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1"/>
            <p:cNvSpPr>
              <a:spLocks noEditPoints="1"/>
            </p:cNvSpPr>
            <p:nvPr/>
          </p:nvSpPr>
          <p:spPr bwMode="auto">
            <a:xfrm>
              <a:off x="5972175" y="5338762"/>
              <a:ext cx="257175" cy="209550"/>
            </a:xfrm>
            <a:custGeom>
              <a:avLst/>
              <a:gdLst>
                <a:gd name="T0" fmla="*/ 70 w 162"/>
                <a:gd name="T1" fmla="*/ 38 h 132"/>
                <a:gd name="T2" fmla="*/ 66 w 162"/>
                <a:gd name="T3" fmla="*/ 56 h 132"/>
                <a:gd name="T4" fmla="*/ 58 w 162"/>
                <a:gd name="T5" fmla="*/ 68 h 132"/>
                <a:gd name="T6" fmla="*/ 48 w 162"/>
                <a:gd name="T7" fmla="*/ 76 h 132"/>
                <a:gd name="T8" fmla="*/ 34 w 162"/>
                <a:gd name="T9" fmla="*/ 80 h 132"/>
                <a:gd name="T10" fmla="*/ 26 w 162"/>
                <a:gd name="T11" fmla="*/ 78 h 132"/>
                <a:gd name="T12" fmla="*/ 14 w 162"/>
                <a:gd name="T13" fmla="*/ 74 h 132"/>
                <a:gd name="T14" fmla="*/ 6 w 162"/>
                <a:gd name="T15" fmla="*/ 64 h 132"/>
                <a:gd name="T16" fmla="*/ 0 w 162"/>
                <a:gd name="T17" fmla="*/ 50 h 132"/>
                <a:gd name="T18" fmla="*/ 0 w 162"/>
                <a:gd name="T19" fmla="*/ 40 h 132"/>
                <a:gd name="T20" fmla="*/ 2 w 162"/>
                <a:gd name="T21" fmla="*/ 24 h 132"/>
                <a:gd name="T22" fmla="*/ 8 w 162"/>
                <a:gd name="T23" fmla="*/ 12 h 132"/>
                <a:gd name="T24" fmla="*/ 20 w 162"/>
                <a:gd name="T25" fmla="*/ 4 h 132"/>
                <a:gd name="T26" fmla="*/ 34 w 162"/>
                <a:gd name="T27" fmla="*/ 0 h 132"/>
                <a:gd name="T28" fmla="*/ 42 w 162"/>
                <a:gd name="T29" fmla="*/ 2 h 132"/>
                <a:gd name="T30" fmla="*/ 56 w 162"/>
                <a:gd name="T31" fmla="*/ 6 h 132"/>
                <a:gd name="T32" fmla="*/ 64 w 162"/>
                <a:gd name="T33" fmla="*/ 16 h 132"/>
                <a:gd name="T34" fmla="*/ 68 w 162"/>
                <a:gd name="T35" fmla="*/ 30 h 132"/>
                <a:gd name="T36" fmla="*/ 70 w 162"/>
                <a:gd name="T37" fmla="*/ 38 h 132"/>
                <a:gd name="T38" fmla="*/ 22 w 162"/>
                <a:gd name="T39" fmla="*/ 40 h 132"/>
                <a:gd name="T40" fmla="*/ 24 w 162"/>
                <a:gd name="T41" fmla="*/ 56 h 132"/>
                <a:gd name="T42" fmla="*/ 34 w 162"/>
                <a:gd name="T43" fmla="*/ 62 h 132"/>
                <a:gd name="T44" fmla="*/ 40 w 162"/>
                <a:gd name="T45" fmla="*/ 62 h 132"/>
                <a:gd name="T46" fmla="*/ 46 w 162"/>
                <a:gd name="T47" fmla="*/ 50 h 132"/>
                <a:gd name="T48" fmla="*/ 48 w 162"/>
                <a:gd name="T49" fmla="*/ 40 h 132"/>
                <a:gd name="T50" fmla="*/ 44 w 162"/>
                <a:gd name="T51" fmla="*/ 24 h 132"/>
                <a:gd name="T52" fmla="*/ 34 w 162"/>
                <a:gd name="T53" fmla="*/ 16 h 132"/>
                <a:gd name="T54" fmla="*/ 28 w 162"/>
                <a:gd name="T55" fmla="*/ 18 h 132"/>
                <a:gd name="T56" fmla="*/ 22 w 162"/>
                <a:gd name="T57" fmla="*/ 30 h 132"/>
                <a:gd name="T58" fmla="*/ 22 w 162"/>
                <a:gd name="T59" fmla="*/ 40 h 132"/>
                <a:gd name="T60" fmla="*/ 108 w 162"/>
                <a:gd name="T61" fmla="*/ 0 h 132"/>
                <a:gd name="T62" fmla="*/ 52 w 162"/>
                <a:gd name="T63" fmla="*/ 132 h 132"/>
                <a:gd name="T64" fmla="*/ 162 w 162"/>
                <a:gd name="T65" fmla="*/ 92 h 132"/>
                <a:gd name="T66" fmla="*/ 160 w 162"/>
                <a:gd name="T67" fmla="*/ 102 h 132"/>
                <a:gd name="T68" fmla="*/ 154 w 162"/>
                <a:gd name="T69" fmla="*/ 116 h 132"/>
                <a:gd name="T70" fmla="*/ 146 w 162"/>
                <a:gd name="T71" fmla="*/ 126 h 132"/>
                <a:gd name="T72" fmla="*/ 132 w 162"/>
                <a:gd name="T73" fmla="*/ 132 h 132"/>
                <a:gd name="T74" fmla="*/ 126 w 162"/>
                <a:gd name="T75" fmla="*/ 132 h 132"/>
                <a:gd name="T76" fmla="*/ 112 w 162"/>
                <a:gd name="T77" fmla="*/ 130 h 132"/>
                <a:gd name="T78" fmla="*/ 102 w 162"/>
                <a:gd name="T79" fmla="*/ 122 h 132"/>
                <a:gd name="T80" fmla="*/ 94 w 162"/>
                <a:gd name="T81" fmla="*/ 110 h 132"/>
                <a:gd name="T82" fmla="*/ 92 w 162"/>
                <a:gd name="T83" fmla="*/ 94 h 132"/>
                <a:gd name="T84" fmla="*/ 92 w 162"/>
                <a:gd name="T85" fmla="*/ 86 h 132"/>
                <a:gd name="T86" fmla="*/ 96 w 162"/>
                <a:gd name="T87" fmla="*/ 72 h 132"/>
                <a:gd name="T88" fmla="*/ 106 w 162"/>
                <a:gd name="T89" fmla="*/ 60 h 132"/>
                <a:gd name="T90" fmla="*/ 120 w 162"/>
                <a:gd name="T91" fmla="*/ 54 h 132"/>
                <a:gd name="T92" fmla="*/ 126 w 162"/>
                <a:gd name="T93" fmla="*/ 54 h 132"/>
                <a:gd name="T94" fmla="*/ 142 w 162"/>
                <a:gd name="T95" fmla="*/ 56 h 132"/>
                <a:gd name="T96" fmla="*/ 152 w 162"/>
                <a:gd name="T97" fmla="*/ 64 h 132"/>
                <a:gd name="T98" fmla="*/ 160 w 162"/>
                <a:gd name="T99" fmla="*/ 76 h 132"/>
                <a:gd name="T100" fmla="*/ 162 w 162"/>
                <a:gd name="T101" fmla="*/ 92 h 132"/>
                <a:gd name="T102" fmla="*/ 114 w 162"/>
                <a:gd name="T103" fmla="*/ 94 h 132"/>
                <a:gd name="T104" fmla="*/ 114 w 162"/>
                <a:gd name="T105" fmla="*/ 102 h 132"/>
                <a:gd name="T106" fmla="*/ 120 w 162"/>
                <a:gd name="T107" fmla="*/ 114 h 132"/>
                <a:gd name="T108" fmla="*/ 126 w 162"/>
                <a:gd name="T109" fmla="*/ 116 h 132"/>
                <a:gd name="T110" fmla="*/ 136 w 162"/>
                <a:gd name="T111" fmla="*/ 110 h 132"/>
                <a:gd name="T112" fmla="*/ 140 w 162"/>
                <a:gd name="T113" fmla="*/ 94 h 132"/>
                <a:gd name="T114" fmla="*/ 138 w 162"/>
                <a:gd name="T115" fmla="*/ 84 h 132"/>
                <a:gd name="T116" fmla="*/ 132 w 162"/>
                <a:gd name="T117" fmla="*/ 72 h 132"/>
                <a:gd name="T118" fmla="*/ 126 w 162"/>
                <a:gd name="T119" fmla="*/ 70 h 132"/>
                <a:gd name="T120" fmla="*/ 116 w 162"/>
                <a:gd name="T121" fmla="*/ 76 h 132"/>
                <a:gd name="T122" fmla="*/ 114 w 162"/>
                <a:gd name="T123" fmla="*/ 9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 h="132">
                  <a:moveTo>
                    <a:pt x="70" y="38"/>
                  </a:moveTo>
                  <a:lnTo>
                    <a:pt x="70" y="38"/>
                  </a:lnTo>
                  <a:lnTo>
                    <a:pt x="68" y="48"/>
                  </a:lnTo>
                  <a:lnTo>
                    <a:pt x="66" y="56"/>
                  </a:lnTo>
                  <a:lnTo>
                    <a:pt x="62" y="64"/>
                  </a:lnTo>
                  <a:lnTo>
                    <a:pt x="58" y="68"/>
                  </a:lnTo>
                  <a:lnTo>
                    <a:pt x="54" y="74"/>
                  </a:lnTo>
                  <a:lnTo>
                    <a:pt x="48" y="76"/>
                  </a:lnTo>
                  <a:lnTo>
                    <a:pt x="40" y="78"/>
                  </a:lnTo>
                  <a:lnTo>
                    <a:pt x="34" y="80"/>
                  </a:lnTo>
                  <a:lnTo>
                    <a:pt x="34" y="80"/>
                  </a:lnTo>
                  <a:lnTo>
                    <a:pt x="26" y="78"/>
                  </a:lnTo>
                  <a:lnTo>
                    <a:pt x="20" y="76"/>
                  </a:lnTo>
                  <a:lnTo>
                    <a:pt x="14" y="74"/>
                  </a:lnTo>
                  <a:lnTo>
                    <a:pt x="10" y="68"/>
                  </a:lnTo>
                  <a:lnTo>
                    <a:pt x="6" y="64"/>
                  </a:lnTo>
                  <a:lnTo>
                    <a:pt x="2" y="56"/>
                  </a:lnTo>
                  <a:lnTo>
                    <a:pt x="0" y="50"/>
                  </a:lnTo>
                  <a:lnTo>
                    <a:pt x="0" y="40"/>
                  </a:lnTo>
                  <a:lnTo>
                    <a:pt x="0" y="40"/>
                  </a:lnTo>
                  <a:lnTo>
                    <a:pt x="0" y="32"/>
                  </a:lnTo>
                  <a:lnTo>
                    <a:pt x="2" y="24"/>
                  </a:lnTo>
                  <a:lnTo>
                    <a:pt x="4" y="18"/>
                  </a:lnTo>
                  <a:lnTo>
                    <a:pt x="8" y="12"/>
                  </a:lnTo>
                  <a:lnTo>
                    <a:pt x="14" y="8"/>
                  </a:lnTo>
                  <a:lnTo>
                    <a:pt x="20" y="4"/>
                  </a:lnTo>
                  <a:lnTo>
                    <a:pt x="28" y="2"/>
                  </a:lnTo>
                  <a:lnTo>
                    <a:pt x="34" y="0"/>
                  </a:lnTo>
                  <a:lnTo>
                    <a:pt x="34" y="0"/>
                  </a:lnTo>
                  <a:lnTo>
                    <a:pt x="42" y="2"/>
                  </a:lnTo>
                  <a:lnTo>
                    <a:pt x="50" y="4"/>
                  </a:lnTo>
                  <a:lnTo>
                    <a:pt x="56" y="6"/>
                  </a:lnTo>
                  <a:lnTo>
                    <a:pt x="60" y="12"/>
                  </a:lnTo>
                  <a:lnTo>
                    <a:pt x="64" y="16"/>
                  </a:lnTo>
                  <a:lnTo>
                    <a:pt x="68" y="24"/>
                  </a:lnTo>
                  <a:lnTo>
                    <a:pt x="68" y="30"/>
                  </a:lnTo>
                  <a:lnTo>
                    <a:pt x="70" y="38"/>
                  </a:lnTo>
                  <a:lnTo>
                    <a:pt x="70" y="38"/>
                  </a:lnTo>
                  <a:close/>
                  <a:moveTo>
                    <a:pt x="22" y="40"/>
                  </a:moveTo>
                  <a:lnTo>
                    <a:pt x="22" y="40"/>
                  </a:lnTo>
                  <a:lnTo>
                    <a:pt x="22" y="50"/>
                  </a:lnTo>
                  <a:lnTo>
                    <a:pt x="24" y="56"/>
                  </a:lnTo>
                  <a:lnTo>
                    <a:pt x="28" y="62"/>
                  </a:lnTo>
                  <a:lnTo>
                    <a:pt x="34" y="62"/>
                  </a:lnTo>
                  <a:lnTo>
                    <a:pt x="34" y="62"/>
                  </a:lnTo>
                  <a:lnTo>
                    <a:pt x="40" y="62"/>
                  </a:lnTo>
                  <a:lnTo>
                    <a:pt x="44" y="56"/>
                  </a:lnTo>
                  <a:lnTo>
                    <a:pt x="46" y="50"/>
                  </a:lnTo>
                  <a:lnTo>
                    <a:pt x="48" y="40"/>
                  </a:lnTo>
                  <a:lnTo>
                    <a:pt x="48" y="40"/>
                  </a:lnTo>
                  <a:lnTo>
                    <a:pt x="46" y="30"/>
                  </a:lnTo>
                  <a:lnTo>
                    <a:pt x="44" y="24"/>
                  </a:lnTo>
                  <a:lnTo>
                    <a:pt x="40" y="18"/>
                  </a:lnTo>
                  <a:lnTo>
                    <a:pt x="34" y="16"/>
                  </a:lnTo>
                  <a:lnTo>
                    <a:pt x="34" y="16"/>
                  </a:lnTo>
                  <a:lnTo>
                    <a:pt x="28" y="18"/>
                  </a:lnTo>
                  <a:lnTo>
                    <a:pt x="24" y="24"/>
                  </a:lnTo>
                  <a:lnTo>
                    <a:pt x="22" y="30"/>
                  </a:lnTo>
                  <a:lnTo>
                    <a:pt x="22" y="40"/>
                  </a:lnTo>
                  <a:lnTo>
                    <a:pt x="22" y="40"/>
                  </a:lnTo>
                  <a:close/>
                  <a:moveTo>
                    <a:pt x="36" y="132"/>
                  </a:moveTo>
                  <a:lnTo>
                    <a:pt x="108" y="0"/>
                  </a:lnTo>
                  <a:lnTo>
                    <a:pt x="124" y="0"/>
                  </a:lnTo>
                  <a:lnTo>
                    <a:pt x="52" y="132"/>
                  </a:lnTo>
                  <a:lnTo>
                    <a:pt x="36" y="132"/>
                  </a:lnTo>
                  <a:close/>
                  <a:moveTo>
                    <a:pt x="162" y="92"/>
                  </a:moveTo>
                  <a:lnTo>
                    <a:pt x="162" y="92"/>
                  </a:lnTo>
                  <a:lnTo>
                    <a:pt x="160" y="102"/>
                  </a:lnTo>
                  <a:lnTo>
                    <a:pt x="158" y="110"/>
                  </a:lnTo>
                  <a:lnTo>
                    <a:pt x="154" y="116"/>
                  </a:lnTo>
                  <a:lnTo>
                    <a:pt x="150" y="122"/>
                  </a:lnTo>
                  <a:lnTo>
                    <a:pt x="146" y="126"/>
                  </a:lnTo>
                  <a:lnTo>
                    <a:pt x="140" y="130"/>
                  </a:lnTo>
                  <a:lnTo>
                    <a:pt x="132" y="132"/>
                  </a:lnTo>
                  <a:lnTo>
                    <a:pt x="126" y="132"/>
                  </a:lnTo>
                  <a:lnTo>
                    <a:pt x="126" y="132"/>
                  </a:lnTo>
                  <a:lnTo>
                    <a:pt x="118" y="132"/>
                  </a:lnTo>
                  <a:lnTo>
                    <a:pt x="112" y="130"/>
                  </a:lnTo>
                  <a:lnTo>
                    <a:pt x="106" y="126"/>
                  </a:lnTo>
                  <a:lnTo>
                    <a:pt x="102" y="122"/>
                  </a:lnTo>
                  <a:lnTo>
                    <a:pt x="98" y="116"/>
                  </a:lnTo>
                  <a:lnTo>
                    <a:pt x="94" y="110"/>
                  </a:lnTo>
                  <a:lnTo>
                    <a:pt x="92" y="102"/>
                  </a:lnTo>
                  <a:lnTo>
                    <a:pt x="92" y="94"/>
                  </a:lnTo>
                  <a:lnTo>
                    <a:pt x="92" y="94"/>
                  </a:lnTo>
                  <a:lnTo>
                    <a:pt x="92" y="86"/>
                  </a:lnTo>
                  <a:lnTo>
                    <a:pt x="94" y="78"/>
                  </a:lnTo>
                  <a:lnTo>
                    <a:pt x="96" y="72"/>
                  </a:lnTo>
                  <a:lnTo>
                    <a:pt x="100" y="66"/>
                  </a:lnTo>
                  <a:lnTo>
                    <a:pt x="106" y="60"/>
                  </a:lnTo>
                  <a:lnTo>
                    <a:pt x="112" y="56"/>
                  </a:lnTo>
                  <a:lnTo>
                    <a:pt x="120" y="54"/>
                  </a:lnTo>
                  <a:lnTo>
                    <a:pt x="126" y="54"/>
                  </a:lnTo>
                  <a:lnTo>
                    <a:pt x="126" y="54"/>
                  </a:lnTo>
                  <a:lnTo>
                    <a:pt x="134" y="54"/>
                  </a:lnTo>
                  <a:lnTo>
                    <a:pt x="142" y="56"/>
                  </a:lnTo>
                  <a:lnTo>
                    <a:pt x="148" y="60"/>
                  </a:lnTo>
                  <a:lnTo>
                    <a:pt x="152" y="64"/>
                  </a:lnTo>
                  <a:lnTo>
                    <a:pt x="156" y="70"/>
                  </a:lnTo>
                  <a:lnTo>
                    <a:pt x="160" y="76"/>
                  </a:lnTo>
                  <a:lnTo>
                    <a:pt x="160" y="84"/>
                  </a:lnTo>
                  <a:lnTo>
                    <a:pt x="162" y="92"/>
                  </a:lnTo>
                  <a:lnTo>
                    <a:pt x="162" y="92"/>
                  </a:lnTo>
                  <a:close/>
                  <a:moveTo>
                    <a:pt x="114" y="94"/>
                  </a:moveTo>
                  <a:lnTo>
                    <a:pt x="114" y="94"/>
                  </a:lnTo>
                  <a:lnTo>
                    <a:pt x="114" y="102"/>
                  </a:lnTo>
                  <a:lnTo>
                    <a:pt x="116" y="110"/>
                  </a:lnTo>
                  <a:lnTo>
                    <a:pt x="120" y="114"/>
                  </a:lnTo>
                  <a:lnTo>
                    <a:pt x="126" y="116"/>
                  </a:lnTo>
                  <a:lnTo>
                    <a:pt x="126" y="116"/>
                  </a:lnTo>
                  <a:lnTo>
                    <a:pt x="132" y="114"/>
                  </a:lnTo>
                  <a:lnTo>
                    <a:pt x="136" y="110"/>
                  </a:lnTo>
                  <a:lnTo>
                    <a:pt x="138" y="102"/>
                  </a:lnTo>
                  <a:lnTo>
                    <a:pt x="140" y="94"/>
                  </a:lnTo>
                  <a:lnTo>
                    <a:pt x="140" y="94"/>
                  </a:lnTo>
                  <a:lnTo>
                    <a:pt x="138" y="84"/>
                  </a:lnTo>
                  <a:lnTo>
                    <a:pt x="136" y="76"/>
                  </a:lnTo>
                  <a:lnTo>
                    <a:pt x="132" y="72"/>
                  </a:lnTo>
                  <a:lnTo>
                    <a:pt x="126" y="70"/>
                  </a:lnTo>
                  <a:lnTo>
                    <a:pt x="126" y="70"/>
                  </a:lnTo>
                  <a:lnTo>
                    <a:pt x="120" y="72"/>
                  </a:lnTo>
                  <a:lnTo>
                    <a:pt x="116" y="76"/>
                  </a:lnTo>
                  <a:lnTo>
                    <a:pt x="114" y="84"/>
                  </a:lnTo>
                  <a:lnTo>
                    <a:pt x="114" y="94"/>
                  </a:lnTo>
                  <a:lnTo>
                    <a:pt x="114"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7" name="TextBox 106"/>
          <p:cNvSpPr txBox="1"/>
          <p:nvPr/>
        </p:nvSpPr>
        <p:spPr>
          <a:xfrm>
            <a:off x="865188" y="3022639"/>
            <a:ext cx="2032000" cy="1736646"/>
          </a:xfrm>
          <a:prstGeom prst="roundRect">
            <a:avLst/>
          </a:prstGeom>
          <a:solidFill>
            <a:schemeClr val="bg1">
              <a:alpha val="90000"/>
            </a:schemeClr>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400" dirty="0">
                <a:cs typeface="Arial" panose="020B0604020202020204" pitchFamily="34" charset="0"/>
              </a:rPr>
              <a:t>Problems</a:t>
            </a:r>
          </a:p>
          <a:p>
            <a:pPr algn="ctr"/>
            <a:r>
              <a:rPr lang="en-US" sz="2400" dirty="0">
                <a:cs typeface="Arial" panose="020B0604020202020204" pitchFamily="34" charset="0"/>
              </a:rPr>
              <a:t>Hidden From</a:t>
            </a:r>
          </a:p>
          <a:p>
            <a:pPr algn="ctr"/>
            <a:r>
              <a:rPr lang="en-US" sz="2400" dirty="0">
                <a:cs typeface="Arial" panose="020B0604020202020204" pitchFamily="34" charset="0"/>
              </a:rPr>
              <a:t>Senior</a:t>
            </a:r>
          </a:p>
          <a:p>
            <a:pPr algn="ctr"/>
            <a:r>
              <a:rPr lang="en-US" sz="2400" dirty="0">
                <a:cs typeface="Arial" panose="020B0604020202020204" pitchFamily="34" charset="0"/>
              </a:rPr>
              <a:t>Management</a:t>
            </a:r>
          </a:p>
        </p:txBody>
      </p:sp>
    </p:spTree>
    <p:extLst>
      <p:ext uri="{BB962C8B-B14F-4D97-AF65-F5344CB8AC3E}">
        <p14:creationId xmlns:p14="http://schemas.microsoft.com/office/powerpoint/2010/main" val="31210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Horizontal)">
                                      <p:cBhvr>
                                        <p:cTn id="11" dur="500"/>
                                        <p:tgtEl>
                                          <p:spTgt spid="12"/>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outHorizontal)">
                                      <p:cBhvr>
                                        <p:cTn id="14" dur="500"/>
                                        <p:tgtEl>
                                          <p:spTgt spid="13"/>
                                        </p:tgtEl>
                                      </p:cBhvr>
                                    </p:animEffect>
                                  </p:childTnLst>
                                </p:cTn>
                              </p:par>
                            </p:childTnLst>
                          </p:cTn>
                        </p:par>
                        <p:par>
                          <p:cTn id="15" fill="hold">
                            <p:stCondLst>
                              <p:cond delay="1000"/>
                            </p:stCondLst>
                            <p:childTnLst>
                              <p:par>
                                <p:cTn id="16" presetID="63" presetClass="path" presetSubtype="0" accel="50000" decel="50000" fill="hold" grpId="1" nodeType="afterEffect">
                                  <p:stCondLst>
                                    <p:cond delay="0"/>
                                  </p:stCondLst>
                                  <p:childTnLst>
                                    <p:animMotion origin="layout" path="M 2.29167E-6 2.59259E-6 L 0.45612 2.59259E-6 " pathEditMode="relative" rAng="0" ptsTypes="AA">
                                      <p:cBhvr>
                                        <p:cTn id="17" dur="500" fill="hold"/>
                                        <p:tgtEl>
                                          <p:spTgt spid="13"/>
                                        </p:tgtEl>
                                        <p:attrNameLst>
                                          <p:attrName>ppt_x</p:attrName>
                                          <p:attrName>ppt_y</p:attrName>
                                        </p:attrNameLst>
                                      </p:cBhvr>
                                      <p:rCtr x="22799" y="0"/>
                                    </p:animMotion>
                                  </p:childTnLst>
                                </p:cTn>
                              </p:par>
                              <p:par>
                                <p:cTn id="18" presetID="35" presetClass="path" presetSubtype="0" accel="50000" decel="50000" fill="hold" grpId="1" nodeType="withEffect">
                                  <p:stCondLst>
                                    <p:cond delay="0"/>
                                  </p:stCondLst>
                                  <p:childTnLst>
                                    <p:animMotion origin="layout" path="M 2.29167E-6 2.59259E-6 L -0.45638 2.59259E-6 " pathEditMode="relative" rAng="0" ptsTypes="AA">
                                      <p:cBhvr>
                                        <p:cTn id="19" dur="500" fill="hold"/>
                                        <p:tgtEl>
                                          <p:spTgt spid="12"/>
                                        </p:tgtEl>
                                        <p:attrNameLst>
                                          <p:attrName>ppt_x</p:attrName>
                                          <p:attrName>ppt_y</p:attrName>
                                        </p:attrNameLst>
                                      </p:cBhvr>
                                      <p:rCtr x="-22826" y="0"/>
                                    </p:animMotion>
                                  </p:childTnLst>
                                </p:cTn>
                              </p:par>
                            </p:childTnLst>
                          </p:cTn>
                        </p:par>
                        <p:par>
                          <p:cTn id="20" fill="hold">
                            <p:stCondLst>
                              <p:cond delay="1500"/>
                            </p:stCondLst>
                            <p:childTnLst>
                              <p:par>
                                <p:cTn id="21" presetID="22" presetClass="entr" presetSubtype="4"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88"/>
                                        </p:tgtEl>
                                        <p:attrNameLst>
                                          <p:attrName>style.visibility</p:attrName>
                                        </p:attrNameLst>
                                      </p:cBhvr>
                                      <p:to>
                                        <p:strVal val="visible"/>
                                      </p:to>
                                    </p:set>
                                    <p:anim calcmode="lin" valueType="num">
                                      <p:cBhvr additive="base">
                                        <p:cTn id="32" dur="500" fill="hold"/>
                                        <p:tgtEl>
                                          <p:spTgt spid="88"/>
                                        </p:tgtEl>
                                        <p:attrNameLst>
                                          <p:attrName>ppt_x</p:attrName>
                                        </p:attrNameLst>
                                      </p:cBhvr>
                                      <p:tavLst>
                                        <p:tav tm="0">
                                          <p:val>
                                            <p:strVal val="1+#ppt_w/2"/>
                                          </p:val>
                                        </p:tav>
                                        <p:tav tm="100000">
                                          <p:val>
                                            <p:strVal val="#ppt_x"/>
                                          </p:val>
                                        </p:tav>
                                      </p:tavLst>
                                    </p:anim>
                                    <p:anim calcmode="lin" valueType="num">
                                      <p:cBhvr additive="base">
                                        <p:cTn id="33" dur="500" fill="hold"/>
                                        <p:tgtEl>
                                          <p:spTgt spid="88"/>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95"/>
                                        </p:tgtEl>
                                        <p:attrNameLst>
                                          <p:attrName>style.visibility</p:attrName>
                                        </p:attrNameLst>
                                      </p:cBhvr>
                                      <p:to>
                                        <p:strVal val="visible"/>
                                      </p:to>
                                    </p:set>
                                    <p:animEffect transition="in" filter="fade">
                                      <p:cBhvr>
                                        <p:cTn id="37" dur="500"/>
                                        <p:tgtEl>
                                          <p:spTgt spid="9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 calcmode="lin" valueType="num">
                                      <p:cBhvr additive="base">
                                        <p:cTn id="42" dur="500" fill="hold"/>
                                        <p:tgtEl>
                                          <p:spTgt spid="100"/>
                                        </p:tgtEl>
                                        <p:attrNameLst>
                                          <p:attrName>ppt_x</p:attrName>
                                        </p:attrNameLst>
                                      </p:cBhvr>
                                      <p:tavLst>
                                        <p:tav tm="0">
                                          <p:val>
                                            <p:strVal val="1+#ppt_w/2"/>
                                          </p:val>
                                        </p:tav>
                                        <p:tav tm="100000">
                                          <p:val>
                                            <p:strVal val="#ppt_x"/>
                                          </p:val>
                                        </p:tav>
                                      </p:tavLst>
                                    </p:anim>
                                    <p:anim calcmode="lin" valueType="num">
                                      <p:cBhvr additive="base">
                                        <p:cTn id="43" dur="500" fill="hold"/>
                                        <p:tgtEl>
                                          <p:spTgt spid="100"/>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500"/>
                                        <p:tgtEl>
                                          <p:spTgt spid="9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103"/>
                                        </p:tgtEl>
                                        <p:attrNameLst>
                                          <p:attrName>style.visibility</p:attrName>
                                        </p:attrNameLst>
                                      </p:cBhvr>
                                      <p:to>
                                        <p:strVal val="visible"/>
                                      </p:to>
                                    </p:set>
                                    <p:anim calcmode="lin" valueType="num">
                                      <p:cBhvr additive="base">
                                        <p:cTn id="52" dur="500" fill="hold"/>
                                        <p:tgtEl>
                                          <p:spTgt spid="103"/>
                                        </p:tgtEl>
                                        <p:attrNameLst>
                                          <p:attrName>ppt_x</p:attrName>
                                        </p:attrNameLst>
                                      </p:cBhvr>
                                      <p:tavLst>
                                        <p:tav tm="0">
                                          <p:val>
                                            <p:strVal val="1+#ppt_w/2"/>
                                          </p:val>
                                        </p:tav>
                                        <p:tav tm="100000">
                                          <p:val>
                                            <p:strVal val="#ppt_x"/>
                                          </p:val>
                                        </p:tav>
                                      </p:tavLst>
                                    </p:anim>
                                    <p:anim calcmode="lin" valueType="num">
                                      <p:cBhvr additive="base">
                                        <p:cTn id="53" dur="500" fill="hold"/>
                                        <p:tgtEl>
                                          <p:spTgt spid="103"/>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106"/>
                                        </p:tgtEl>
                                        <p:attrNameLst>
                                          <p:attrName>style.visibility</p:attrName>
                                        </p:attrNameLst>
                                      </p:cBhvr>
                                      <p:to>
                                        <p:strVal val="visible"/>
                                      </p:to>
                                    </p:set>
                                    <p:anim calcmode="lin" valueType="num">
                                      <p:cBhvr additive="base">
                                        <p:cTn id="62" dur="500" fill="hold"/>
                                        <p:tgtEl>
                                          <p:spTgt spid="106"/>
                                        </p:tgtEl>
                                        <p:attrNameLst>
                                          <p:attrName>ppt_x</p:attrName>
                                        </p:attrNameLst>
                                      </p:cBhvr>
                                      <p:tavLst>
                                        <p:tav tm="0">
                                          <p:val>
                                            <p:strVal val="1+#ppt_w/2"/>
                                          </p:val>
                                        </p:tav>
                                        <p:tav tm="100000">
                                          <p:val>
                                            <p:strVal val="#ppt_x"/>
                                          </p:val>
                                        </p:tav>
                                      </p:tavLst>
                                    </p:anim>
                                    <p:anim calcmode="lin" valueType="num">
                                      <p:cBhvr additive="base">
                                        <p:cTn id="63" dur="500" fill="hold"/>
                                        <p:tgtEl>
                                          <p:spTgt spid="106"/>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94"/>
                                        </p:tgtEl>
                                        <p:attrNameLst>
                                          <p:attrName>style.visibility</p:attrName>
                                        </p:attrNameLst>
                                      </p:cBhvr>
                                      <p:to>
                                        <p:strVal val="visible"/>
                                      </p:to>
                                    </p:set>
                                    <p:animEffect transition="in" filter="fade">
                                      <p:cBhvr>
                                        <p:cTn id="67" dur="500"/>
                                        <p:tgtEl>
                                          <p:spTgt spid="9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42"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outHorizontal)">
                                      <p:cBhvr>
                                        <p:cTn id="72" dur="500"/>
                                        <p:tgtEl>
                                          <p:spTgt spid="26"/>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107"/>
                                        </p:tgtEl>
                                        <p:attrNameLst>
                                          <p:attrName>style.visibility</p:attrName>
                                        </p:attrNameLst>
                                      </p:cBhvr>
                                      <p:to>
                                        <p:strVal val="visible"/>
                                      </p:to>
                                    </p:set>
                                    <p:animEffect transition="in" filter="fade">
                                      <p:cBhvr>
                                        <p:cTn id="7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2" grpId="0" animBg="1"/>
      <p:bldP spid="12" grpId="1" animBg="1"/>
      <p:bldP spid="13" grpId="0" animBg="1"/>
      <p:bldP spid="13" grpId="1" animBg="1"/>
      <p:bldP spid="7" grpId="0" animBg="1"/>
      <p:bldP spid="14" grpId="0" animBg="1"/>
      <p:bldP spid="26" grpId="0" animBg="1"/>
      <p:bldP spid="88" grpId="0" animBg="1"/>
      <p:bldP spid="100" grpId="0" animBg="1"/>
      <p:bldP spid="103" grpId="0" animBg="1"/>
      <p:bldP spid="106" grpId="0" animBg="1"/>
      <p:bldP spid="10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15634</TotalTime>
  <Words>1231</Words>
  <Application>Microsoft Macintosh PowerPoint</Application>
  <PresentationFormat>Widescreen</PresentationFormat>
  <Paragraphs>128</Paragraphs>
  <Slides>19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 Rounded MT Bold</vt:lpstr>
      <vt:lpstr>Roboto Black</vt:lpstr>
      <vt:lpstr>Calibri</vt:lpstr>
      <vt:lpstr>Arial</vt:lpstr>
      <vt:lpstr>Myriad Pro</vt:lpstr>
      <vt:lpstr>Roboto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Bilyeu</dc:creator>
  <cp:lastModifiedBy>Alex Rogers</cp:lastModifiedBy>
  <cp:revision>119</cp:revision>
  <dcterms:created xsi:type="dcterms:W3CDTF">2017-02-23T22:26:59Z</dcterms:created>
  <dcterms:modified xsi:type="dcterms:W3CDTF">2021-03-12T04:29:18Z</dcterms:modified>
</cp:coreProperties>
</file>