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3"/>
  </p:notesMasterIdLst>
  <p:sldIdLst>
    <p:sldId id="290" r:id="rId3"/>
    <p:sldId id="281" r:id="rId4"/>
    <p:sldId id="275" r:id="rId5"/>
    <p:sldId id="274" r:id="rId6"/>
    <p:sldId id="258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76" r:id="rId16"/>
    <p:sldId id="277" r:id="rId17"/>
    <p:sldId id="278" r:id="rId18"/>
    <p:sldId id="279" r:id="rId19"/>
    <p:sldId id="280" r:id="rId20"/>
    <p:sldId id="263" r:id="rId21"/>
    <p:sldId id="2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06D"/>
    <a:srgbClr val="001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11" autoAdjust="0"/>
    <p:restoredTop sz="94646"/>
  </p:normalViewPr>
  <p:slideViewPr>
    <p:cSldViewPr snapToGrid="0" snapToObjects="1">
      <p:cViewPr varScale="1">
        <p:scale>
          <a:sx n="44" d="100"/>
          <a:sy n="44" d="100"/>
        </p:scale>
        <p:origin x="18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F02EB-A13F-A24F-9D88-8A71D13467B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63040-084B-E142-9411-CAFE20BAD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5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2CF3E7-7938-CE4D-9F27-C448677F1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3382"/>
            <a:ext cx="12192000" cy="8176964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481F561-98FE-0C4C-95FA-8BEF92FE9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77367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56363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4A8F-97BD-6C45-8A31-380E1355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1FAE5-7F48-F841-AA7F-C96A484A01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973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A277-2607-E942-8E92-B1BB3C46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6CB4C-B9E8-6A45-AA82-4BD27207A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2EC60-2497-344C-9BEC-832355816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6842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76747-902E-C247-A426-22DF8DF0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70481-324F-AD46-A60A-C978D81A2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129D8-D3A8-A544-92C2-07AE21B39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808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">
    <p:bg>
      <p:bgPr>
        <a:solidFill>
          <a:srgbClr val="000B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968C628-385E-4A40-97D0-29F9940FD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6700" y="6133880"/>
            <a:ext cx="639535" cy="667675"/>
          </a:xfrm>
          <a:prstGeom prst="rect">
            <a:avLst/>
          </a:prstGeom>
        </p:spPr>
      </p:pic>
      <p:pic>
        <p:nvPicPr>
          <p:cNvPr id="9" name="Picture 8" descr="A picture containing object&#10;&#10;Description automatically generated">
            <a:extLst>
              <a:ext uri="{FF2B5EF4-FFF2-40B4-BE49-F238E27FC236}">
                <a16:creationId xmlns:a16="http://schemas.microsoft.com/office/drawing/2014/main" id="{F0EE9992-6B38-024F-BFD6-BCBE6D2073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726" y="-1038102"/>
            <a:ext cx="5932042" cy="9165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D3EA98-5543-4D15-9DDB-1FEFB0BED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2019"/>
            <a:ext cx="10515600" cy="1325563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EF3E021-5641-3842-9DCE-97F7EFB89D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3530017"/>
            <a:ext cx="10515600" cy="6842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8769DC-985E-674B-9D04-92B4F0248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8"/>
          <a:stretch/>
        </p:blipFill>
        <p:spPr>
          <a:xfrm rot="16200000">
            <a:off x="1562714" y="4046575"/>
            <a:ext cx="1108831" cy="4234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B6CA0D-465D-9448-9391-DDE40A8BC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98"/>
          <a:stretch/>
        </p:blipFill>
        <p:spPr>
          <a:xfrm rot="16200000">
            <a:off x="9473823" y="-1359321"/>
            <a:ext cx="1108831" cy="43275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E74076-434B-C040-AC23-543EC4E74F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5840" y="6421348"/>
            <a:ext cx="1680810" cy="29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57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184ACB-F3BB-E145-B508-1941278BD0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40240"/>
            <a:ext cx="12192000" cy="817696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54E9ABE-7B0E-AA45-B8E8-F86550D8C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36231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54296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C440-84DF-3B48-8DEC-BD61514E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BBD4B-E573-0042-B2CA-2187EC385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8BCB1-00EC-DE4C-B018-E7BE6D7B2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44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C440-84DF-3B48-8DEC-BD61514E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BBD4B-E573-0042-B2CA-2187EC385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8BCB1-00EC-DE4C-B018-E7BE6D7B2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0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244A-FBFC-564E-B69D-4AD150BF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BC6EA-5D4D-7D40-8DFB-BBAB9D4EA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01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244A-FBFC-564E-B69D-4AD150BF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BC6EA-5D4D-7D40-8DFB-BBAB9D4EA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90EDE-D60B-5947-B25D-7B8CA6E82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1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C440-84DF-3B48-8DEC-BD61514E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BBD4B-E573-0042-B2CA-2187EC385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8BCB1-00EC-DE4C-B018-E7BE6D7B2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66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09D4-08D1-014A-882D-4A86A751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B03C4-B4B9-B049-A6AB-98374B2B5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54D79-21C4-144C-8572-DD70D2619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0473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CEEB-28D6-4C47-BEC1-28506E9D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A804E-0EBE-D14A-8A17-56E507DF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81B4A-09D2-104D-B0AF-392EC0E9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BAC3D-22CF-0346-8936-C32EC779E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6507E-CC34-1E42-9421-37B5DEB6C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149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CEEB-28D6-4C47-BEC1-28506E9D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A804E-0EBE-D14A-8A17-56E507DF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81B4A-09D2-104D-B0AF-392EC0E9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BAC3D-22CF-0346-8936-C32EC779E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6507E-CC34-1E42-9421-37B5DEB6C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8BD6B-0330-3F47-812D-141ED9D4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14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4A8F-97BD-6C45-8A31-380E1355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35630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4A8F-97BD-6C45-8A31-380E1355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1FAE5-7F48-F841-AA7F-C96A484A01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21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4981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4A277-2607-E942-8E92-B1BB3C46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6CB4C-B9E8-6A45-AA82-4BD27207A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2EC60-2497-344C-9BEC-832355816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308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76747-902E-C247-A426-22DF8DF0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970481-324F-AD46-A60A-C978D81A2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129D8-D3A8-A544-92C2-07AE21B39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8088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AC440-84DF-3B48-8DEC-BD61514E6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BBD4B-E573-0042-B2CA-2187EC385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A8BCB1-00EC-DE4C-B018-E7BE6D7B2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244A-FBFC-564E-B69D-4AD150BF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BC6EA-5D4D-7D40-8DFB-BBAB9D4EA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55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A244A-FBFC-564E-B69D-4AD150BF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BC6EA-5D4D-7D40-8DFB-BBAB9D4EA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90EDE-D60B-5947-B25D-7B8CA6E82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79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09D4-08D1-014A-882D-4A86A7518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B03C4-B4B9-B049-A6AB-98374B2B5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54D79-21C4-144C-8572-DD70D2619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329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CEEB-28D6-4C47-BEC1-28506E9D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A804E-0EBE-D14A-8A17-56E507DF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81B4A-09D2-104D-B0AF-392EC0E9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BAC3D-22CF-0346-8936-C32EC779E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6507E-CC34-1E42-9421-37B5DEB6C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66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ACEEB-28D6-4C47-BEC1-28506E9D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A804E-0EBE-D14A-8A17-56E507DFD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81B4A-09D2-104D-B0AF-392EC0E9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5BAC3D-22CF-0346-8936-C32EC779E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B6507E-CC34-1E42-9421-37B5DEB6C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8BD6B-0330-3F47-812D-141ED9D49B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7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4A8F-97BD-6C45-8A31-380E1355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328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1E8001-3EE4-A640-B4CF-A11B24A7E65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10000"/>
          </a:blip>
          <a:stretch>
            <a:fillRect/>
          </a:stretch>
        </p:blipFill>
        <p:spPr>
          <a:xfrm>
            <a:off x="0" y="1919290"/>
            <a:ext cx="12192000" cy="8176964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74D9B-E94D-ED4C-BEDC-07970418D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AF4284E0-9029-B143-9DD9-43A14CEFD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2593FA-9EDF-0149-BAAE-DB8ED66A2CE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5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9" r:id="rId5"/>
    <p:sldLayoutId id="2147483652" r:id="rId6"/>
    <p:sldLayoutId id="2147483653" r:id="rId7"/>
    <p:sldLayoutId id="2147483660" r:id="rId8"/>
    <p:sldLayoutId id="2147483654" r:id="rId9"/>
    <p:sldLayoutId id="2147483661" r:id="rId10"/>
    <p:sldLayoutId id="2147483655" r:id="rId11"/>
    <p:sldLayoutId id="2147483656" r:id="rId12"/>
    <p:sldLayoutId id="2147483657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340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936550-1BB4-A34A-8D21-FD1EC80B7FC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10000"/>
          </a:blip>
          <a:stretch>
            <a:fillRect/>
          </a:stretch>
        </p:blipFill>
        <p:spPr>
          <a:xfrm>
            <a:off x="0" y="1909356"/>
            <a:ext cx="12192000" cy="817696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74D9B-E94D-ED4C-BEDC-07970418D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AF4284E0-9029-B143-9DD9-43A14CEFD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F2593FA-9EDF-0149-BAAE-DB8ED66A2CE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893425" y="5638807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6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1AC54-D5B4-4EFC-B6BE-C215E9F03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14AE1-E9A9-489A-9406-6F7AF1CD2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44E7E58-D786-4A1C-AB44-E247788D2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59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F6A080C-4161-7A4C-A46A-103B4FFF1526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6953A-2CCF-4D41-B6C9-76ECAE56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524"/>
            <a:ext cx="10515600" cy="791140"/>
          </a:xfrm>
        </p:spPr>
        <p:txBody>
          <a:bodyPr>
            <a:noAutofit/>
          </a:bodyPr>
          <a:lstStyle/>
          <a:p>
            <a:r>
              <a:rPr lang="en-US" dirty="0"/>
              <a:t>The PROOF is in the Numbers</a:t>
            </a: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0E96B-36E6-4EC5-8585-ADB7A40F2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038" y="1643931"/>
            <a:ext cx="5251924" cy="4933331"/>
          </a:xfrm>
          <a:prstGeom prst="rect">
            <a:avLst/>
          </a:prstGeom>
        </p:spPr>
      </p:pic>
      <p:pic>
        <p:nvPicPr>
          <p:cNvPr id="1028" name="Picture 4" descr="The 17 Equations That Changed The World - Business Insider">
            <a:extLst>
              <a:ext uri="{FF2B5EF4-FFF2-40B4-BE49-F238E27FC236}">
                <a16:creationId xmlns:a16="http://schemas.microsoft.com/office/drawing/2014/main" id="{CAF21010-71FC-1047-8316-63C118DD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050">
            <a:off x="7656921" y="-683579"/>
            <a:ext cx="4592344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40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F6A080C-4161-7A4C-A46A-103B4FFF1526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6953A-2CCF-4D41-B6C9-76ECAE56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524"/>
            <a:ext cx="10515600" cy="791140"/>
          </a:xfrm>
        </p:spPr>
        <p:txBody>
          <a:bodyPr>
            <a:noAutofit/>
          </a:bodyPr>
          <a:lstStyle/>
          <a:p>
            <a:r>
              <a:rPr lang="en-US" dirty="0"/>
              <a:t>The PROOF is in the Numbers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26EC6-BAB9-4F89-994A-F462B5EA8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660" y="1815471"/>
            <a:ext cx="5196796" cy="4646005"/>
          </a:xfrm>
          <a:prstGeom prst="rect">
            <a:avLst/>
          </a:prstGeom>
        </p:spPr>
      </p:pic>
      <p:pic>
        <p:nvPicPr>
          <p:cNvPr id="1028" name="Picture 4" descr="The 17 Equations That Changed The World - Business Insider">
            <a:extLst>
              <a:ext uri="{FF2B5EF4-FFF2-40B4-BE49-F238E27FC236}">
                <a16:creationId xmlns:a16="http://schemas.microsoft.com/office/drawing/2014/main" id="{CAF21010-71FC-1047-8316-63C118DD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050">
            <a:off x="7656921" y="-683579"/>
            <a:ext cx="4592344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31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F6A080C-4161-7A4C-A46A-103B4FFF1526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6953A-2CCF-4D41-B6C9-76ECAE56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524"/>
            <a:ext cx="10515600" cy="791140"/>
          </a:xfrm>
        </p:spPr>
        <p:txBody>
          <a:bodyPr>
            <a:noAutofit/>
          </a:bodyPr>
          <a:lstStyle/>
          <a:p>
            <a:r>
              <a:rPr lang="en-US" dirty="0"/>
              <a:t>The PROOF is in the Numbers</a:t>
            </a:r>
            <a:endParaRPr lang="en-US" sz="36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2E2BCC-C7FA-47A7-B3C8-CC158CC0B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081" y="1892253"/>
            <a:ext cx="5023838" cy="4569223"/>
          </a:xfrm>
          <a:prstGeom prst="rect">
            <a:avLst/>
          </a:prstGeom>
        </p:spPr>
      </p:pic>
      <p:pic>
        <p:nvPicPr>
          <p:cNvPr id="1028" name="Picture 4" descr="The 17 Equations That Changed The World - Business Insider">
            <a:extLst>
              <a:ext uri="{FF2B5EF4-FFF2-40B4-BE49-F238E27FC236}">
                <a16:creationId xmlns:a16="http://schemas.microsoft.com/office/drawing/2014/main" id="{CAF21010-71FC-1047-8316-63C118DD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050">
            <a:off x="7656921" y="-683579"/>
            <a:ext cx="4592344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8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F6A080C-4161-7A4C-A46A-103B4FFF1526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6953A-2CCF-4D41-B6C9-76ECAE56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524"/>
            <a:ext cx="10515600" cy="791140"/>
          </a:xfrm>
        </p:spPr>
        <p:txBody>
          <a:bodyPr>
            <a:noAutofit/>
          </a:bodyPr>
          <a:lstStyle/>
          <a:p>
            <a:r>
              <a:rPr lang="en-US" dirty="0"/>
              <a:t>The PROOF is in the Numbers</a:t>
            </a:r>
            <a:endParaRPr lang="en-US" sz="3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85451A-242A-4958-84AC-634A3A95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069" y="1892252"/>
            <a:ext cx="5017861" cy="4569223"/>
          </a:xfrm>
          <a:prstGeom prst="rect">
            <a:avLst/>
          </a:prstGeom>
        </p:spPr>
      </p:pic>
      <p:pic>
        <p:nvPicPr>
          <p:cNvPr id="1028" name="Picture 4" descr="The 17 Equations That Changed The World - Business Insider">
            <a:extLst>
              <a:ext uri="{FF2B5EF4-FFF2-40B4-BE49-F238E27FC236}">
                <a16:creationId xmlns:a16="http://schemas.microsoft.com/office/drawing/2014/main" id="{CAF21010-71FC-1047-8316-63C118DD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050">
            <a:off x="7656921" y="-683579"/>
            <a:ext cx="4592344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009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43EB20-3461-234B-BBD4-607F47BE30FB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omputer Service Technician/Network Installer Program at MTTI in Seekonk, MA">
            <a:extLst>
              <a:ext uri="{FF2B5EF4-FFF2-40B4-BE49-F238E27FC236}">
                <a16:creationId xmlns:a16="http://schemas.microsoft.com/office/drawing/2014/main" id="{42AC95AA-0638-6641-9B86-EA3CB1B35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4"/>
          <a:stretch/>
        </p:blipFill>
        <p:spPr bwMode="auto">
          <a:xfrm>
            <a:off x="0" y="0"/>
            <a:ext cx="12192000" cy="14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DF50D1-906B-4A67-8A09-5570C4578473}"/>
              </a:ext>
            </a:extLst>
          </p:cNvPr>
          <p:cNvSpPr txBox="1">
            <a:spLocks/>
          </p:cNvSpPr>
          <p:nvPr/>
        </p:nvSpPr>
        <p:spPr>
          <a:xfrm>
            <a:off x="944031" y="82873"/>
            <a:ext cx="103039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Why don’t they just enter their time?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D997287-B420-1947-94E6-EE0C5B236E3F}"/>
              </a:ext>
            </a:extLst>
          </p:cNvPr>
          <p:cNvSpPr txBox="1">
            <a:spLocks/>
          </p:cNvSpPr>
          <p:nvPr/>
        </p:nvSpPr>
        <p:spPr>
          <a:xfrm>
            <a:off x="831850" y="1876558"/>
            <a:ext cx="10515600" cy="434582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dirty="0">
                <a:solidFill>
                  <a:srgbClr val="03406D"/>
                </a:solidFill>
              </a:rPr>
              <a:t>Engineers not entering their time DOES NOT MEAN</a:t>
            </a:r>
          </a:p>
          <a:p>
            <a:pPr marL="800100" lvl="1" indent="-342900"/>
            <a:r>
              <a:rPr lang="en-US" dirty="0">
                <a:solidFill>
                  <a:srgbClr val="03406D"/>
                </a:solidFill>
              </a:rPr>
              <a:t>They are bad people</a:t>
            </a:r>
          </a:p>
          <a:p>
            <a:pPr marL="800100" lvl="1" indent="-342900"/>
            <a:r>
              <a:rPr lang="en-US" dirty="0">
                <a:solidFill>
                  <a:srgbClr val="03406D"/>
                </a:solidFill>
              </a:rPr>
              <a:t>They are bad employees</a:t>
            </a:r>
          </a:p>
          <a:p>
            <a:pPr marL="800100" lvl="1" indent="-342900"/>
            <a:r>
              <a:rPr lang="en-US" dirty="0">
                <a:solidFill>
                  <a:srgbClr val="03406D"/>
                </a:solidFill>
              </a:rPr>
              <a:t>They reject authority</a:t>
            </a:r>
          </a:p>
          <a:p>
            <a:pPr marL="800100" lvl="1" indent="-342900"/>
            <a:r>
              <a:rPr lang="en-US" dirty="0">
                <a:solidFill>
                  <a:srgbClr val="03406D"/>
                </a:solidFill>
              </a:rPr>
              <a:t>They think the request is unrealistic</a:t>
            </a:r>
          </a:p>
          <a:p>
            <a:pPr marL="800100" lvl="1" indent="-342900"/>
            <a:endParaRPr lang="en-US" dirty="0">
              <a:solidFill>
                <a:srgbClr val="03406D"/>
              </a:solidFill>
            </a:endParaRPr>
          </a:p>
          <a:p>
            <a:pPr marL="342900" indent="-342900"/>
            <a:r>
              <a:rPr lang="en-US" dirty="0">
                <a:solidFill>
                  <a:srgbClr val="03406D"/>
                </a:solidFill>
              </a:rPr>
              <a:t>Engineers not entering their time MEANS</a:t>
            </a:r>
          </a:p>
          <a:p>
            <a:pPr marL="800100" lvl="1" indent="-342900"/>
            <a:r>
              <a:rPr lang="en-US" dirty="0">
                <a:solidFill>
                  <a:srgbClr val="03406D"/>
                </a:solidFill>
              </a:rPr>
              <a:t>You have lame standards</a:t>
            </a:r>
          </a:p>
          <a:p>
            <a:pPr marL="800100" lvl="1" indent="-342900"/>
            <a:r>
              <a:rPr lang="en-US" dirty="0">
                <a:solidFill>
                  <a:srgbClr val="03406D"/>
                </a:solidFill>
              </a:rPr>
              <a:t>You are inconsistent</a:t>
            </a:r>
          </a:p>
          <a:p>
            <a:pPr marL="800100" lvl="1" indent="-342900"/>
            <a:r>
              <a:rPr lang="en-US" dirty="0">
                <a:solidFill>
                  <a:srgbClr val="03406D"/>
                </a:solidFill>
              </a:rPr>
              <a:t>You tolerate a lot of nonsense</a:t>
            </a:r>
          </a:p>
          <a:p>
            <a:pPr marL="800100" lvl="1" indent="-342900"/>
            <a:r>
              <a:rPr lang="en-US" dirty="0">
                <a:solidFill>
                  <a:srgbClr val="03406D"/>
                </a:solidFill>
              </a:rPr>
              <a:t>You’ve put the weight of the department on their shoulders</a:t>
            </a:r>
          </a:p>
          <a:p>
            <a:pPr marL="800100" lvl="1" indent="-342900"/>
            <a:endParaRPr lang="en-US" dirty="0">
              <a:solidFill>
                <a:srgbClr val="034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5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43EB20-3461-234B-BBD4-607F47BE30FB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DF50D1-906B-4A67-8A09-5570C4578473}"/>
              </a:ext>
            </a:extLst>
          </p:cNvPr>
          <p:cNvSpPr txBox="1">
            <a:spLocks/>
          </p:cNvSpPr>
          <p:nvPr/>
        </p:nvSpPr>
        <p:spPr>
          <a:xfrm>
            <a:off x="944031" y="82873"/>
            <a:ext cx="103039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5 Time Entry Standards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D51B61-4A4F-8B4C-9237-30ADDD700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7" y="2316279"/>
            <a:ext cx="10515600" cy="4351338"/>
          </a:xfrm>
          <a:noFill/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>
                <a:solidFill>
                  <a:srgbClr val="03406D"/>
                </a:solidFill>
              </a:rPr>
              <a:t>Enter 8 hours every day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solidFill>
                  <a:srgbClr val="03406D"/>
                </a:solidFill>
              </a:rPr>
              <a:t>Only perform work with the service ticket or project ticket open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solidFill>
                  <a:srgbClr val="03406D"/>
                </a:solidFill>
              </a:rPr>
              <a:t>Start the time entry as you start the engagement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solidFill>
                  <a:srgbClr val="03406D"/>
                </a:solidFill>
              </a:rPr>
              <a:t>End the time entry once you end your session notes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>
                <a:solidFill>
                  <a:srgbClr val="03406D"/>
                </a:solidFill>
              </a:rPr>
              <a:t>Do not start another ticket until current ticket status is accurately adjusted</a:t>
            </a:r>
          </a:p>
        </p:txBody>
      </p:sp>
      <p:pic>
        <p:nvPicPr>
          <p:cNvPr id="7170" name="Picture 2" descr="Can Your Child's School Meet the National Standards?">
            <a:extLst>
              <a:ext uri="{FF2B5EF4-FFF2-40B4-BE49-F238E27FC236}">
                <a16:creationId xmlns:a16="http://schemas.microsoft.com/office/drawing/2014/main" id="{3E783493-C908-F64F-9E0A-AAA22A440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97" y="4229100"/>
            <a:ext cx="58674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1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43EB20-3461-234B-BBD4-607F47BE30FB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DF50D1-906B-4A67-8A09-5570C4578473}"/>
              </a:ext>
            </a:extLst>
          </p:cNvPr>
          <p:cNvSpPr txBox="1">
            <a:spLocks/>
          </p:cNvSpPr>
          <p:nvPr/>
        </p:nvSpPr>
        <p:spPr>
          <a:xfrm>
            <a:off x="944031" y="82873"/>
            <a:ext cx="103039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1 Time Review Standard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0A6C22-EA76-3640-A2B5-2B2F6CF1B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3406D"/>
                </a:solidFill>
              </a:rPr>
              <a:t>Inspect at the same rate you expect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>
                <a:solidFill>
                  <a:srgbClr val="03406D"/>
                </a:solidFill>
              </a:rPr>
              <a:t>10am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>
                <a:solidFill>
                  <a:srgbClr val="03406D"/>
                </a:solidFill>
              </a:rPr>
              <a:t>1pm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dirty="0">
                <a:solidFill>
                  <a:srgbClr val="03406D"/>
                </a:solidFill>
              </a:rPr>
              <a:t>4pm</a:t>
            </a:r>
          </a:p>
          <a:p>
            <a:pPr marL="0" indent="0">
              <a:buNone/>
            </a:pPr>
            <a:r>
              <a:rPr lang="en-US" dirty="0">
                <a:solidFill>
                  <a:srgbClr val="03406D"/>
                </a:solidFill>
              </a:rPr>
              <a:t>What questions are you answering for yourself?</a:t>
            </a:r>
          </a:p>
          <a:p>
            <a:pPr lvl="1"/>
            <a:r>
              <a:rPr lang="en-US" dirty="0">
                <a:solidFill>
                  <a:srgbClr val="03406D"/>
                </a:solidFill>
              </a:rPr>
              <a:t>Is all time entered up to the point of inspection?</a:t>
            </a:r>
          </a:p>
          <a:p>
            <a:pPr lvl="1"/>
            <a:r>
              <a:rPr lang="en-US" dirty="0">
                <a:solidFill>
                  <a:srgbClr val="03406D"/>
                </a:solidFill>
              </a:rPr>
              <a:t>Is the correct work role, work type, billable status selected?</a:t>
            </a:r>
          </a:p>
          <a:p>
            <a:pPr lvl="1"/>
            <a:r>
              <a:rPr lang="en-US" dirty="0">
                <a:solidFill>
                  <a:srgbClr val="03406D"/>
                </a:solidFill>
              </a:rPr>
              <a:t>Is the correct agreement attached?</a:t>
            </a:r>
          </a:p>
          <a:p>
            <a:pPr lvl="1"/>
            <a:r>
              <a:rPr lang="en-US" dirty="0">
                <a:solidFill>
                  <a:srgbClr val="03406D"/>
                </a:solidFill>
              </a:rPr>
              <a:t>Do the notes serve the client and/or fellow technicians or management?</a:t>
            </a:r>
          </a:p>
          <a:p>
            <a:pPr lvl="1"/>
            <a:r>
              <a:rPr lang="en-US" dirty="0">
                <a:solidFill>
                  <a:srgbClr val="03406D"/>
                </a:solidFill>
              </a:rPr>
              <a:t>Are next steps documented?</a:t>
            </a:r>
          </a:p>
        </p:txBody>
      </p:sp>
    </p:spTree>
    <p:extLst>
      <p:ext uri="{BB962C8B-B14F-4D97-AF65-F5344CB8AC3E}">
        <p14:creationId xmlns:p14="http://schemas.microsoft.com/office/powerpoint/2010/main" val="339697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43EB20-3461-234B-BBD4-607F47BE30FB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DF50D1-906B-4A67-8A09-5570C4578473}"/>
              </a:ext>
            </a:extLst>
          </p:cNvPr>
          <p:cNvSpPr txBox="1">
            <a:spLocks/>
          </p:cNvSpPr>
          <p:nvPr/>
        </p:nvSpPr>
        <p:spPr>
          <a:xfrm>
            <a:off x="944031" y="82873"/>
            <a:ext cx="103039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1 Time Submission Standard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1A0319-1E1C-D047-BF9C-64FC6DCBC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>
                <a:solidFill>
                  <a:srgbClr val="03406D"/>
                </a:solidFill>
              </a:rPr>
              <a:t>Time sheets must have a designated submission time and day of week</a:t>
            </a:r>
          </a:p>
          <a:p>
            <a:pPr marL="914400" lvl="1" indent="-457200">
              <a:buFont typeface="+mj-lt"/>
              <a:buAutoNum type="alphaUcPeriod"/>
            </a:pPr>
            <a:endParaRPr lang="en-US" dirty="0">
              <a:solidFill>
                <a:srgbClr val="03406D"/>
              </a:solidFill>
            </a:endParaRPr>
          </a:p>
          <a:p>
            <a:pPr marL="457200" lvl="1" indent="0">
              <a:buNone/>
            </a:pPr>
            <a:r>
              <a:rPr lang="en-US" sz="2800" b="1" dirty="0">
                <a:solidFill>
                  <a:srgbClr val="03406D"/>
                </a:solidFill>
              </a:rPr>
              <a:t>Friday 6pm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CEDEFD-A909-1846-92F8-2D225740E17B}"/>
              </a:ext>
            </a:extLst>
          </p:cNvPr>
          <p:cNvSpPr txBox="1"/>
          <p:nvPr/>
        </p:nvSpPr>
        <p:spPr>
          <a:xfrm>
            <a:off x="838200" y="4513843"/>
            <a:ext cx="101677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3406D"/>
                </a:solidFill>
              </a:rPr>
              <a:t>What questions are you answering for yourself?</a:t>
            </a:r>
          </a:p>
          <a:p>
            <a:pPr lvl="1"/>
            <a:r>
              <a:rPr lang="en-US" sz="2400" dirty="0">
                <a:solidFill>
                  <a:srgbClr val="03406D"/>
                </a:solidFill>
              </a:rPr>
              <a:t>Is my PSA configured correctly?  Week starts on Saturday, ends of Friday</a:t>
            </a:r>
          </a:p>
          <a:p>
            <a:pPr lvl="1"/>
            <a:r>
              <a:rPr lang="en-US" sz="2400" dirty="0">
                <a:solidFill>
                  <a:srgbClr val="03406D"/>
                </a:solidFill>
              </a:rPr>
              <a:t>How reliant am I on utilizing PSA time entries for payroll?</a:t>
            </a:r>
          </a:p>
          <a:p>
            <a:pPr lvl="1"/>
            <a:r>
              <a:rPr lang="en-US" sz="2400" dirty="0">
                <a:solidFill>
                  <a:srgbClr val="03406D"/>
                </a:solidFill>
              </a:rPr>
              <a:t>Why did I choose the current time submission date?</a:t>
            </a:r>
          </a:p>
        </p:txBody>
      </p:sp>
      <p:pic>
        <p:nvPicPr>
          <p:cNvPr id="5122" name="Picture 2" descr="Submit Button Forms – Baldwin Public Library">
            <a:extLst>
              <a:ext uri="{FF2B5EF4-FFF2-40B4-BE49-F238E27FC236}">
                <a16:creationId xmlns:a16="http://schemas.microsoft.com/office/drawing/2014/main" id="{23DC65D2-78B4-DF43-A1AA-E2FA65265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175" y="2607392"/>
            <a:ext cx="4187514" cy="139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43EB20-3461-234B-BBD4-607F47BE30FB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2DF50D1-906B-4A67-8A09-5570C4578473}"/>
              </a:ext>
            </a:extLst>
          </p:cNvPr>
          <p:cNvSpPr txBox="1">
            <a:spLocks/>
          </p:cNvSpPr>
          <p:nvPr/>
        </p:nvSpPr>
        <p:spPr>
          <a:xfrm>
            <a:off x="944031" y="82873"/>
            <a:ext cx="103039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yriad Pro" panose="020B0703030403020204" pitchFamily="34" charset="0"/>
              </a:rPr>
              <a:t>1 Time Approval Standard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A18CC3-84FB-F64A-9184-FDBA82760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rgbClr val="03406D"/>
                </a:solidFill>
              </a:rPr>
              <a:t>Time sheets must have a designated approval time and day of week</a:t>
            </a:r>
          </a:p>
          <a:p>
            <a:endParaRPr lang="en-US" dirty="0">
              <a:solidFill>
                <a:srgbClr val="03406D"/>
              </a:solidFill>
            </a:endParaRPr>
          </a:p>
          <a:p>
            <a:pPr marL="457200" lvl="1" indent="0">
              <a:buNone/>
            </a:pPr>
            <a:r>
              <a:rPr lang="en-US" sz="2800" b="1" dirty="0">
                <a:solidFill>
                  <a:srgbClr val="03406D"/>
                </a:solidFill>
              </a:rPr>
              <a:t>Monday 1pm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E5903-4719-9946-AD47-888C9C2FF364}"/>
              </a:ext>
            </a:extLst>
          </p:cNvPr>
          <p:cNvSpPr txBox="1"/>
          <p:nvPr/>
        </p:nvSpPr>
        <p:spPr>
          <a:xfrm>
            <a:off x="749104" y="4365703"/>
            <a:ext cx="101677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3406D"/>
                </a:solidFill>
              </a:rPr>
              <a:t>What questions are you answering for yourself?</a:t>
            </a:r>
          </a:p>
          <a:p>
            <a:pPr lvl="1"/>
            <a:r>
              <a:rPr lang="en-US" sz="2400" dirty="0">
                <a:solidFill>
                  <a:srgbClr val="03406D"/>
                </a:solidFill>
              </a:rPr>
              <a:t>Who is approving time sheets?</a:t>
            </a:r>
          </a:p>
          <a:p>
            <a:pPr lvl="1"/>
            <a:r>
              <a:rPr lang="en-US" sz="2400" dirty="0">
                <a:solidFill>
                  <a:srgbClr val="03406D"/>
                </a:solidFill>
              </a:rPr>
              <a:t>Are they serving their department AND accounting?</a:t>
            </a:r>
          </a:p>
          <a:p>
            <a:pPr lvl="1"/>
            <a:r>
              <a:rPr lang="en-US" sz="2400" dirty="0">
                <a:solidFill>
                  <a:srgbClr val="03406D"/>
                </a:solidFill>
              </a:rPr>
              <a:t>How will I handle rejections of time sheets?</a:t>
            </a:r>
          </a:p>
          <a:p>
            <a:pPr lvl="1"/>
            <a:r>
              <a:rPr lang="en-US" sz="2400" dirty="0">
                <a:solidFill>
                  <a:srgbClr val="03406D"/>
                </a:solidFill>
              </a:rPr>
              <a:t>Do we need layers of approval? (Hint – account managers not allowed)</a:t>
            </a:r>
          </a:p>
        </p:txBody>
      </p:sp>
      <p:pic>
        <p:nvPicPr>
          <p:cNvPr id="6148" name="Picture 4" descr="Approve/Reject button in Approval notification - IT Service Management -  ServiceNow Community">
            <a:extLst>
              <a:ext uri="{FF2B5EF4-FFF2-40B4-BE49-F238E27FC236}">
                <a16:creationId xmlns:a16="http://schemas.microsoft.com/office/drawing/2014/main" id="{6FF7721B-D50E-8741-8CBB-A5F5712EB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516" y="2580747"/>
            <a:ext cx="5980771" cy="171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9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1D098F-CFEC-9E41-AE20-CEADED0D8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06" y="1049274"/>
            <a:ext cx="10538787" cy="4759452"/>
          </a:xfrm>
          <a:prstGeom prst="rect">
            <a:avLst/>
          </a:prstGeom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C7B35DA5-4935-0343-9424-597F4B791C31}"/>
              </a:ext>
            </a:extLst>
          </p:cNvPr>
          <p:cNvSpPr txBox="1">
            <a:spLocks/>
          </p:cNvSpPr>
          <p:nvPr/>
        </p:nvSpPr>
        <p:spPr>
          <a:xfrm>
            <a:off x="1000941" y="429248"/>
            <a:ext cx="4702028" cy="144767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Myriad Pro" panose="020B0703030403020204" pitchFamily="34" charset="0"/>
              </a:rPr>
              <a:t>Josh Peterson, CEO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>
              <a:latin typeface="Myriad Pro" panose="020B0703030403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Myriad Pro" panose="020B0703030403020204" pitchFamily="34" charset="0"/>
              </a:rPr>
              <a:t>Right now – call Jacklyn, set a time to chat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latin typeface="Myriad Pro" panose="020B0703030403020204" pitchFamily="34" charset="0"/>
              </a:rPr>
              <a:t>jacklyn@beringmckinley.com</a:t>
            </a:r>
          </a:p>
        </p:txBody>
      </p:sp>
    </p:spTree>
    <p:extLst>
      <p:ext uri="{BB962C8B-B14F-4D97-AF65-F5344CB8AC3E}">
        <p14:creationId xmlns:p14="http://schemas.microsoft.com/office/powerpoint/2010/main" val="260241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D1D098F-CFEC-9E41-AE20-CEADED0D8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06" y="1049274"/>
            <a:ext cx="10538787" cy="475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47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1AC54-D5B4-4EFC-B6BE-C215E9F03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14AE1-E9A9-489A-9406-6F7AF1CD2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E7E58-D786-4A1C-AB44-E247788D2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74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E84BA342-618B-ED4D-9925-C08440A3C297}"/>
              </a:ext>
            </a:extLst>
          </p:cNvPr>
          <p:cNvSpPr txBox="1">
            <a:spLocks/>
          </p:cNvSpPr>
          <p:nvPr/>
        </p:nvSpPr>
        <p:spPr>
          <a:xfrm>
            <a:off x="893506" y="4926970"/>
            <a:ext cx="10515600" cy="122043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3406D"/>
                </a:solidFill>
                <a:latin typeface="Myriad Pro" panose="020B0703030403020204" pitchFamily="34" charset="0"/>
              </a:rPr>
              <a:t>Presented by : Josh Peterson, CEO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3406D"/>
                </a:solidFill>
                <a:latin typeface="Myriad Pro" panose="020B0703030403020204" pitchFamily="34" charset="0"/>
              </a:rPr>
              <a:t>Bering McKinley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3406D"/>
                </a:solidFill>
                <a:latin typeface="Myriad Pro" panose="020B0703030403020204" pitchFamily="34" charset="0"/>
              </a:rPr>
              <a:t>josh@beringmckinley.com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5FC31-CE0B-C340-8041-A49AB314FC02}"/>
              </a:ext>
            </a:extLst>
          </p:cNvPr>
          <p:cNvSpPr txBox="1"/>
          <p:nvPr/>
        </p:nvSpPr>
        <p:spPr>
          <a:xfrm>
            <a:off x="946443" y="2383007"/>
            <a:ext cx="106968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latin typeface="+mj-lt"/>
              </a:rPr>
              <a:t>Time Entry equals Profit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FCC645-A88E-5541-A51A-2B90366B9CDD}"/>
              </a:ext>
            </a:extLst>
          </p:cNvPr>
          <p:cNvCxnSpPr/>
          <p:nvPr/>
        </p:nvCxnSpPr>
        <p:spPr>
          <a:xfrm>
            <a:off x="1037063" y="3706446"/>
            <a:ext cx="10372043" cy="0"/>
          </a:xfrm>
          <a:prstGeom prst="line">
            <a:avLst/>
          </a:prstGeom>
          <a:ln w="50800">
            <a:solidFill>
              <a:srgbClr val="001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3BBF5C-6551-AD49-BBB4-F27EFA953AFD}"/>
              </a:ext>
            </a:extLst>
          </p:cNvPr>
          <p:cNvCxnSpPr/>
          <p:nvPr/>
        </p:nvCxnSpPr>
        <p:spPr>
          <a:xfrm>
            <a:off x="1037063" y="2476095"/>
            <a:ext cx="10372043" cy="0"/>
          </a:xfrm>
          <a:prstGeom prst="line">
            <a:avLst/>
          </a:prstGeom>
          <a:ln w="50800">
            <a:solidFill>
              <a:srgbClr val="0015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086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0E902A-CFB0-480C-A8B4-AF07C72C2C21}"/>
              </a:ext>
            </a:extLst>
          </p:cNvPr>
          <p:cNvSpPr txBox="1"/>
          <p:nvPr/>
        </p:nvSpPr>
        <p:spPr>
          <a:xfrm>
            <a:off x="4983314" y="2232524"/>
            <a:ext cx="5710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1539"/>
                </a:solidFill>
                <a:latin typeface="Myriad Pro" panose="020B0703030403020204" pitchFamily="34" charset="0"/>
              </a:rPr>
              <a:t>We know you.  </a:t>
            </a:r>
          </a:p>
          <a:p>
            <a:r>
              <a:rPr lang="en-US" sz="4000" dirty="0">
                <a:solidFill>
                  <a:srgbClr val="001539"/>
                </a:solidFill>
                <a:latin typeface="Myriad Pro" panose="020B0703030403020204" pitchFamily="34" charset="0"/>
              </a:rPr>
              <a:t>We know your tools.  </a:t>
            </a:r>
          </a:p>
          <a:p>
            <a:r>
              <a:rPr lang="en-US" sz="4000" dirty="0">
                <a:solidFill>
                  <a:srgbClr val="001539"/>
                </a:solidFill>
                <a:latin typeface="Myriad Pro" panose="020B0703030403020204" pitchFamily="34" charset="0"/>
              </a:rPr>
              <a:t>We know your people.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9F8BB-8E01-433E-A982-0B4D9C5E0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3249" y="2062475"/>
            <a:ext cx="2116299" cy="2279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93124A-E28C-44C3-9699-7F88E38EF815}"/>
              </a:ext>
            </a:extLst>
          </p:cNvPr>
          <p:cNvSpPr txBox="1"/>
          <p:nvPr/>
        </p:nvSpPr>
        <p:spPr>
          <a:xfrm>
            <a:off x="1774894" y="4590553"/>
            <a:ext cx="9176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Myriad Pro" panose="020B0703030403020204" pitchFamily="34" charset="0"/>
              </a:rPr>
              <a:t>“you will not find a better wealth of applicable knowledge and the ability to implement those solutions”</a:t>
            </a:r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A00D2CAD-A44A-4572-B7F9-B7B125E49F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998" y="93306"/>
            <a:ext cx="4587875" cy="18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3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2FF34FD-6E3A-CA4F-B679-ADFD9E8A29C0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859A8-C9E1-5D4B-8E2D-775D80C0D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5366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 Ways Time Entry Improves Profitability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233FD-7183-4246-9EF4-DCB3481C5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sz="2000" dirty="0"/>
              <a:t>Accounting for </a:t>
            </a:r>
            <a:r>
              <a:rPr lang="en-US" sz="2000" i="1" u="sng" dirty="0"/>
              <a:t>all</a:t>
            </a:r>
            <a:r>
              <a:rPr lang="en-US" sz="2000" dirty="0"/>
              <a:t> time naturally increases BILLABLE UTILIZATION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Agreement Gross Profit Margin reporting is more accurate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Project Profitability reporting is more accurate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Cost of time spent by engineering doing non client billable work is more visible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000" dirty="0"/>
              <a:t>Management increases ability to determine staffing requirements</a:t>
            </a:r>
          </a:p>
        </p:txBody>
      </p:sp>
      <p:pic>
        <p:nvPicPr>
          <p:cNvPr id="1034" name="Picture 10" descr="Free photo: Skeleton Pocket Watch - Jewelry, Mechanical, Pocket - Free  Download - Jooinn">
            <a:extLst>
              <a:ext uri="{FF2B5EF4-FFF2-40B4-BE49-F238E27FC236}">
                <a16:creationId xmlns:a16="http://schemas.microsoft.com/office/drawing/2014/main" id="{9D0AA941-AD33-1442-8D97-AA107722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73" y="2092132"/>
            <a:ext cx="3674402" cy="408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49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F6A080C-4161-7A4C-A46A-103B4FFF1526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6953A-2CCF-4D41-B6C9-76ECAE56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524"/>
            <a:ext cx="10515600" cy="791140"/>
          </a:xfrm>
        </p:spPr>
        <p:txBody>
          <a:bodyPr>
            <a:noAutofit/>
          </a:bodyPr>
          <a:lstStyle/>
          <a:p>
            <a:r>
              <a:rPr lang="en-US" dirty="0"/>
              <a:t>The PROOF is in the Numbers</a:t>
            </a: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7B7275-DA3F-4212-8D46-E95182AA3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20" y="1693118"/>
            <a:ext cx="4505359" cy="4845993"/>
          </a:xfrm>
          <a:prstGeom prst="rect">
            <a:avLst/>
          </a:prstGeom>
        </p:spPr>
      </p:pic>
      <p:pic>
        <p:nvPicPr>
          <p:cNvPr id="1028" name="Picture 4" descr="The 17 Equations That Changed The World - Business Insider">
            <a:extLst>
              <a:ext uri="{FF2B5EF4-FFF2-40B4-BE49-F238E27FC236}">
                <a16:creationId xmlns:a16="http://schemas.microsoft.com/office/drawing/2014/main" id="{CAF21010-71FC-1047-8316-63C118DD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050">
            <a:off x="7656921" y="-683579"/>
            <a:ext cx="4592344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18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F6A080C-4161-7A4C-A46A-103B4FFF1526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6953A-2CCF-4D41-B6C9-76ECAE56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524"/>
            <a:ext cx="10515600" cy="791140"/>
          </a:xfrm>
        </p:spPr>
        <p:txBody>
          <a:bodyPr>
            <a:noAutofit/>
          </a:bodyPr>
          <a:lstStyle/>
          <a:p>
            <a:r>
              <a:rPr lang="en-US" dirty="0"/>
              <a:t>The PROOF is in the Numbers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AB18C-26C9-4BA5-9516-DD44C2D29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3747" y="1671523"/>
            <a:ext cx="4553984" cy="4774818"/>
          </a:xfrm>
          <a:prstGeom prst="rect">
            <a:avLst/>
          </a:prstGeom>
        </p:spPr>
      </p:pic>
      <p:pic>
        <p:nvPicPr>
          <p:cNvPr id="1028" name="Picture 4" descr="The 17 Equations That Changed The World - Business Insider">
            <a:extLst>
              <a:ext uri="{FF2B5EF4-FFF2-40B4-BE49-F238E27FC236}">
                <a16:creationId xmlns:a16="http://schemas.microsoft.com/office/drawing/2014/main" id="{CAF21010-71FC-1047-8316-63C118DD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050">
            <a:off x="7656921" y="-683579"/>
            <a:ext cx="4592344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12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F6A080C-4161-7A4C-A46A-103B4FFF1526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6953A-2CCF-4D41-B6C9-76ECAE56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524"/>
            <a:ext cx="10515600" cy="791140"/>
          </a:xfrm>
        </p:spPr>
        <p:txBody>
          <a:bodyPr>
            <a:noAutofit/>
          </a:bodyPr>
          <a:lstStyle/>
          <a:p>
            <a:r>
              <a:rPr lang="en-US" dirty="0"/>
              <a:t>The PROOF is in the Numbers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E61946-C6D5-45C2-8187-60E74A62C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552" y="1708484"/>
            <a:ext cx="4419780" cy="4752991"/>
          </a:xfrm>
          <a:prstGeom prst="rect">
            <a:avLst/>
          </a:prstGeom>
        </p:spPr>
      </p:pic>
      <p:pic>
        <p:nvPicPr>
          <p:cNvPr id="1028" name="Picture 4" descr="The 17 Equations That Changed The World - Business Insider">
            <a:extLst>
              <a:ext uri="{FF2B5EF4-FFF2-40B4-BE49-F238E27FC236}">
                <a16:creationId xmlns:a16="http://schemas.microsoft.com/office/drawing/2014/main" id="{CAF21010-71FC-1047-8316-63C118DD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050">
            <a:off x="7656921" y="-683579"/>
            <a:ext cx="4592344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69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F6A080C-4161-7A4C-A46A-103B4FFF1526}"/>
              </a:ext>
            </a:extLst>
          </p:cNvPr>
          <p:cNvSpPr/>
          <p:nvPr/>
        </p:nvSpPr>
        <p:spPr>
          <a:xfrm>
            <a:off x="0" y="-14800"/>
            <a:ext cx="12192000" cy="1495729"/>
          </a:xfrm>
          <a:prstGeom prst="rect">
            <a:avLst/>
          </a:prstGeom>
          <a:solidFill>
            <a:srgbClr val="00153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6953A-2CCF-4D41-B6C9-76ECAE56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524"/>
            <a:ext cx="10515600" cy="791140"/>
          </a:xfrm>
        </p:spPr>
        <p:txBody>
          <a:bodyPr>
            <a:noAutofit/>
          </a:bodyPr>
          <a:lstStyle/>
          <a:p>
            <a:r>
              <a:rPr lang="en-US" dirty="0"/>
              <a:t>The PROOF is in the Numbers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4C1B6B-2006-4E5F-948B-192263CC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369" y="1850083"/>
            <a:ext cx="4369262" cy="4398745"/>
          </a:xfrm>
          <a:prstGeom prst="rect">
            <a:avLst/>
          </a:prstGeom>
        </p:spPr>
      </p:pic>
      <p:pic>
        <p:nvPicPr>
          <p:cNvPr id="1028" name="Picture 4" descr="The 17 Equations That Changed The World - Business Insider">
            <a:extLst>
              <a:ext uri="{FF2B5EF4-FFF2-40B4-BE49-F238E27FC236}">
                <a16:creationId xmlns:a16="http://schemas.microsoft.com/office/drawing/2014/main" id="{CAF21010-71FC-1047-8316-63C118DD8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6050">
            <a:off x="7656921" y="-683579"/>
            <a:ext cx="4592344" cy="295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814603"/>
      </p:ext>
    </p:extLst>
  </p:cSld>
  <p:clrMapOvr>
    <a:masterClrMapping/>
  </p:clrMapOvr>
</p:sld>
</file>

<file path=ppt/theme/theme1.xml><?xml version="1.0" encoding="utf-8"?>
<a:theme xmlns:a="http://schemas.openxmlformats.org/drawingml/2006/main" name="BMK 2020 PPT Template - LIGHT">
  <a:themeElements>
    <a:clrScheme name="BMK Colors 2020">
      <a:dk1>
        <a:srgbClr val="00153A"/>
      </a:dk1>
      <a:lt1>
        <a:srgbClr val="FFFFFF"/>
      </a:lt1>
      <a:dk2>
        <a:srgbClr val="033F6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K Certified Training Template 2020" id="{919A7538-D110-454A-952D-04BF1DE6D592}" vid="{9FE31972-6670-4848-A44D-59C65F9AA158}"/>
    </a:ext>
  </a:extLst>
</a:theme>
</file>

<file path=ppt/theme/theme2.xml><?xml version="1.0" encoding="utf-8"?>
<a:theme xmlns:a="http://schemas.openxmlformats.org/drawingml/2006/main" name="BMK 2020 PPT Template - DARK">
  <a:themeElements>
    <a:clrScheme name="BMK Colors 2020">
      <a:dk1>
        <a:srgbClr val="00153A"/>
      </a:dk1>
      <a:lt1>
        <a:srgbClr val="FFFFFF"/>
      </a:lt1>
      <a:dk2>
        <a:srgbClr val="033F6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K Certified Training Template 2020" id="{919A7538-D110-454A-952D-04BF1DE6D592}" vid="{18B70574-676B-7F40-86B7-0831421559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478</Words>
  <Application>Microsoft Office PowerPoint</Application>
  <PresentationFormat>Widescreen</PresentationFormat>
  <Paragraphs>72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Franklin Gothic Book</vt:lpstr>
      <vt:lpstr>Franklin Gothic Medium</vt:lpstr>
      <vt:lpstr>Myriad Pro</vt:lpstr>
      <vt:lpstr>BMK 2020 PPT Template - LIGHT</vt:lpstr>
      <vt:lpstr>BMK 2020 PPT Template - DARK</vt:lpstr>
      <vt:lpstr>PowerPoint Presentation</vt:lpstr>
      <vt:lpstr>PowerPoint Presentation</vt:lpstr>
      <vt:lpstr>PowerPoint Presentation</vt:lpstr>
      <vt:lpstr>PowerPoint Presentation</vt:lpstr>
      <vt:lpstr>5 Ways Time Entry Improves Profitability</vt:lpstr>
      <vt:lpstr>The PROOF is in the Numbers</vt:lpstr>
      <vt:lpstr>The PROOF is in the Numbers</vt:lpstr>
      <vt:lpstr>The PROOF is in the Numbers</vt:lpstr>
      <vt:lpstr>The PROOF is in the Numbers</vt:lpstr>
      <vt:lpstr>The PROOF is in the Numbers</vt:lpstr>
      <vt:lpstr>The PROOF is in the Numbers</vt:lpstr>
      <vt:lpstr>The PROOF is in the Numbers</vt:lpstr>
      <vt:lpstr>The PROOF is in the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Middlestetter</dc:creator>
  <cp:lastModifiedBy>Mariah Dlugosch</cp:lastModifiedBy>
  <cp:revision>18</cp:revision>
  <dcterms:created xsi:type="dcterms:W3CDTF">2020-10-07T23:12:20Z</dcterms:created>
  <dcterms:modified xsi:type="dcterms:W3CDTF">2020-10-15T17:31:58Z</dcterms:modified>
</cp:coreProperties>
</file>