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80" r:id="rId2"/>
    <p:sldId id="256" r:id="rId3"/>
    <p:sldId id="349" r:id="rId4"/>
    <p:sldId id="350" r:id="rId5"/>
    <p:sldId id="351" r:id="rId6"/>
    <p:sldId id="353" r:id="rId7"/>
    <p:sldId id="354" r:id="rId8"/>
    <p:sldId id="322" r:id="rId9"/>
    <p:sldId id="323" r:id="rId10"/>
    <p:sldId id="327" r:id="rId11"/>
    <p:sldId id="330" r:id="rId12"/>
    <p:sldId id="334" r:id="rId13"/>
    <p:sldId id="336" r:id="rId14"/>
    <p:sldId id="333" r:id="rId15"/>
    <p:sldId id="355" r:id="rId16"/>
    <p:sldId id="263" r:id="rId17"/>
    <p:sldId id="331" r:id="rId18"/>
    <p:sldId id="335" r:id="rId19"/>
    <p:sldId id="264" r:id="rId20"/>
    <p:sldId id="317" r:id="rId21"/>
    <p:sldId id="316" r:id="rId22"/>
    <p:sldId id="266" r:id="rId23"/>
    <p:sldId id="267" r:id="rId24"/>
    <p:sldId id="268" r:id="rId25"/>
    <p:sldId id="269" r:id="rId26"/>
    <p:sldId id="270" r:id="rId27"/>
    <p:sldId id="356" r:id="rId28"/>
    <p:sldId id="274" r:id="rId29"/>
    <p:sldId id="275" r:id="rId30"/>
    <p:sldId id="318" r:id="rId31"/>
    <p:sldId id="276" r:id="rId32"/>
    <p:sldId id="313" r:id="rId33"/>
    <p:sldId id="352" r:id="rId34"/>
    <p:sldId id="358" r:id="rId35"/>
    <p:sldId id="357" r:id="rId36"/>
    <p:sldId id="359" r:id="rId37"/>
    <p:sldId id="372" r:id="rId38"/>
    <p:sldId id="377" r:id="rId39"/>
    <p:sldId id="378" r:id="rId40"/>
    <p:sldId id="374" r:id="rId41"/>
    <p:sldId id="375" r:id="rId42"/>
    <p:sldId id="376" r:id="rId43"/>
    <p:sldId id="371" r:id="rId44"/>
    <p:sldId id="361" r:id="rId45"/>
    <p:sldId id="379" r:id="rId46"/>
    <p:sldId id="360" r:id="rId47"/>
    <p:sldId id="368" r:id="rId48"/>
    <p:sldId id="362" r:id="rId49"/>
    <p:sldId id="363" r:id="rId50"/>
    <p:sldId id="364" r:id="rId51"/>
    <p:sldId id="367" r:id="rId52"/>
    <p:sldId id="365" r:id="rId53"/>
    <p:sldId id="366" r:id="rId54"/>
    <p:sldId id="340" r:id="rId55"/>
    <p:sldId id="370" r:id="rId56"/>
    <p:sldId id="343" r:id="rId57"/>
    <p:sldId id="38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1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7"/>
    <p:restoredTop sz="96327"/>
  </p:normalViewPr>
  <p:slideViewPr>
    <p:cSldViewPr snapToGrid="0" snapToObjects="1" showGuides="1">
      <p:cViewPr varScale="1">
        <p:scale>
          <a:sx n="75" d="100"/>
          <a:sy n="75" d="100"/>
        </p:scale>
        <p:origin x="732" y="78"/>
      </p:cViewPr>
      <p:guideLst>
        <p:guide pos="3840"/>
        <p:guide orient="horz" pos="19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C62AC-2B72-2D4B-A189-34CAF276CA61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F50EF-F8AB-484E-89CB-9D1946D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1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9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98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3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57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55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07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4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3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0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1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1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72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82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86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5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56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99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32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22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78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1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64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7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62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46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ce073df94_1_124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89700" rIns="89700" bIns="89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g5ce073df94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784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6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1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5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38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2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9A41-5621-F146-8CC6-E8FB968740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7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CADB-3444-C748-BB06-4E7BD01B8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E0554-FB5A-F54F-B3EB-B289D3D6F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E8DB-A803-9143-B562-2262BBD6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864BE-2FF3-7C49-BD31-DBF87A69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A641-951D-9345-BC19-796DBFA3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0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63FA-6519-654F-B3FF-D472E3A9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D5A4D-FA1E-BD46-B1C1-6F2187413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437E-0EF4-AF46-87A8-4A10D551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0AC3A-5F24-AB4B-B571-4DC020BE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6B982-A7E5-634B-9384-EBDA2BE3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1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D4B13C-93A2-3349-A892-C01698268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EDC8A-6FC7-414D-90D5-7B05BBEA1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5139A-F780-D845-BDF4-F37AB6D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B2B57-C572-9543-AA8B-84E9EB8C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4DA4F-D840-8349-8ABD-AE61C297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D984-9644-1E4B-A7B8-DC9996C03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DF982-8A16-6C4D-9616-7E84D2713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1FB9D-692D-F240-A5FB-4CBBE32F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A3536-84C8-A54C-A787-AE38A70A5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88452-8E50-2A42-8697-9A10DCDF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3B6B-651C-D14A-9B9A-58570EA2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63" y="695947"/>
            <a:ext cx="10515600" cy="1679505"/>
          </a:xfrm>
        </p:spPr>
        <p:txBody>
          <a:bodyPr anchor="b"/>
          <a:lstStyle>
            <a:lvl1pPr>
              <a:defRPr sz="4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92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F2562-0807-904C-A2DB-5B38B7F1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3B91E-FC2F-174A-B5BA-1B1BBE838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8D4C0-F4FD-2F45-9D4F-F325C35EA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E0E66-86B8-6547-90A1-C9683739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5558E-5460-2048-93F9-0FB4ED6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23F0F-8DBE-8B44-A503-B17ED634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7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8A0E-80EA-BF4F-BCCD-EEDCF3A6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19437-C647-0540-9416-9E5CF64C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CD71-9329-F948-A18F-0D2BA5094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5915B-1D26-F446-B79A-7EE96120A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0E6D05-1FFB-2D4A-9712-E1C7152D1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242C0-0B09-D24C-A09E-3297BA4C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675A53-4E64-7446-BB74-8376F276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A8D7F-41F5-9D4E-B8C6-DAE5DF14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8A50-C1B0-4C4C-9ABD-849873E1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CE9B6-9903-2546-A85A-C3451DDE0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06234-E738-244E-A667-05DD8675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15F53-89FC-6B4C-87C9-FA1ABEA1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DDE17-777F-6C49-868E-C51DE2F3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41881-5C52-6845-BBE9-A40D0499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C754E-84CE-F44A-940B-A0B35187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9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9293-02D1-FE47-AFD9-A93D8C905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39ECD-752F-3D43-B252-07D2DE709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DD42A-B2EC-E943-9EE2-893D42F2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7C1FF-2AF0-1F44-8B97-8671D664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A02AE-38A3-D640-BAD6-6DB91E0F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3F9C8-AB33-1444-ADB1-E339F20C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6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1021C-96C5-A945-82EB-53E9A2AF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8AB635-D6B0-CD43-8008-FA83E127A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9B9A0-1C74-D74A-B30D-055BE0DF2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74DAF-9D97-7840-9A41-4B8419404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D5EC4-34FD-8944-BCE5-D7ABBAE9D017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F2E74-6041-5449-9703-99164058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982C7-F54A-F94D-8FF1-023E2670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5702-DAD6-D646-9599-2D418271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2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80E35-1C39-4545-8B26-9DE95ABE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DD38F-7D9F-E442-B563-AAF69021F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641F3-3792-1547-B23B-7C936834E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9FD5EC4-34FD-8944-BCE5-D7ABBAE9D017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9084D-B822-774D-A55B-B1633356F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EAB7E-CAF0-9845-B3CE-19316B68A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45702-DAD6-D646-9599-2D41827190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ECC5004-AAD4-4E05-A2B8-B6ED4296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3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7977B7EE-7BAC-0040-B1D8-B7E6713C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0272"/>
            <a:ext cx="12192000" cy="91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7072E-B56C-6140-9367-E8B0E6BA2DE9}"/>
              </a:ext>
            </a:extLst>
          </p:cNvPr>
          <p:cNvSpPr txBox="1"/>
          <p:nvPr/>
        </p:nvSpPr>
        <p:spPr>
          <a:xfrm>
            <a:off x="526936" y="5453449"/>
            <a:ext cx="41929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PROJECT PEACOCK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PRINT 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FAIR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DALLAS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JUNE 27, 2019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672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0F8AC6BC-B67F-D343-9832-F6E19FFFB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4182"/>
            <a:ext cx="12192000" cy="7800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DC6F6-4830-7E40-9254-CF03DA2E184D}"/>
              </a:ext>
            </a:extLst>
          </p:cNvPr>
          <p:cNvSpPr txBox="1"/>
          <p:nvPr/>
        </p:nvSpPr>
        <p:spPr>
          <a:xfrm>
            <a:off x="940595" y="4897287"/>
            <a:ext cx="41929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PROJECT PEACOCK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PRINT 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FAIR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CHICAGO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AUGUST 1, 2019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804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9CE9687-184B-5046-A9AC-60674F24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7FA8-C5A1-844E-981F-F67FAA8750C4}"/>
              </a:ext>
            </a:extLst>
          </p:cNvPr>
          <p:cNvSpPr txBox="1"/>
          <p:nvPr/>
        </p:nvSpPr>
        <p:spPr>
          <a:xfrm>
            <a:off x="7869296" y="5124310"/>
            <a:ext cx="41929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PROJECT PEACOCK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PRINT 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FAIR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LA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SEPTEMBER 14, 2019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102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stage in front of a crowd&#10;&#10;Description automatically generated">
            <a:extLst>
              <a:ext uri="{FF2B5EF4-FFF2-40B4-BE49-F238E27FC236}">
                <a16:creationId xmlns:a16="http://schemas.microsoft.com/office/drawing/2014/main" id="{3F372B69-35AD-D54E-99B5-4BC1B81F6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2"/>
            <a:ext cx="12192000" cy="6855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7FA8-C5A1-844E-981F-F67FAA8750C4}"/>
              </a:ext>
            </a:extLst>
          </p:cNvPr>
          <p:cNvSpPr txBox="1"/>
          <p:nvPr/>
        </p:nvSpPr>
        <p:spPr>
          <a:xfrm>
            <a:off x="7869296" y="5124310"/>
            <a:ext cx="41929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PROJECT PEACOCK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PRINT 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FAIR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TORONTO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NOVEMBER 7, 2019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FD5B5-D2A2-DA4A-A23E-6FC36029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9E0E78-6A0E-B74B-8CA3-AA51FADAAAC8}"/>
              </a:ext>
            </a:extLst>
          </p:cNvPr>
          <p:cNvSpPr/>
          <p:nvPr/>
        </p:nvSpPr>
        <p:spPr>
          <a:xfrm>
            <a:off x="-259748" y="-509477"/>
            <a:ext cx="12711496" cy="7503249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A3A9B5-806B-AC4C-9B69-DE877044888E}"/>
              </a:ext>
            </a:extLst>
          </p:cNvPr>
          <p:cNvSpPr txBox="1"/>
          <p:nvPr/>
        </p:nvSpPr>
        <p:spPr>
          <a:xfrm>
            <a:off x="562505" y="1391707"/>
            <a:ext cx="11080845" cy="715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  <a:sym typeface="Helvetica Light"/>
              </a:rPr>
              <a:t>PROJECT PEACOCK HAS REACHED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88FF8D-38F1-0247-A722-3FB6D89E985E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14B42B-AFE4-F642-A85B-C012669A5A50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0FEC4A-ABCE-6742-8BDF-9934D9D5B706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771A9-ED20-9047-8057-269DF901147E}"/>
              </a:ext>
            </a:extLst>
          </p:cNvPr>
          <p:cNvGrpSpPr/>
          <p:nvPr/>
        </p:nvGrpSpPr>
        <p:grpSpPr>
          <a:xfrm>
            <a:off x="562505" y="2469602"/>
            <a:ext cx="11080845" cy="2750965"/>
            <a:chOff x="569432" y="2469602"/>
            <a:chExt cx="11080845" cy="27509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4A3739-4E92-0F4C-9C24-795CE4967765}"/>
                </a:ext>
              </a:extLst>
            </p:cNvPr>
            <p:cNvSpPr txBox="1"/>
            <p:nvPr/>
          </p:nvSpPr>
          <p:spPr>
            <a:xfrm>
              <a:off x="569432" y="2469602"/>
              <a:ext cx="11080845" cy="2254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2000+ ATTENDEES</a:t>
              </a:r>
            </a:p>
            <a:p>
              <a:pPr algn="ctr"/>
              <a:r>
                <a:rPr lang="en-US" sz="72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…AND COUNTING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1D21B3-F020-9A47-861B-3B6E50781544}"/>
                </a:ext>
              </a:extLst>
            </p:cNvPr>
            <p:cNvSpPr txBox="1"/>
            <p:nvPr/>
          </p:nvSpPr>
          <p:spPr>
            <a:xfrm>
              <a:off x="2111623" y="4851235"/>
              <a:ext cx="7968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(WE WENT VIRTUAL IN 2020. 2021 VIRTUAL + LIVE?)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31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773382" y="585748"/>
            <a:ext cx="86452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PROJECT PEACOCK: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281C1755-07B8-7A4D-B23D-0084A2DBBE2E}"/>
              </a:ext>
            </a:extLst>
          </p:cNvPr>
          <p:cNvSpPr txBox="1">
            <a:spLocks/>
          </p:cNvSpPr>
          <p:nvPr/>
        </p:nvSpPr>
        <p:spPr>
          <a:xfrm>
            <a:off x="1773382" y="1312115"/>
            <a:ext cx="86452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0100F-BF77-AE41-8AE9-A72541942298}"/>
              </a:ext>
            </a:extLst>
          </p:cNvPr>
          <p:cNvSpPr txBox="1"/>
          <p:nvPr/>
        </p:nvSpPr>
        <p:spPr>
          <a:xfrm>
            <a:off x="1213104" y="2884565"/>
            <a:ext cx="9765792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 DIDN</a:t>
            </a:r>
            <a:r>
              <a:rPr lang="mr-IN" sz="2800" dirty="0"/>
              <a:t>’</a:t>
            </a:r>
            <a:r>
              <a:rPr lang="en-US" sz="2800" dirty="0">
                <a:cs typeface="Arial" panose="020B0604020202020204" pitchFamily="34" charset="0"/>
              </a:rPr>
              <a:t>T KNOW THAT WAS POSSIBLE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BAB3C2-3811-5A42-90A2-901D0957EE21}"/>
              </a:ext>
            </a:extLst>
          </p:cNvPr>
          <p:cNvSpPr txBox="1"/>
          <p:nvPr/>
        </p:nvSpPr>
        <p:spPr>
          <a:xfrm>
            <a:off x="685800" y="4205503"/>
            <a:ext cx="10820400" cy="1269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 I HAVE A LIST OF VENDORS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WHO CAN HELP ME?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97919-4FED-414F-B868-7D60C71AD911}"/>
              </a:ext>
            </a:extLst>
          </p:cNvPr>
          <p:cNvSpPr txBox="1"/>
          <p:nvPr/>
        </p:nvSpPr>
        <p:spPr>
          <a:xfrm>
            <a:off x="1213104" y="3489955"/>
            <a:ext cx="9765792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THAT WOULD BE PERFECT FOR MY COMPANY / CLIENT</a:t>
            </a:r>
          </a:p>
        </p:txBody>
      </p:sp>
    </p:spTree>
    <p:extLst>
      <p:ext uri="{BB962C8B-B14F-4D97-AF65-F5344CB8AC3E}">
        <p14:creationId xmlns:p14="http://schemas.microsoft.com/office/powerpoint/2010/main" val="14285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F3A40E-7DC6-6A4C-901A-E6C634A98E88}"/>
              </a:ext>
            </a:extLst>
          </p:cNvPr>
          <p:cNvSpPr txBox="1"/>
          <p:nvPr/>
        </p:nvSpPr>
        <p:spPr>
          <a:xfrm>
            <a:off x="203198" y="749300"/>
            <a:ext cx="104888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19F059-F62B-5A4E-AE99-9A1C3A67AE2D}"/>
              </a:ext>
            </a:extLst>
          </p:cNvPr>
          <p:cNvSpPr txBox="1"/>
          <p:nvPr/>
        </p:nvSpPr>
        <p:spPr>
          <a:xfrm>
            <a:off x="303982" y="2628003"/>
            <a:ext cx="10178639" cy="110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 WE NEED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813A6-A4C2-2F46-AE05-6DAE80498A38}"/>
              </a:ext>
            </a:extLst>
          </p:cNvPr>
          <p:cNvSpPr txBox="1"/>
          <p:nvPr/>
        </p:nvSpPr>
        <p:spPr>
          <a:xfrm>
            <a:off x="204743" y="3311206"/>
            <a:ext cx="117042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PEACOCK?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F082E5-3EC9-1D41-899D-4F0DE46D13A5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671460-EEE9-A249-BB9C-BF5DEC1E11A6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0F0B83-0E70-8D41-9EAB-8D70678775CB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753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E9862BE-2D6F-1A47-A345-C9BC6E00B84A}"/>
              </a:ext>
            </a:extLst>
          </p:cNvPr>
          <p:cNvGrpSpPr/>
          <p:nvPr/>
        </p:nvGrpSpPr>
        <p:grpSpPr>
          <a:xfrm>
            <a:off x="203199" y="749300"/>
            <a:ext cx="9765280" cy="4962563"/>
            <a:chOff x="714829" y="664549"/>
            <a:chExt cx="10019314" cy="50916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4108E1-26C2-C84D-8617-A98CA7A5A5FB}"/>
                </a:ext>
              </a:extLst>
            </p:cNvPr>
            <p:cNvSpPr txBox="1"/>
            <p:nvPr/>
          </p:nvSpPr>
          <p:spPr>
            <a:xfrm>
              <a:off x="714829" y="664549"/>
              <a:ext cx="8977746" cy="246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WHERE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2C6F70-50B3-2F4B-B7DF-BFAF42C2CE99}"/>
                </a:ext>
              </a:extLst>
            </p:cNvPr>
            <p:cNvSpPr txBox="1"/>
            <p:nvPr/>
          </p:nvSpPr>
          <p:spPr>
            <a:xfrm>
              <a:off x="801093" y="2592125"/>
              <a:ext cx="8712200" cy="1136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HAVE WE GONE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53BC34-5232-BA40-8CA0-4F91BD0620EC}"/>
                </a:ext>
              </a:extLst>
            </p:cNvPr>
            <p:cNvSpPr txBox="1"/>
            <p:nvPr/>
          </p:nvSpPr>
          <p:spPr>
            <a:xfrm>
              <a:off x="716151" y="3293101"/>
              <a:ext cx="10017992" cy="246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WRONG?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A0B5EF-271D-FD44-8E10-EF2901589D36}"/>
              </a:ext>
            </a:extLst>
          </p:cNvPr>
          <p:cNvGrpSpPr/>
          <p:nvPr/>
        </p:nvGrpSpPr>
        <p:grpSpPr>
          <a:xfrm>
            <a:off x="8072550" y="1949628"/>
            <a:ext cx="3791857" cy="1665595"/>
            <a:chOff x="8117109" y="1857958"/>
            <a:chExt cx="3791857" cy="166559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E54128-8308-634D-AFFD-E1F095497949}"/>
                </a:ext>
              </a:extLst>
            </p:cNvPr>
            <p:cNvSpPr txBox="1"/>
            <p:nvPr/>
          </p:nvSpPr>
          <p:spPr>
            <a:xfrm>
              <a:off x="8117109" y="1857958"/>
              <a:ext cx="3127829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u="none" strike="noStrike" cap="none" spc="0" normalizeH="0" baseline="0" dirty="0">
                  <a:ln>
                    <a:noFill/>
                  </a:ln>
                  <a:effectLst/>
                  <a:uFillTx/>
                  <a:latin typeface="Arial Black" panose="020B0604020202020204" pitchFamily="34" charset="0"/>
                  <a:cs typeface="Arial Black" panose="020B0604020202020204" pitchFamily="34" charset="0"/>
                  <a:sym typeface="Helvetica Light"/>
                </a:rPr>
                <a:t>RELATIONSHIP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E4FF5B-7B47-DE4E-9992-8309AA1D30BD}"/>
                </a:ext>
              </a:extLst>
            </p:cNvPr>
            <p:cNvSpPr txBox="1"/>
            <p:nvPr/>
          </p:nvSpPr>
          <p:spPr>
            <a:xfrm>
              <a:off x="8117109" y="2424016"/>
              <a:ext cx="347254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u="none" strike="noStrike" cap="none" spc="0" normalizeH="0" baseline="0" dirty="0">
                  <a:ln>
                    <a:noFill/>
                  </a:ln>
                  <a:effectLst/>
                  <a:uFillTx/>
                  <a:latin typeface="Arial Black" panose="020B0604020202020204" pitchFamily="34" charset="0"/>
                  <a:cs typeface="Arial Black" panose="020B0604020202020204" pitchFamily="34" charset="0"/>
                  <a:sym typeface="Helvetica Light"/>
                </a:rPr>
                <a:t>RELEVANCE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297877-49BE-154C-B486-B7C5BFDC1792}"/>
                </a:ext>
              </a:extLst>
            </p:cNvPr>
            <p:cNvSpPr txBox="1"/>
            <p:nvPr/>
          </p:nvSpPr>
          <p:spPr>
            <a:xfrm>
              <a:off x="8117109" y="2990074"/>
              <a:ext cx="379185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u="none" strike="noStrike" cap="none" spc="0" normalizeH="0" baseline="0" dirty="0">
                  <a:ln>
                    <a:noFill/>
                  </a:ln>
                  <a:effectLst/>
                  <a:uFillTx/>
                  <a:latin typeface="Arial Black" panose="020B0604020202020204" pitchFamily="34" charset="0"/>
                  <a:cs typeface="Arial Black" panose="020B0604020202020204" pitchFamily="34" charset="0"/>
                  <a:sym typeface="Helvetica Light"/>
                </a:rPr>
                <a:t>RESPONSIVENESS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92B951-3B9C-7D44-8362-59CF6E8FB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F3A40E-7DC6-6A4C-901A-E6C634A98E88}"/>
              </a:ext>
            </a:extLst>
          </p:cNvPr>
          <p:cNvSpPr txBox="1"/>
          <p:nvPr/>
        </p:nvSpPr>
        <p:spPr>
          <a:xfrm>
            <a:off x="203198" y="749300"/>
            <a:ext cx="104888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19F059-F62B-5A4E-AE99-9A1C3A67AE2D}"/>
              </a:ext>
            </a:extLst>
          </p:cNvPr>
          <p:cNvSpPr txBox="1"/>
          <p:nvPr/>
        </p:nvSpPr>
        <p:spPr>
          <a:xfrm>
            <a:off x="303982" y="2696920"/>
            <a:ext cx="11683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HAVE YOU DONE FOR 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813A6-A4C2-2F46-AE05-6DAE80498A38}"/>
              </a:ext>
            </a:extLst>
          </p:cNvPr>
          <p:cNvSpPr txBox="1"/>
          <p:nvPr/>
        </p:nvSpPr>
        <p:spPr>
          <a:xfrm>
            <a:off x="204743" y="3311206"/>
            <a:ext cx="117042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LATELY?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ADFC4-175A-7242-B657-B12564E5D4D5}"/>
              </a:ext>
            </a:extLst>
          </p:cNvPr>
          <p:cNvSpPr txBox="1"/>
          <p:nvPr/>
        </p:nvSpPr>
        <p:spPr>
          <a:xfrm>
            <a:off x="7145317" y="1295828"/>
            <a:ext cx="414316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u="none" strike="noStrike" cap="none" spc="0" normalizeH="0" baseline="0" dirty="0">
                <a:ln>
                  <a:noFill/>
                </a:ln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IS IT ALL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ABOUT SALES?</a:t>
            </a:r>
            <a:endParaRPr kumimoji="0" lang="en-US" sz="3600" b="1" u="none" strike="noStrike" cap="none" spc="0" normalizeH="0" baseline="0" dirty="0">
              <a:ln>
                <a:noFill/>
              </a:ln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986F9-8A93-8844-A1AC-664373D2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114298" y="1356579"/>
            <a:ext cx="115316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PARTNER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B383F8-6062-384E-869A-C62EA8C2C06C}"/>
              </a:ext>
            </a:extLst>
          </p:cNvPr>
          <p:cNvGrpSpPr/>
          <p:nvPr/>
        </p:nvGrpSpPr>
        <p:grpSpPr>
          <a:xfrm>
            <a:off x="115776" y="3297721"/>
            <a:ext cx="11199923" cy="3049136"/>
            <a:chOff x="115776" y="2992927"/>
            <a:chExt cx="11199923" cy="304913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2C6F70-50B3-2F4B-B7DF-BFAF42C2CE99}"/>
                </a:ext>
              </a:extLst>
            </p:cNvPr>
            <p:cNvSpPr txBox="1"/>
            <p:nvPr/>
          </p:nvSpPr>
          <p:spPr>
            <a:xfrm>
              <a:off x="210739" y="2992927"/>
              <a:ext cx="111049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OR ARE YOU A PRINT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53BC34-5232-BA40-8CA0-4F91BD0620EC}"/>
                </a:ext>
              </a:extLst>
            </p:cNvPr>
            <p:cNvSpPr txBox="1"/>
            <p:nvPr/>
          </p:nvSpPr>
          <p:spPr>
            <a:xfrm>
              <a:off x="115776" y="3641406"/>
              <a:ext cx="11199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PUSHER?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15900" y="708099"/>
            <a:ext cx="9740072" cy="110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ARE YOU A PRINT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BDE91-C92A-6940-B09E-2534270F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C1E2B9E-C2CF-A54F-BDE6-227715DD7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8FA28-81A6-1846-8409-6030876F4478}"/>
              </a:ext>
            </a:extLst>
          </p:cNvPr>
          <p:cNvGrpSpPr/>
          <p:nvPr/>
        </p:nvGrpSpPr>
        <p:grpSpPr>
          <a:xfrm>
            <a:off x="423032" y="812746"/>
            <a:ext cx="11358232" cy="4730248"/>
            <a:chOff x="202903" y="643416"/>
            <a:chExt cx="11358232" cy="4730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FF0156-7A6A-AC41-99C0-065A2027F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7000"/>
            </a:blip>
            <a:stretch>
              <a:fillRect/>
            </a:stretch>
          </p:blipFill>
          <p:spPr>
            <a:xfrm>
              <a:off x="6523963" y="643416"/>
              <a:ext cx="5037172" cy="4730248"/>
            </a:xfrm>
            <a:prstGeom prst="rect">
              <a:avLst/>
            </a:prstGeom>
            <a:effectLst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C100D0-81F5-D04D-81AA-3EFE5A340632}"/>
                </a:ext>
              </a:extLst>
            </p:cNvPr>
            <p:cNvSpPr txBox="1"/>
            <p:nvPr/>
          </p:nvSpPr>
          <p:spPr>
            <a:xfrm>
              <a:off x="266700" y="2467198"/>
              <a:ext cx="7410007" cy="96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r>
                <a:rPr lang="en-US" sz="6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THE TOMATO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1AAEE5-0829-6147-AED3-F805E246CD84}"/>
                </a:ext>
              </a:extLst>
            </p:cNvPr>
            <p:cNvSpPr txBox="1"/>
            <p:nvPr/>
          </p:nvSpPr>
          <p:spPr>
            <a:xfrm>
              <a:off x="202903" y="3206879"/>
              <a:ext cx="10727366" cy="1577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r>
                <a:rPr lang="en-US" sz="10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CONNECTION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91B7334-AB93-B34A-A036-39178DE98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3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51D249-73D8-FE4B-B547-B54AEFBEADA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569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1902E-EA49-CE4E-90C2-1AAC0834BA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E50B50-7D04-574A-AC76-88D308CC3E85}"/>
              </a:ext>
            </a:extLst>
          </p:cNvPr>
          <p:cNvGrpSpPr/>
          <p:nvPr/>
        </p:nvGrpSpPr>
        <p:grpSpPr>
          <a:xfrm>
            <a:off x="871860" y="1974843"/>
            <a:ext cx="11320140" cy="2374916"/>
            <a:chOff x="202903" y="2492380"/>
            <a:chExt cx="10727366" cy="22505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C100D0-81F5-D04D-81AA-3EFE5A340632}"/>
                </a:ext>
              </a:extLst>
            </p:cNvPr>
            <p:cNvSpPr txBox="1"/>
            <p:nvPr/>
          </p:nvSpPr>
          <p:spPr>
            <a:xfrm>
              <a:off x="266700" y="2492380"/>
              <a:ext cx="7410007" cy="91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SHOPPING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1AAEE5-0829-6147-AED3-F805E246CD84}"/>
                </a:ext>
              </a:extLst>
            </p:cNvPr>
            <p:cNvSpPr txBox="1"/>
            <p:nvPr/>
          </p:nvSpPr>
          <p:spPr>
            <a:xfrm>
              <a:off x="202903" y="3248177"/>
              <a:ext cx="10727366" cy="1494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r>
                <a:rPr lang="en-US" sz="10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ON PRICE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F2DB5F-A331-EF41-AB8B-9DDB58990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ye.jpg">
            <a:extLst>
              <a:ext uri="{FF2B5EF4-FFF2-40B4-BE49-F238E27FC236}">
                <a16:creationId xmlns:a16="http://schemas.microsoft.com/office/drawing/2014/main" id="{C105B151-8B72-9C42-8F7A-786D17EAE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3FA014-BA8C-F04A-A247-E3DA29C88883}"/>
              </a:ext>
            </a:extLst>
          </p:cNvPr>
          <p:cNvGrpSpPr/>
          <p:nvPr/>
        </p:nvGrpSpPr>
        <p:grpSpPr>
          <a:xfrm>
            <a:off x="0" y="2672981"/>
            <a:ext cx="12192000" cy="1588238"/>
            <a:chOff x="0" y="2672981"/>
            <a:chExt cx="12192000" cy="15882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36208D-A610-714B-B05A-53FE2B968147}"/>
                </a:ext>
              </a:extLst>
            </p:cNvPr>
            <p:cNvSpPr/>
            <p:nvPr/>
          </p:nvSpPr>
          <p:spPr>
            <a:xfrm>
              <a:off x="0" y="2672981"/>
              <a:ext cx="12192000" cy="1588238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B1E75D-459A-C34D-80E0-A2F7482D8D25}"/>
                </a:ext>
              </a:extLst>
            </p:cNvPr>
            <p:cNvSpPr txBox="1"/>
            <p:nvPr/>
          </p:nvSpPr>
          <p:spPr>
            <a:xfrm>
              <a:off x="0" y="2923361"/>
              <a:ext cx="12192000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Lye peeling is generally recognized as safe by the FDA and has no adverse effects on the healthfulness of TOMATOES.</a:t>
              </a:r>
              <a:endPara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505E95-1264-6844-AFEA-017898CF5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2E72D2-8359-5E49-8943-9FAB39FFC750}"/>
              </a:ext>
            </a:extLst>
          </p:cNvPr>
          <p:cNvGrpSpPr/>
          <p:nvPr/>
        </p:nvGrpSpPr>
        <p:grpSpPr>
          <a:xfrm>
            <a:off x="2544066" y="1020677"/>
            <a:ext cx="7103867" cy="4467225"/>
            <a:chOff x="254000" y="260946"/>
            <a:chExt cx="7760283" cy="4353247"/>
          </a:xfrm>
        </p:grpSpPr>
        <p:pic>
          <p:nvPicPr>
            <p:cNvPr id="9" name="Picture 8" descr="hunts-flash-steam-freshness_thumb.jpg">
              <a:extLst>
                <a:ext uri="{FF2B5EF4-FFF2-40B4-BE49-F238E27FC236}">
                  <a16:creationId xmlns:a16="http://schemas.microsoft.com/office/drawing/2014/main" id="{D7BB52B0-07A6-654C-AC13-74803436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745" y="260946"/>
              <a:ext cx="7503538" cy="4353247"/>
            </a:xfrm>
            <a:prstGeom prst="rect">
              <a:avLst/>
            </a:prstGeom>
          </p:spPr>
        </p:pic>
        <p:pic>
          <p:nvPicPr>
            <p:cNvPr id="13" name="Picture 12" descr="flashsteam.png">
              <a:extLst>
                <a:ext uri="{FF2B5EF4-FFF2-40B4-BE49-F238E27FC236}">
                  <a16:creationId xmlns:a16="http://schemas.microsoft.com/office/drawing/2014/main" id="{D3409FED-F0E5-BD4F-A823-E748F6807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00" y="984250"/>
              <a:ext cx="2913569" cy="28829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D31B5AA-7E77-1546-A8EF-EA9B51225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4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61114_220033.jpg">
            <a:extLst>
              <a:ext uri="{FF2B5EF4-FFF2-40B4-BE49-F238E27FC236}">
                <a16:creationId xmlns:a16="http://schemas.microsoft.com/office/drawing/2014/main" id="{6C51445A-3245-B646-B38D-CA4C53C2FC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"/>
            <a:ext cx="12192000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D0745-2F8F-A646-A64C-4F30AD654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1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CC2C029-B327-9949-A679-27C15493EB77}"/>
              </a:ext>
            </a:extLst>
          </p:cNvPr>
          <p:cNvSpPr txBox="1"/>
          <p:nvPr/>
        </p:nvSpPr>
        <p:spPr>
          <a:xfrm>
            <a:off x="8362134" y="-1148718"/>
            <a:ext cx="1786164" cy="971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1EA870-D343-584F-A00B-59119249B257}"/>
              </a:ext>
            </a:extLst>
          </p:cNvPr>
          <p:cNvGrpSpPr/>
          <p:nvPr/>
        </p:nvGrpSpPr>
        <p:grpSpPr>
          <a:xfrm>
            <a:off x="782247" y="1344305"/>
            <a:ext cx="7103905" cy="3655955"/>
            <a:chOff x="782247" y="1344305"/>
            <a:chExt cx="7103905" cy="36559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4442F2-0F99-FC4B-9837-B9B739CBEEE0}"/>
                </a:ext>
              </a:extLst>
            </p:cNvPr>
            <p:cNvGrpSpPr/>
            <p:nvPr/>
          </p:nvGrpSpPr>
          <p:grpSpPr>
            <a:xfrm>
              <a:off x="782247" y="1344305"/>
              <a:ext cx="6797640" cy="3068091"/>
              <a:chOff x="215899" y="771582"/>
              <a:chExt cx="13106404" cy="306809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4108E1-26C2-C84D-8617-A98CA7A5A5FB}"/>
                  </a:ext>
                </a:extLst>
              </p:cNvPr>
              <p:cNvSpPr txBox="1"/>
              <p:nvPr/>
            </p:nvSpPr>
            <p:spPr>
              <a:xfrm>
                <a:off x="215899" y="1439016"/>
                <a:ext cx="13106404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0" b="1" dirty="0">
                    <a:solidFill>
                      <a:srgbClr val="0070C0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YOU</a:t>
                </a:r>
                <a:r>
                  <a:rPr lang="en-US" sz="15000" b="1" dirty="0">
                    <a:solidFill>
                      <a:srgbClr val="5695A3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 </a:t>
                </a:r>
                <a:endParaRPr lang="en-US" sz="12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0A0073-B0E5-854C-A23D-795432976753}"/>
                  </a:ext>
                </a:extLst>
              </p:cNvPr>
              <p:cNvSpPr txBox="1"/>
              <p:nvPr/>
            </p:nvSpPr>
            <p:spPr>
              <a:xfrm>
                <a:off x="215899" y="771582"/>
                <a:ext cx="9740072" cy="110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5695A3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WHY ARE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B69FD-FD5F-964A-B171-A492107B74A9}"/>
                </a:ext>
              </a:extLst>
            </p:cNvPr>
            <p:cNvSpPr txBox="1"/>
            <p:nvPr/>
          </p:nvSpPr>
          <p:spPr>
            <a:xfrm>
              <a:off x="1214796" y="3892264"/>
              <a:ext cx="66713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DIFFERENT?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0833F-6E4B-F14E-8639-F0A1E75DE8E9}"/>
              </a:ext>
            </a:extLst>
          </p:cNvPr>
          <p:cNvSpPr txBox="1"/>
          <p:nvPr/>
        </p:nvSpPr>
        <p:spPr>
          <a:xfrm>
            <a:off x="1253446" y="5286424"/>
            <a:ext cx="659405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PRICE/QUALITY/SERVICE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5F9F0C-5604-694B-93E2-60FD47863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2874793-CDA0-AE4B-B9BE-5797D514F506}"/>
              </a:ext>
            </a:extLst>
          </p:cNvPr>
          <p:cNvSpPr txBox="1"/>
          <p:nvPr/>
        </p:nvSpPr>
        <p:spPr>
          <a:xfrm>
            <a:off x="9090854" y="-846098"/>
            <a:ext cx="1786164" cy="93256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0" b="1" dirty="0"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4442F2-0F99-FC4B-9837-B9B739CBEEE0}"/>
              </a:ext>
            </a:extLst>
          </p:cNvPr>
          <p:cNvGrpSpPr/>
          <p:nvPr/>
        </p:nvGrpSpPr>
        <p:grpSpPr>
          <a:xfrm>
            <a:off x="131617" y="475916"/>
            <a:ext cx="12060383" cy="3191110"/>
            <a:chOff x="133536" y="625776"/>
            <a:chExt cx="13521841" cy="31911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4108E1-26C2-C84D-8617-A98CA7A5A5FB}"/>
                </a:ext>
              </a:extLst>
            </p:cNvPr>
            <p:cNvSpPr txBox="1"/>
            <p:nvPr/>
          </p:nvSpPr>
          <p:spPr>
            <a:xfrm>
              <a:off x="548974" y="2493447"/>
              <a:ext cx="131064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UNDERSTAND: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0A0073-B0E5-854C-A23D-795432976753}"/>
                </a:ext>
              </a:extLst>
            </p:cNvPr>
            <p:cNvSpPr txBox="1"/>
            <p:nvPr/>
          </p:nvSpPr>
          <p:spPr>
            <a:xfrm>
              <a:off x="133536" y="625776"/>
              <a:ext cx="974007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YOU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1A299D-B3EC-FA4D-B850-851685EDF3D1}"/>
              </a:ext>
            </a:extLst>
          </p:cNvPr>
          <p:cNvSpPr txBox="1"/>
          <p:nvPr/>
        </p:nvSpPr>
        <p:spPr>
          <a:xfrm>
            <a:off x="2208064" y="3816717"/>
            <a:ext cx="562224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YOUR</a:t>
            </a:r>
            <a:r>
              <a:rPr kumimoji="0" lang="en-US" sz="400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BUSINESS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C14AA5-7721-A646-80CC-B1180A466D59}"/>
              </a:ext>
            </a:extLst>
          </p:cNvPr>
          <p:cNvSpPr txBox="1"/>
          <p:nvPr/>
        </p:nvSpPr>
        <p:spPr>
          <a:xfrm>
            <a:off x="2208064" y="4509340"/>
            <a:ext cx="53960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YOUR</a:t>
            </a:r>
            <a:r>
              <a:rPr kumimoji="0" lang="en-US" sz="400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MARKET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707AD2-80CB-6B44-903B-EAE20F069088}"/>
              </a:ext>
            </a:extLst>
          </p:cNvPr>
          <p:cNvSpPr txBox="1"/>
          <p:nvPr/>
        </p:nvSpPr>
        <p:spPr>
          <a:xfrm>
            <a:off x="2208064" y="5168764"/>
            <a:ext cx="661090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YOUR</a:t>
            </a:r>
            <a:r>
              <a:rPr kumimoji="0" lang="en-US" sz="400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CUSTOMERS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208FC8-1550-3448-B702-1EE1B36C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2874793-CDA0-AE4B-B9BE-5797D514F506}"/>
              </a:ext>
            </a:extLst>
          </p:cNvPr>
          <p:cNvSpPr txBox="1"/>
          <p:nvPr/>
        </p:nvSpPr>
        <p:spPr>
          <a:xfrm>
            <a:off x="9090854" y="-846098"/>
            <a:ext cx="1786164" cy="93256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0" b="1" dirty="0"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4442F2-0F99-FC4B-9837-B9B739CBEEE0}"/>
              </a:ext>
            </a:extLst>
          </p:cNvPr>
          <p:cNvGrpSpPr/>
          <p:nvPr/>
        </p:nvGrpSpPr>
        <p:grpSpPr>
          <a:xfrm>
            <a:off x="131617" y="475916"/>
            <a:ext cx="12060383" cy="3191110"/>
            <a:chOff x="133536" y="625776"/>
            <a:chExt cx="13521841" cy="31911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4108E1-26C2-C84D-8617-A98CA7A5A5FB}"/>
                </a:ext>
              </a:extLst>
            </p:cNvPr>
            <p:cNvSpPr txBox="1"/>
            <p:nvPr/>
          </p:nvSpPr>
          <p:spPr>
            <a:xfrm>
              <a:off x="548974" y="2493447"/>
              <a:ext cx="131064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UNDERSTAND: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0A0073-B0E5-854C-A23D-795432976753}"/>
                </a:ext>
              </a:extLst>
            </p:cNvPr>
            <p:cNvSpPr txBox="1"/>
            <p:nvPr/>
          </p:nvSpPr>
          <p:spPr>
            <a:xfrm>
              <a:off x="133536" y="625776"/>
              <a:ext cx="974007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YOU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1A299D-B3EC-FA4D-B850-851685EDF3D1}"/>
              </a:ext>
            </a:extLst>
          </p:cNvPr>
          <p:cNvSpPr txBox="1"/>
          <p:nvPr/>
        </p:nvSpPr>
        <p:spPr>
          <a:xfrm>
            <a:off x="2208064" y="3816717"/>
            <a:ext cx="562224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THEIR</a:t>
            </a:r>
            <a:r>
              <a:rPr kumimoji="0" lang="en-US" sz="400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BUSINESS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C14AA5-7721-A646-80CC-B1180A466D59}"/>
              </a:ext>
            </a:extLst>
          </p:cNvPr>
          <p:cNvSpPr txBox="1"/>
          <p:nvPr/>
        </p:nvSpPr>
        <p:spPr>
          <a:xfrm>
            <a:off x="2208064" y="4509340"/>
            <a:ext cx="53960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THEIR</a:t>
            </a:r>
            <a:r>
              <a:rPr kumimoji="0" lang="en-US" sz="400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MARKET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707AD2-80CB-6B44-903B-EAE20F069088}"/>
              </a:ext>
            </a:extLst>
          </p:cNvPr>
          <p:cNvSpPr txBox="1"/>
          <p:nvPr/>
        </p:nvSpPr>
        <p:spPr>
          <a:xfrm>
            <a:off x="2208064" y="5168764"/>
            <a:ext cx="661090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THEIR</a:t>
            </a:r>
            <a:r>
              <a:rPr kumimoji="0" lang="en-US" sz="400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CUSTOMERS 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208FC8-1550-3448-B702-1EE1B36C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6D73DDA-CF6A-7044-8F2E-52391C9C2246}"/>
              </a:ext>
            </a:extLst>
          </p:cNvPr>
          <p:cNvSpPr txBox="1"/>
          <p:nvPr/>
        </p:nvSpPr>
        <p:spPr>
          <a:xfrm>
            <a:off x="9067376" y="-1079756"/>
            <a:ext cx="1786164" cy="971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305345" y="2450489"/>
            <a:ext cx="8313501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CUSTOMERS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2C6F70-50B3-2F4B-B7DF-BFAF42C2CE99}"/>
              </a:ext>
            </a:extLst>
          </p:cNvPr>
          <p:cNvSpPr txBox="1"/>
          <p:nvPr/>
        </p:nvSpPr>
        <p:spPr>
          <a:xfrm>
            <a:off x="305345" y="3650818"/>
            <a:ext cx="1119992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HAVE HOLES IN THEIR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53BC34-5232-BA40-8CA0-4F91BD0620EC}"/>
              </a:ext>
            </a:extLst>
          </p:cNvPr>
          <p:cNvSpPr txBox="1"/>
          <p:nvPr/>
        </p:nvSpPr>
        <p:spPr>
          <a:xfrm>
            <a:off x="356226" y="4272287"/>
            <a:ext cx="851514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WINE 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305345" y="1728090"/>
            <a:ext cx="484230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 YOUR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FB35D-788E-F143-93CE-1D212ABE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01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08F2BA-5280-1943-B489-4C5203AF7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34" y="535472"/>
            <a:ext cx="6889132" cy="53103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6C7E25-7547-7449-96F6-F18255009D0C}"/>
              </a:ext>
            </a:extLst>
          </p:cNvPr>
          <p:cNvSpPr txBox="1"/>
          <p:nvPr/>
        </p:nvSpPr>
        <p:spPr>
          <a:xfrm>
            <a:off x="6619732" y="3429000"/>
            <a:ext cx="76690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Helvetica Light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EC8A4-02AF-7047-BCF7-97FCB8A3DBD9}"/>
              </a:ext>
            </a:extLst>
          </p:cNvPr>
          <p:cNvSpPr txBox="1"/>
          <p:nvPr/>
        </p:nvSpPr>
        <p:spPr>
          <a:xfrm>
            <a:off x="4484497" y="3429000"/>
            <a:ext cx="76690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Helvetica Light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538A9-2778-754F-B8DB-F93ECA119F2E}"/>
              </a:ext>
            </a:extLst>
          </p:cNvPr>
          <p:cNvSpPr txBox="1"/>
          <p:nvPr/>
        </p:nvSpPr>
        <p:spPr>
          <a:xfrm>
            <a:off x="2349262" y="3429000"/>
            <a:ext cx="76690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Helvetica Light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D5B099-356A-1F4F-AE8C-3F2326EFE227}"/>
              </a:ext>
            </a:extLst>
          </p:cNvPr>
          <p:cNvSpPr txBox="1"/>
          <p:nvPr/>
        </p:nvSpPr>
        <p:spPr>
          <a:xfrm>
            <a:off x="8754966" y="3429000"/>
            <a:ext cx="76690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Helvetica Light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959991-19F1-D44C-89E6-19F040D3A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glasses&#10;&#10;Description automatically generated">
            <a:extLst>
              <a:ext uri="{FF2B5EF4-FFF2-40B4-BE49-F238E27FC236}">
                <a16:creationId xmlns:a16="http://schemas.microsoft.com/office/drawing/2014/main" id="{B4D4CE7A-6D11-9B45-8714-118F039056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265045" y="0"/>
            <a:ext cx="6361045" cy="63610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D561A-ACA4-E743-BD08-BD273370B19B}"/>
              </a:ext>
            </a:extLst>
          </p:cNvPr>
          <p:cNvSpPr/>
          <p:nvPr/>
        </p:nvSpPr>
        <p:spPr>
          <a:xfrm>
            <a:off x="0" y="6326659"/>
            <a:ext cx="12192000" cy="531341"/>
          </a:xfrm>
          <a:prstGeom prst="rect">
            <a:avLst/>
          </a:prstGeom>
          <a:solidFill>
            <a:srgbClr val="569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4632C-4743-6043-A975-AF2C286A1447}"/>
              </a:ext>
            </a:extLst>
          </p:cNvPr>
          <p:cNvSpPr txBox="1"/>
          <p:nvPr/>
        </p:nvSpPr>
        <p:spPr>
          <a:xfrm>
            <a:off x="3341077" y="6453829"/>
            <a:ext cx="5509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Deborah Corn • Print Media </a:t>
            </a:r>
            <a:r>
              <a:rPr lang="en-US" sz="1200" dirty="0" err="1">
                <a:solidFill>
                  <a:schemeClr val="bg1"/>
                </a:solidFill>
              </a:rPr>
              <a:t>Centr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E0033-9B4D-0A47-A62A-944F3A61AFCD}"/>
              </a:ext>
            </a:extLst>
          </p:cNvPr>
          <p:cNvSpPr txBox="1"/>
          <p:nvPr/>
        </p:nvSpPr>
        <p:spPr>
          <a:xfrm>
            <a:off x="6416981" y="1792557"/>
            <a:ext cx="592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Print Buyer 25+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64625-89A4-AA49-9B3F-C8D3691FAEC8}"/>
              </a:ext>
            </a:extLst>
          </p:cNvPr>
          <p:cNvSpPr txBox="1"/>
          <p:nvPr/>
        </p:nvSpPr>
        <p:spPr>
          <a:xfrm>
            <a:off x="6414968" y="2357305"/>
            <a:ext cx="675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Print Production Professionals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2D866-DF70-E944-9EAA-14927FA07015}"/>
              </a:ext>
            </a:extLst>
          </p:cNvPr>
          <p:cNvSpPr txBox="1"/>
          <p:nvPr/>
        </p:nvSpPr>
        <p:spPr>
          <a:xfrm>
            <a:off x="6412957" y="2887020"/>
            <a:ext cx="644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Print Media </a:t>
            </a:r>
            <a:r>
              <a:rPr lang="en-US" sz="3200" dirty="0" err="1"/>
              <a:t>Centr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9451F-9930-6445-81FF-C5D3CDE004B9}"/>
              </a:ext>
            </a:extLst>
          </p:cNvPr>
          <p:cNvSpPr txBox="1"/>
          <p:nvPr/>
        </p:nvSpPr>
        <p:spPr>
          <a:xfrm>
            <a:off x="6805466" y="3564579"/>
            <a:ext cx="4844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Project Peacock</a:t>
            </a:r>
          </a:p>
          <a:p>
            <a:r>
              <a:rPr lang="en-US" sz="2400" dirty="0">
                <a:solidFill>
                  <a:srgbClr val="0070C0"/>
                </a:solidFill>
              </a:rPr>
              <a:t>Girls Who Print</a:t>
            </a:r>
          </a:p>
          <a:p>
            <a:r>
              <a:rPr lang="en-US" sz="2400" dirty="0">
                <a:solidFill>
                  <a:srgbClr val="0070C0"/>
                </a:solidFill>
              </a:rPr>
              <a:t>#PrintChat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Podcasts From The Printerverse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International Print Day</a:t>
            </a:r>
          </a:p>
          <a:p>
            <a:r>
              <a:rPr lang="en-US" sz="2400" dirty="0">
                <a:solidFill>
                  <a:srgbClr val="0070C0"/>
                </a:solidFill>
              </a:rPr>
              <a:t>Elevate Print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8569D81D-B2AF-0C4C-A34A-47478D1D5B79}"/>
              </a:ext>
            </a:extLst>
          </p:cNvPr>
          <p:cNvSpPr txBox="1">
            <a:spLocks/>
          </p:cNvSpPr>
          <p:nvPr/>
        </p:nvSpPr>
        <p:spPr>
          <a:xfrm>
            <a:off x="6296391" y="466994"/>
            <a:ext cx="489016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10509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08F2BA-5280-1943-B489-4C5203AF7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34" y="535472"/>
            <a:ext cx="6889132" cy="5310372"/>
          </a:xfrm>
          <a:prstGeom prst="rect">
            <a:avLst/>
          </a:prstGeom>
        </p:spPr>
      </p:pic>
      <p:pic>
        <p:nvPicPr>
          <p:cNvPr id="5" name="Picture 4" descr="A picture containing sitting, beverage&#10;&#10;Description automatically generated">
            <a:extLst>
              <a:ext uri="{FF2B5EF4-FFF2-40B4-BE49-F238E27FC236}">
                <a16:creationId xmlns:a16="http://schemas.microsoft.com/office/drawing/2014/main" id="{4E3C9525-AFC6-1F42-A6E1-CA60AB29B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440" y="3833297"/>
            <a:ext cx="749037" cy="1372344"/>
          </a:xfrm>
          <a:prstGeom prst="rect">
            <a:avLst/>
          </a:prstGeom>
        </p:spPr>
      </p:pic>
      <p:pic>
        <p:nvPicPr>
          <p:cNvPr id="7" name="Picture 6" descr="A glass of red wine&#10;&#10;Description automatically generated">
            <a:extLst>
              <a:ext uri="{FF2B5EF4-FFF2-40B4-BE49-F238E27FC236}">
                <a16:creationId xmlns:a16="http://schemas.microsoft.com/office/drawing/2014/main" id="{4CD7E996-1099-4D40-919B-5240B58A8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477" y="3446229"/>
            <a:ext cx="559573" cy="1697271"/>
          </a:xfrm>
          <a:prstGeom prst="rect">
            <a:avLst/>
          </a:prstGeom>
        </p:spPr>
      </p:pic>
      <p:pic>
        <p:nvPicPr>
          <p:cNvPr id="9" name="Picture 8" descr="A glass of wine&#10;&#10;Description automatically generated">
            <a:extLst>
              <a:ext uri="{FF2B5EF4-FFF2-40B4-BE49-F238E27FC236}">
                <a16:creationId xmlns:a16="http://schemas.microsoft.com/office/drawing/2014/main" id="{C4C83DA3-BB1E-104A-AD98-C6D593004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04963" y="3536197"/>
            <a:ext cx="876711" cy="1607303"/>
          </a:xfrm>
          <a:prstGeom prst="rect">
            <a:avLst/>
          </a:prstGeom>
        </p:spPr>
      </p:pic>
      <p:pic>
        <p:nvPicPr>
          <p:cNvPr id="11" name="Picture 10" descr="A close up of a glass&#10;&#10;Description automatically generated">
            <a:extLst>
              <a:ext uri="{FF2B5EF4-FFF2-40B4-BE49-F238E27FC236}">
                <a16:creationId xmlns:a16="http://schemas.microsoft.com/office/drawing/2014/main" id="{02154FEA-3107-F34B-88B4-F435F8D13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654" y="3569879"/>
            <a:ext cx="1607304" cy="1607304"/>
          </a:xfrm>
          <a:prstGeom prst="rect">
            <a:avLst/>
          </a:prstGeom>
        </p:spPr>
      </p:pic>
      <p:pic>
        <p:nvPicPr>
          <p:cNvPr id="13" name="Picture 12" descr="A glass of red wine&#10;&#10;Description automatically generated">
            <a:extLst>
              <a:ext uri="{FF2B5EF4-FFF2-40B4-BE49-F238E27FC236}">
                <a16:creationId xmlns:a16="http://schemas.microsoft.com/office/drawing/2014/main" id="{AB4D25FE-189C-0D44-9E8A-BBF1BC014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3345" y="3536197"/>
            <a:ext cx="933855" cy="171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F1B73-71AC-F54A-A7A3-91304AC5A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D90CCA-8D86-564E-9DE2-8507754B4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0" cy="673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63E71-2E0A-1E40-8B57-0B48461FC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78F4A9-3389-8741-AA26-601725F85EAE}"/>
              </a:ext>
            </a:extLst>
          </p:cNvPr>
          <p:cNvGrpSpPr/>
          <p:nvPr/>
        </p:nvGrpSpPr>
        <p:grpSpPr>
          <a:xfrm>
            <a:off x="502153" y="507109"/>
            <a:ext cx="11689847" cy="4050808"/>
            <a:chOff x="182039" y="1679987"/>
            <a:chExt cx="13106402" cy="40508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27C7D4-C726-8B4F-84A5-9C533386F2B1}"/>
                </a:ext>
              </a:extLst>
            </p:cNvPr>
            <p:cNvSpPr txBox="1"/>
            <p:nvPr/>
          </p:nvSpPr>
          <p:spPr>
            <a:xfrm>
              <a:off x="182039" y="1679987"/>
              <a:ext cx="1310640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STAND </a:t>
              </a:r>
              <a:endParaRPr lang="en-US" sz="120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6E17CF-EDAF-B548-8511-67F3996F05F2}"/>
                </a:ext>
              </a:extLst>
            </p:cNvPr>
            <p:cNvSpPr txBox="1"/>
            <p:nvPr/>
          </p:nvSpPr>
          <p:spPr>
            <a:xfrm>
              <a:off x="186372" y="3330138"/>
              <a:ext cx="1119992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5695A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OUT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FEB717-35DC-7F41-846F-2640DFBF99FA}"/>
              </a:ext>
            </a:extLst>
          </p:cNvPr>
          <p:cNvGrpSpPr/>
          <p:nvPr/>
        </p:nvGrpSpPr>
        <p:grpSpPr>
          <a:xfrm>
            <a:off x="506018" y="2117702"/>
            <a:ext cx="16682626" cy="4086046"/>
            <a:chOff x="186372" y="1144849"/>
            <a:chExt cx="18704197" cy="40860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790663-3D68-D245-9218-DE220D02177A}"/>
                </a:ext>
              </a:extLst>
            </p:cNvPr>
            <p:cNvSpPr txBox="1"/>
            <p:nvPr/>
          </p:nvSpPr>
          <p:spPr>
            <a:xfrm>
              <a:off x="5784167" y="1144849"/>
              <a:ext cx="1310640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STOP </a:t>
              </a:r>
              <a:endParaRPr lang="en-US" sz="12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F4CAAB-9879-7241-A4A6-0443CA077897}"/>
                </a:ext>
              </a:extLst>
            </p:cNvPr>
            <p:cNvSpPr txBox="1"/>
            <p:nvPr/>
          </p:nvSpPr>
          <p:spPr>
            <a:xfrm>
              <a:off x="186372" y="2830238"/>
              <a:ext cx="1210720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>
                  <a:solidFill>
                    <a:srgbClr val="0070C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SELLING!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576A6-90CE-3E4E-B855-B445BCA2B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1462917" y="2242766"/>
            <a:ext cx="92661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GAME</a:t>
            </a:r>
            <a:r>
              <a:rPr lang="en-US" sz="15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en-US" sz="12000" b="1" dirty="0">
              <a:solidFill>
                <a:srgbClr val="0070C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131922" y="1610449"/>
            <a:ext cx="7928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CHANGE 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09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756856" y="1971832"/>
            <a:ext cx="10712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NEW</a:t>
            </a:r>
            <a:endParaRPr lang="en-US" sz="12000" b="1" dirty="0">
              <a:solidFill>
                <a:srgbClr val="0070C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91679" y="1369899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CREATE 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8069F-A82C-0D46-8882-0D37283F5DB4}"/>
              </a:ext>
            </a:extLst>
          </p:cNvPr>
          <p:cNvSpPr txBox="1"/>
          <p:nvPr/>
        </p:nvSpPr>
        <p:spPr>
          <a:xfrm>
            <a:off x="291680" y="4440172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1736076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773382" y="1645641"/>
            <a:ext cx="86452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SELLING THE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98F5C-8F6A-DC42-A6AC-F3893B92CBCF}"/>
              </a:ext>
            </a:extLst>
          </p:cNvPr>
          <p:cNvSpPr txBox="1"/>
          <p:nvPr/>
        </p:nvSpPr>
        <p:spPr>
          <a:xfrm>
            <a:off x="833968" y="2784938"/>
            <a:ext cx="10524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END-USER</a:t>
            </a:r>
          </a:p>
        </p:txBody>
      </p:sp>
    </p:spTree>
    <p:extLst>
      <p:ext uri="{BB962C8B-B14F-4D97-AF65-F5344CB8AC3E}">
        <p14:creationId xmlns:p14="http://schemas.microsoft.com/office/powerpoint/2010/main" val="1709067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115290" y="581858"/>
            <a:ext cx="99952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END-USER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0100F-BF77-AE41-8AE9-A72541942298}"/>
              </a:ext>
            </a:extLst>
          </p:cNvPr>
          <p:cNvSpPr txBox="1"/>
          <p:nvPr/>
        </p:nvSpPr>
        <p:spPr>
          <a:xfrm>
            <a:off x="1294723" y="2280639"/>
            <a:ext cx="9636419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AGENCY • BRANDS • SCHOOLS</a:t>
            </a:r>
          </a:p>
        </p:txBody>
      </p:sp>
    </p:spTree>
    <p:extLst>
      <p:ext uri="{BB962C8B-B14F-4D97-AF65-F5344CB8AC3E}">
        <p14:creationId xmlns:p14="http://schemas.microsoft.com/office/powerpoint/2010/main" val="3685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3BA6A9D-ACDB-D443-BAD1-55ECFDE33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690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FA57A308-C19E-FB4B-B918-6DE5AE70B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95" b="6447"/>
          <a:stretch/>
        </p:blipFill>
        <p:spPr>
          <a:xfrm>
            <a:off x="0" y="0"/>
            <a:ext cx="12192000" cy="64609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745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FA57A308-C19E-FB4B-B918-6DE5AE70B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42" b="6447"/>
          <a:stretch/>
        </p:blipFill>
        <p:spPr>
          <a:xfrm>
            <a:off x="0" y="0"/>
            <a:ext cx="12192000" cy="6785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2ACA9-2720-6840-BC86-FA58292C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4"/>
          <a:stretch/>
        </p:blipFill>
        <p:spPr>
          <a:xfrm>
            <a:off x="5123469" y="0"/>
            <a:ext cx="7064894" cy="63816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5017EF9-6913-614A-9C15-DD45ADCFE51F}"/>
              </a:ext>
            </a:extLst>
          </p:cNvPr>
          <p:cNvSpPr/>
          <p:nvPr/>
        </p:nvSpPr>
        <p:spPr>
          <a:xfrm>
            <a:off x="2815390" y="216568"/>
            <a:ext cx="2562100" cy="2310064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FD561A-ACA4-E743-BD08-BD273370B19B}"/>
              </a:ext>
            </a:extLst>
          </p:cNvPr>
          <p:cNvSpPr/>
          <p:nvPr/>
        </p:nvSpPr>
        <p:spPr>
          <a:xfrm>
            <a:off x="0" y="6326659"/>
            <a:ext cx="12192000" cy="531341"/>
          </a:xfrm>
          <a:prstGeom prst="rect">
            <a:avLst/>
          </a:prstGeom>
          <a:solidFill>
            <a:srgbClr val="569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4632C-4743-6043-A975-AF2C286A1447}"/>
              </a:ext>
            </a:extLst>
          </p:cNvPr>
          <p:cNvSpPr txBox="1"/>
          <p:nvPr/>
        </p:nvSpPr>
        <p:spPr>
          <a:xfrm>
            <a:off x="3341077" y="6453829"/>
            <a:ext cx="5509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Deborah Corn • Print Media </a:t>
            </a:r>
            <a:r>
              <a:rPr lang="en-US" sz="1200" dirty="0" err="1">
                <a:solidFill>
                  <a:schemeClr val="bg1"/>
                </a:solidFill>
              </a:rPr>
              <a:t>Centr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8EDBB96-946C-0443-8CED-32609693B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7" y="1119414"/>
            <a:ext cx="9533465" cy="40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9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id="{3BDC3373-79C5-5F4C-8401-3C77869A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827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60988CEE-25CD-104C-B491-07E2AFBA0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172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08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open, table, sitting&#10;&#10;Description automatically generated">
            <a:extLst>
              <a:ext uri="{FF2B5EF4-FFF2-40B4-BE49-F238E27FC236}">
                <a16:creationId xmlns:a16="http://schemas.microsoft.com/office/drawing/2014/main" id="{6400C161-946D-4C4F-8BBC-D9D20916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17721" y="1392627"/>
            <a:ext cx="6481009" cy="3645568"/>
          </a:xfrm>
          <a:prstGeom prst="rect">
            <a:avLst/>
          </a:prstGeom>
        </p:spPr>
      </p:pic>
      <p:pic>
        <p:nvPicPr>
          <p:cNvPr id="9" name="Picture 8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id="{53BC658C-A3FB-344D-B2F9-341F41B7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077" y="1"/>
            <a:ext cx="8850923" cy="6485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402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115290" y="581858"/>
            <a:ext cx="99952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END-USER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0100F-BF77-AE41-8AE9-A72541942298}"/>
              </a:ext>
            </a:extLst>
          </p:cNvPr>
          <p:cNvSpPr txBox="1"/>
          <p:nvPr/>
        </p:nvSpPr>
        <p:spPr>
          <a:xfrm>
            <a:off x="1294723" y="2280639"/>
            <a:ext cx="9636419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AGENCY • BRANDS • SCHOOLS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97919-4FED-414F-B868-7D60C71AD911}"/>
              </a:ext>
            </a:extLst>
          </p:cNvPr>
          <p:cNvSpPr txBox="1"/>
          <p:nvPr/>
        </p:nvSpPr>
        <p:spPr>
          <a:xfrm>
            <a:off x="1294723" y="3064532"/>
            <a:ext cx="9636419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REDUCE PROOFING AND PROTOTYPE COSTS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165EE-D759-2649-861B-54CD7A1F5921}"/>
              </a:ext>
            </a:extLst>
          </p:cNvPr>
          <p:cNvSpPr txBox="1"/>
          <p:nvPr/>
        </p:nvSpPr>
        <p:spPr>
          <a:xfrm>
            <a:off x="1294723" y="3848425"/>
            <a:ext cx="9636419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HELP REMOTE WORKERS</a:t>
            </a:r>
          </a:p>
        </p:txBody>
      </p:sp>
    </p:spTree>
    <p:extLst>
      <p:ext uri="{BB962C8B-B14F-4D97-AF65-F5344CB8AC3E}">
        <p14:creationId xmlns:p14="http://schemas.microsoft.com/office/powerpoint/2010/main" val="28686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1762BA4-7854-2F46-9992-44618BBE2FF4}"/>
              </a:ext>
            </a:extLst>
          </p:cNvPr>
          <p:cNvGrpSpPr/>
          <p:nvPr/>
        </p:nvGrpSpPr>
        <p:grpSpPr>
          <a:xfrm>
            <a:off x="4965367" y="649705"/>
            <a:ext cx="7095278" cy="5702637"/>
            <a:chOff x="4659531" y="403898"/>
            <a:chExt cx="7401114" cy="5948444"/>
          </a:xfrm>
        </p:grpSpPr>
        <p:pic>
          <p:nvPicPr>
            <p:cNvPr id="14" name="Picture 13" descr="Graphical user interface, text, application, Teams&#10;&#10;Description automatically generated">
              <a:extLst>
                <a:ext uri="{FF2B5EF4-FFF2-40B4-BE49-F238E27FC236}">
                  <a16:creationId xmlns:a16="http://schemas.microsoft.com/office/drawing/2014/main" id="{1756FE5A-6F2A-ED47-B847-C2B7F27F7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8817" y="403898"/>
              <a:ext cx="6831828" cy="5347195"/>
            </a:xfrm>
            <a:prstGeom prst="rect">
              <a:avLst/>
            </a:prstGeom>
          </p:spPr>
        </p:pic>
        <p:sp>
          <p:nvSpPr>
            <p:cNvPr id="15" name="Bent Arrow 14">
              <a:extLst>
                <a:ext uri="{FF2B5EF4-FFF2-40B4-BE49-F238E27FC236}">
                  <a16:creationId xmlns:a16="http://schemas.microsoft.com/office/drawing/2014/main" id="{4180F1F9-BA98-7D4A-B647-E51A0121C529}"/>
                </a:ext>
              </a:extLst>
            </p:cNvPr>
            <p:cNvSpPr/>
            <p:nvPr/>
          </p:nvSpPr>
          <p:spPr>
            <a:xfrm>
              <a:off x="4659531" y="4545060"/>
              <a:ext cx="1693138" cy="1807282"/>
            </a:xfrm>
            <a:prstGeom prst="bentArrow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CACC76-87D7-5F43-A179-9C6C4B032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" t="3576" r="3005" b="8775"/>
          <a:stretch/>
        </p:blipFill>
        <p:spPr>
          <a:xfrm>
            <a:off x="234585" y="1609643"/>
            <a:ext cx="5905744" cy="29357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60BFF3-FDF8-EF4A-94EF-0F25C95C36B5}"/>
              </a:ext>
            </a:extLst>
          </p:cNvPr>
          <p:cNvSpPr txBox="1"/>
          <p:nvPr/>
        </p:nvSpPr>
        <p:spPr>
          <a:xfrm>
            <a:off x="251675" y="534321"/>
            <a:ext cx="5888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SEPT. 2020</a:t>
            </a:r>
          </a:p>
        </p:txBody>
      </p:sp>
    </p:spTree>
    <p:extLst>
      <p:ext uri="{BB962C8B-B14F-4D97-AF65-F5344CB8AC3E}">
        <p14:creationId xmlns:p14="http://schemas.microsoft.com/office/powerpoint/2010/main" val="33773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773382" y="1645641"/>
            <a:ext cx="86452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SELLING THE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98F5C-8F6A-DC42-A6AC-F3893B92CBCF}"/>
              </a:ext>
            </a:extLst>
          </p:cNvPr>
          <p:cNvSpPr txBox="1"/>
          <p:nvPr/>
        </p:nvSpPr>
        <p:spPr>
          <a:xfrm>
            <a:off x="833968" y="2784938"/>
            <a:ext cx="10524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PRINTERS</a:t>
            </a:r>
          </a:p>
        </p:txBody>
      </p:sp>
    </p:spTree>
    <p:extLst>
      <p:ext uri="{BB962C8B-B14F-4D97-AF65-F5344CB8AC3E}">
        <p14:creationId xmlns:p14="http://schemas.microsoft.com/office/powerpoint/2010/main" val="368933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115290" y="581858"/>
            <a:ext cx="99952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PRINTERS ARE: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0100F-BF77-AE41-8AE9-A72541942298}"/>
              </a:ext>
            </a:extLst>
          </p:cNvPr>
          <p:cNvSpPr txBox="1"/>
          <p:nvPr/>
        </p:nvSpPr>
        <p:spPr>
          <a:xfrm>
            <a:off x="1679005" y="2140053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AUTOMATION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97919-4FED-414F-B868-7D60C71AD911}"/>
              </a:ext>
            </a:extLst>
          </p:cNvPr>
          <p:cNvSpPr txBox="1"/>
          <p:nvPr/>
        </p:nvSpPr>
        <p:spPr>
          <a:xfrm>
            <a:off x="1679005" y="2923946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FINISHING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165EE-D759-2649-861B-54CD7A1F5921}"/>
              </a:ext>
            </a:extLst>
          </p:cNvPr>
          <p:cNvSpPr txBox="1"/>
          <p:nvPr/>
        </p:nvSpPr>
        <p:spPr>
          <a:xfrm>
            <a:off x="1679005" y="3707839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WIDE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48A9F-EA1A-A54A-BEEB-DAFA76CA09E9}"/>
              </a:ext>
            </a:extLst>
          </p:cNvPr>
          <p:cNvSpPr txBox="1"/>
          <p:nvPr/>
        </p:nvSpPr>
        <p:spPr>
          <a:xfrm>
            <a:off x="1679005" y="4471501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SOFTWARE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0AEC8-124E-E14D-9AF7-D2AFF914EB79}"/>
              </a:ext>
            </a:extLst>
          </p:cNvPr>
          <p:cNvSpPr txBox="1"/>
          <p:nvPr/>
        </p:nvSpPr>
        <p:spPr>
          <a:xfrm>
            <a:off x="1679005" y="5155308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ADDED-VALUE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220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9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115290" y="581858"/>
            <a:ext cx="99952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PRINTERS ARE: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0100F-BF77-AE41-8AE9-A72541942298}"/>
              </a:ext>
            </a:extLst>
          </p:cNvPr>
          <p:cNvSpPr txBox="1"/>
          <p:nvPr/>
        </p:nvSpPr>
        <p:spPr>
          <a:xfrm>
            <a:off x="1471507" y="2140053"/>
            <a:ext cx="9282851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SHORT RUNS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97919-4FED-414F-B868-7D60C71AD911}"/>
              </a:ext>
            </a:extLst>
          </p:cNvPr>
          <p:cNvSpPr txBox="1"/>
          <p:nvPr/>
        </p:nvSpPr>
        <p:spPr>
          <a:xfrm>
            <a:off x="1471507" y="2923946"/>
            <a:ext cx="9282851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CUSTOMIZATION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165EE-D759-2649-861B-54CD7A1F5921}"/>
              </a:ext>
            </a:extLst>
          </p:cNvPr>
          <p:cNvSpPr txBox="1"/>
          <p:nvPr/>
        </p:nvSpPr>
        <p:spPr>
          <a:xfrm>
            <a:off x="1471507" y="3707839"/>
            <a:ext cx="9282851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PERSONALIZATION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48A9F-EA1A-A54A-BEEB-DAFA76CA09E9}"/>
              </a:ext>
            </a:extLst>
          </p:cNvPr>
          <p:cNvSpPr txBox="1"/>
          <p:nvPr/>
        </p:nvSpPr>
        <p:spPr>
          <a:xfrm>
            <a:off x="1471507" y="4471501"/>
            <a:ext cx="9282851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PRINT-ON-DEMAND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0AEC8-124E-E14D-9AF7-D2AFF914EB79}"/>
              </a:ext>
            </a:extLst>
          </p:cNvPr>
          <p:cNvSpPr txBox="1"/>
          <p:nvPr/>
        </p:nvSpPr>
        <p:spPr>
          <a:xfrm>
            <a:off x="1471507" y="5155308"/>
            <a:ext cx="9282851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INVESTING IN REDUCING TIME / REDUCING COSTS</a:t>
            </a:r>
          </a:p>
        </p:txBody>
      </p:sp>
    </p:spTree>
    <p:extLst>
      <p:ext uri="{BB962C8B-B14F-4D97-AF65-F5344CB8AC3E}">
        <p14:creationId xmlns:p14="http://schemas.microsoft.com/office/powerpoint/2010/main" val="18024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756856" y="1971832"/>
            <a:ext cx="10712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NEW</a:t>
            </a:r>
            <a:endParaRPr lang="en-US" sz="12000" b="1" dirty="0">
              <a:solidFill>
                <a:srgbClr val="0070C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91679" y="1369899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SELLING 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8069F-A82C-0D46-8882-0D37283F5DB4}"/>
              </a:ext>
            </a:extLst>
          </p:cNvPr>
          <p:cNvSpPr txBox="1"/>
          <p:nvPr/>
        </p:nvSpPr>
        <p:spPr>
          <a:xfrm>
            <a:off x="291680" y="4440172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2865524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115290" y="581858"/>
            <a:ext cx="99952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MARKETING MATTERS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0100F-BF77-AE41-8AE9-A72541942298}"/>
              </a:ext>
            </a:extLst>
          </p:cNvPr>
          <p:cNvSpPr txBox="1"/>
          <p:nvPr/>
        </p:nvSpPr>
        <p:spPr>
          <a:xfrm>
            <a:off x="1679005" y="2140053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THOUGHT LEADERSHIP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97919-4FED-414F-B868-7D60C71AD911}"/>
              </a:ext>
            </a:extLst>
          </p:cNvPr>
          <p:cNvSpPr txBox="1"/>
          <p:nvPr/>
        </p:nvSpPr>
        <p:spPr>
          <a:xfrm>
            <a:off x="1679005" y="2923946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PROVIDE DATA FOR DECISIONS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165EE-D759-2649-861B-54CD7A1F5921}"/>
              </a:ext>
            </a:extLst>
          </p:cNvPr>
          <p:cNvSpPr txBox="1"/>
          <p:nvPr/>
        </p:nvSpPr>
        <p:spPr>
          <a:xfrm>
            <a:off x="1679005" y="3707839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CONSISTENT 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48A9F-EA1A-A54A-BEEB-DAFA76CA09E9}"/>
              </a:ext>
            </a:extLst>
          </p:cNvPr>
          <p:cNvSpPr txBox="1"/>
          <p:nvPr/>
        </p:nvSpPr>
        <p:spPr>
          <a:xfrm>
            <a:off x="1679005" y="4471501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EXPLORE NEW CHANNELS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0AEC8-124E-E14D-9AF7-D2AFF914EB79}"/>
              </a:ext>
            </a:extLst>
          </p:cNvPr>
          <p:cNvSpPr txBox="1"/>
          <p:nvPr/>
        </p:nvSpPr>
        <p:spPr>
          <a:xfrm>
            <a:off x="1679005" y="5155308"/>
            <a:ext cx="8867854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GET HELP!</a:t>
            </a:r>
          </a:p>
        </p:txBody>
      </p:sp>
    </p:spTree>
    <p:extLst>
      <p:ext uri="{BB962C8B-B14F-4D97-AF65-F5344CB8AC3E}">
        <p14:creationId xmlns:p14="http://schemas.microsoft.com/office/powerpoint/2010/main" val="12096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06A21C-C480-F94B-A32D-0F1F7A53A721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D561A-ACA4-E743-BD08-BD273370B19B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F4632C-4743-6043-A975-AF2C286A1447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928FF9-D398-1749-A808-219467CBBC51}"/>
              </a:ext>
            </a:extLst>
          </p:cNvPr>
          <p:cNvSpPr txBox="1"/>
          <p:nvPr/>
        </p:nvSpPr>
        <p:spPr>
          <a:xfrm>
            <a:off x="1833016" y="2085082"/>
            <a:ext cx="8525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2017-2018</a:t>
            </a:r>
            <a:br>
              <a:rPr lang="en-US" sz="3200" dirty="0"/>
            </a:br>
            <a:r>
              <a:rPr lang="en-US" sz="2800" dirty="0"/>
              <a:t>IN-HOUSE AGENCY/BRAND SHOW &amp; TELL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3E0B83A-41AD-1A4A-AEEF-E17E8FC8A8D2}"/>
              </a:ext>
            </a:extLst>
          </p:cNvPr>
          <p:cNvSpPr txBox="1">
            <a:spLocks/>
          </p:cNvSpPr>
          <p:nvPr/>
        </p:nvSpPr>
        <p:spPr>
          <a:xfrm>
            <a:off x="1773382" y="585748"/>
            <a:ext cx="86452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PROJECT PEACOCK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640BD-3C23-4947-A44C-AABEC0BBDC7E}"/>
              </a:ext>
            </a:extLst>
          </p:cNvPr>
          <p:cNvSpPr txBox="1"/>
          <p:nvPr/>
        </p:nvSpPr>
        <p:spPr>
          <a:xfrm>
            <a:off x="1713274" y="3286304"/>
            <a:ext cx="8765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PROGRAM:</a:t>
            </a:r>
            <a:br>
              <a:rPr lang="en-US" sz="3200" dirty="0"/>
            </a:br>
            <a:r>
              <a:rPr lang="en-US" sz="2800" dirty="0"/>
              <a:t>EDUCATE • ENLIGHTEN • PRINTSPIRE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8E04C-612A-6444-91D3-9A33D5B765AF}"/>
              </a:ext>
            </a:extLst>
          </p:cNvPr>
          <p:cNvSpPr txBox="1"/>
          <p:nvPr/>
        </p:nvSpPr>
        <p:spPr>
          <a:xfrm>
            <a:off x="864920" y="4495881"/>
            <a:ext cx="10462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PRESENTED TO 1000+ </a:t>
            </a:r>
            <a:br>
              <a:rPr lang="en-US" sz="3200" dirty="0"/>
            </a:br>
            <a:r>
              <a:rPr lang="en-US" sz="2800" dirty="0"/>
              <a:t>BUYERS • CREATIVES • MARKETERS • STUDENTS</a:t>
            </a:r>
          </a:p>
        </p:txBody>
      </p:sp>
    </p:spTree>
    <p:extLst>
      <p:ext uri="{BB962C8B-B14F-4D97-AF65-F5344CB8AC3E}">
        <p14:creationId xmlns:p14="http://schemas.microsoft.com/office/powerpoint/2010/main" val="4250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739924" y="2563904"/>
            <a:ext cx="1071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WORLDS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74747" y="1961971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EXPLORE NEW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4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739925" y="2429029"/>
            <a:ext cx="1071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74748" y="1810163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GATHER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664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739925" y="2429029"/>
            <a:ext cx="1071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COURSE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74748" y="1810163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CHART A NEW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72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369963" y="2532337"/>
            <a:ext cx="114520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 DEALER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74747" y="1810166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BOLDLY GO WHERE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D9D8F-1D8E-FA43-ACCA-AF8C18663123}"/>
              </a:ext>
            </a:extLst>
          </p:cNvPr>
          <p:cNvSpPr txBox="1"/>
          <p:nvPr/>
        </p:nvSpPr>
        <p:spPr>
          <a:xfrm>
            <a:off x="277318" y="4079328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HAS GONE BEFORE!</a:t>
            </a:r>
          </a:p>
        </p:txBody>
      </p:sp>
    </p:spTree>
    <p:extLst>
      <p:ext uri="{BB962C8B-B14F-4D97-AF65-F5344CB8AC3E}">
        <p14:creationId xmlns:p14="http://schemas.microsoft.com/office/powerpoint/2010/main" val="3872669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GIA14_ThatsAll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4108E1-26C2-C84D-8617-A98CA7A5A5FB}"/>
              </a:ext>
            </a:extLst>
          </p:cNvPr>
          <p:cNvSpPr txBox="1"/>
          <p:nvPr/>
        </p:nvSpPr>
        <p:spPr>
          <a:xfrm>
            <a:off x="-87239" y="2285308"/>
            <a:ext cx="12366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A0073-B0E5-854C-A23D-795432976753}"/>
              </a:ext>
            </a:extLst>
          </p:cNvPr>
          <p:cNvSpPr txBox="1"/>
          <p:nvPr/>
        </p:nvSpPr>
        <p:spPr>
          <a:xfrm>
            <a:off x="274747" y="1623896"/>
            <a:ext cx="1164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5695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BEDBF-5BD2-1A40-AF02-0A22F88B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4600"/>
            <a:ext cx="121920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AEFDF-2D28-D444-8B58-45CC0AA3BF5B}"/>
              </a:ext>
            </a:extLst>
          </p:cNvPr>
          <p:cNvSpPr txBox="1"/>
          <p:nvPr/>
        </p:nvSpPr>
        <p:spPr>
          <a:xfrm>
            <a:off x="6096000" y="4274015"/>
            <a:ext cx="6792839" cy="1392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DEBORAH CORN</a:t>
            </a:r>
          </a:p>
          <a:p>
            <a:r>
              <a:rPr lang="en-US" dirty="0">
                <a:solidFill>
                  <a:srgbClr val="5695A3"/>
                </a:solidFill>
                <a:cs typeface="Arial" panose="020B0604020202020204" pitchFamily="34" charset="0"/>
              </a:rPr>
              <a:t>PRINTMEDIACENTR.COM</a:t>
            </a:r>
          </a:p>
          <a:p>
            <a:r>
              <a:rPr lang="en-US" dirty="0">
                <a:cs typeface="Arial" panose="020B0604020202020204" pitchFamily="34" charset="0"/>
              </a:rPr>
              <a:t>DEBORAH@PRINTMEDIACENTR.COM</a:t>
            </a:r>
          </a:p>
          <a:p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night, man, star, sky&#10;&#10;Description automatically generated">
            <a:extLst>
              <a:ext uri="{FF2B5EF4-FFF2-40B4-BE49-F238E27FC236}">
                <a16:creationId xmlns:a16="http://schemas.microsoft.com/office/drawing/2014/main" id="{4756C18A-4DD0-424E-BB8E-2C256FF2D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92" y="-18715"/>
            <a:ext cx="12219592" cy="68767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259D10-4244-4746-BD13-5126D0CDB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544">
            <a:off x="1001453" y="14199"/>
            <a:ext cx="5348416" cy="53484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16BA1A-FC86-AF46-96C6-7124D0122BF6}"/>
              </a:ext>
            </a:extLst>
          </p:cNvPr>
          <p:cNvSpPr txBox="1"/>
          <p:nvPr/>
        </p:nvSpPr>
        <p:spPr>
          <a:xfrm>
            <a:off x="6014472" y="4302824"/>
            <a:ext cx="7355505" cy="156966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cs typeface="Arial Black" panose="020B0604020202020204" pitchFamily="34" charset="0"/>
              </a:rPr>
              <a:t>PRINT LONG AND PROSPER!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7934C-B93B-1149-9004-2EBA7E429E8B}"/>
              </a:ext>
            </a:extLst>
          </p:cNvPr>
          <p:cNvSpPr txBox="1"/>
          <p:nvPr/>
        </p:nvSpPr>
        <p:spPr>
          <a:xfrm>
            <a:off x="5259423" y="3114849"/>
            <a:ext cx="6932577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5695A3"/>
                </a:solidFill>
                <a:cs typeface="Arial Black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23242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ECC5004-AAD4-4E05-A2B8-B6ED4296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4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999CB-372A-C344-88C9-5627CDDBF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60F817-0E0B-6743-9DB4-1EB823D389BD}"/>
              </a:ext>
            </a:extLst>
          </p:cNvPr>
          <p:cNvSpPr/>
          <p:nvPr/>
        </p:nvSpPr>
        <p:spPr>
          <a:xfrm>
            <a:off x="-97536" y="-158496"/>
            <a:ext cx="12460224" cy="7152268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12BC1-9F6A-1E4F-B378-2E92EBF5C130}"/>
              </a:ext>
            </a:extLst>
          </p:cNvPr>
          <p:cNvSpPr txBox="1"/>
          <p:nvPr/>
        </p:nvSpPr>
        <p:spPr>
          <a:xfrm>
            <a:off x="25400" y="1312268"/>
            <a:ext cx="12191999" cy="715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  <a:ea typeface="Arial Black" charset="0"/>
                <a:cs typeface="Arial Black" panose="020B0604020202020204" pitchFamily="34" charset="0"/>
              </a:rPr>
              <a:t>PROJECT PEACOCK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20A9A-3F71-4E44-8C04-C6631BE39199}"/>
              </a:ext>
            </a:extLst>
          </p:cNvPr>
          <p:cNvSpPr txBox="1"/>
          <p:nvPr/>
        </p:nvSpPr>
        <p:spPr>
          <a:xfrm>
            <a:off x="285749" y="2327382"/>
            <a:ext cx="11620501" cy="26237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FCB HEALTHCARE NYC • SHOWTIME • VIACOM • GIGANTE VAZ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ADLER BRANDING AND MARKETING • FCB GLOBAL CHICAGO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WORLDWIDE / LEO BURNETT • THE KRAFT / HEINZ COMPANY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ALBELSON TAYLOR • FCB WEST SAN FRANCISCO • NOISE 13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SEAGATE • ORACLE • ZOOKA CREATIVE • ART INSTITUTE OF AUSTIN 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MCGARRAH JESSEE • GSD&amp;M • CHARLES SCHWAB • CONCIERGE 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AUCTIONS • PROOF ADVERTISING • AETNA • APCNYC • OLE MISS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5A0474-440A-E049-B6CB-95B6C08E39AF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E53E80-CA86-EE40-B335-5FDC21287516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47051E-167E-2042-A887-868E6D66FFDE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2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999CB-372A-C344-88C9-5627CDDBF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60F817-0E0B-6743-9DB4-1EB823D389BD}"/>
              </a:ext>
            </a:extLst>
          </p:cNvPr>
          <p:cNvSpPr/>
          <p:nvPr/>
        </p:nvSpPr>
        <p:spPr>
          <a:xfrm>
            <a:off x="-85344" y="-109728"/>
            <a:ext cx="12411456" cy="7071360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12BC1-9F6A-1E4F-B378-2E92EBF5C130}"/>
              </a:ext>
            </a:extLst>
          </p:cNvPr>
          <p:cNvSpPr txBox="1"/>
          <p:nvPr/>
        </p:nvSpPr>
        <p:spPr>
          <a:xfrm>
            <a:off x="25400" y="1312268"/>
            <a:ext cx="12191999" cy="715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  <a:ea typeface="Arial Black" charset="0"/>
                <a:cs typeface="Arial Black" panose="020B0604020202020204" pitchFamily="34" charset="0"/>
              </a:rPr>
              <a:t>PROJECT PEACOCK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20A9A-3F71-4E44-8C04-C6631BE39199}"/>
              </a:ext>
            </a:extLst>
          </p:cNvPr>
          <p:cNvSpPr txBox="1"/>
          <p:nvPr/>
        </p:nvSpPr>
        <p:spPr>
          <a:xfrm>
            <a:off x="285749" y="2327382"/>
            <a:ext cx="11620501" cy="26237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FCB HEALTHCARE NYC • SHOWTIME • VIACOM • GIGANTE VAZ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ADLER BRANDING AND MARKETING • FCB GLOBAL CHICAGO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WORLDWIDE / LEO BURNETT • THE KRAFT / HEINZ COMPANY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ALBELSON TAYLOR • FCB WEST SAN FRANCISCO • NOISE 13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SEAGATE • ORACLE • ZOOKA CREATIVE • ART INSTITUTE OF AUSTIN 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MCGARRAH JESSEE • GSD&amp;M • CHARLES SCHWAB • CONCIERGE </a:t>
            </a:r>
          </a:p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AUCTIONS • PROOF ADVERTISING •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AETNA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APCNYC • OLE MISS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5A0474-440A-E049-B6CB-95B6C08E39AF}"/>
              </a:ext>
            </a:extLst>
          </p:cNvPr>
          <p:cNvGrpSpPr/>
          <p:nvPr/>
        </p:nvGrpSpPr>
        <p:grpSpPr>
          <a:xfrm>
            <a:off x="0" y="6326659"/>
            <a:ext cx="12192000" cy="531341"/>
            <a:chOff x="0" y="6326659"/>
            <a:chExt cx="12192000" cy="531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E53E80-CA86-EE40-B335-5FDC21287516}"/>
                </a:ext>
              </a:extLst>
            </p:cNvPr>
            <p:cNvSpPr/>
            <p:nvPr/>
          </p:nvSpPr>
          <p:spPr>
            <a:xfrm>
              <a:off x="0" y="6326659"/>
              <a:ext cx="12192000" cy="531341"/>
            </a:xfrm>
            <a:prstGeom prst="rect">
              <a:avLst/>
            </a:prstGeom>
            <a:solidFill>
              <a:srgbClr val="56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47051E-167E-2042-A887-868E6D66FFDE}"/>
                </a:ext>
              </a:extLst>
            </p:cNvPr>
            <p:cNvSpPr txBox="1"/>
            <p:nvPr/>
          </p:nvSpPr>
          <p:spPr>
            <a:xfrm>
              <a:off x="3341077" y="6453829"/>
              <a:ext cx="550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Deborah Corn • Print Media </a:t>
              </a:r>
              <a:r>
                <a:rPr lang="en-US" sz="1200" dirty="0" err="1">
                  <a:solidFill>
                    <a:schemeClr val="bg1"/>
                  </a:solidFill>
                </a:rPr>
                <a:t>Centr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12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re front at night&#10;&#10;Description automatically generated">
            <a:extLst>
              <a:ext uri="{FF2B5EF4-FFF2-40B4-BE49-F238E27FC236}">
                <a16:creationId xmlns:a16="http://schemas.microsoft.com/office/drawing/2014/main" id="{B1F97547-40C5-7049-8C0F-DA3668647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ECE28-FDE3-3142-9B9F-68D90A980920}"/>
              </a:ext>
            </a:extLst>
          </p:cNvPr>
          <p:cNvSpPr txBox="1"/>
          <p:nvPr/>
        </p:nvSpPr>
        <p:spPr>
          <a:xfrm>
            <a:off x="7662028" y="3912595"/>
            <a:ext cx="41929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PROJECT PEACOCK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PRINT 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FAIR 2019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964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C5C702F6-F91E-B045-B2DE-78AC0616C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40EB4-3857-D74F-BF3A-1F5D39DD2125}"/>
              </a:ext>
            </a:extLst>
          </p:cNvPr>
          <p:cNvSpPr txBox="1"/>
          <p:nvPr/>
        </p:nvSpPr>
        <p:spPr>
          <a:xfrm>
            <a:off x="7999019" y="4392947"/>
            <a:ext cx="419298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PROJECT PEACOCK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PRINT 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FAIR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NYC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Helvetica Light"/>
              </a:rPr>
              <a:t>MARCH 14, 2019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794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740</Words>
  <Application>Microsoft Office PowerPoint</Application>
  <PresentationFormat>Widescreen</PresentationFormat>
  <Paragraphs>217</Paragraphs>
  <Slides>57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Arial Black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Corn</dc:creator>
  <cp:lastModifiedBy>Mariah Dlugosch</cp:lastModifiedBy>
  <cp:revision>62</cp:revision>
  <dcterms:created xsi:type="dcterms:W3CDTF">2020-10-01T20:39:42Z</dcterms:created>
  <dcterms:modified xsi:type="dcterms:W3CDTF">2020-10-12T15:13:27Z</dcterms:modified>
</cp:coreProperties>
</file>