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6"/>
  </p:notesMasterIdLst>
  <p:sldIdLst>
    <p:sldId id="427" r:id="rId2"/>
    <p:sldId id="487" r:id="rId3"/>
    <p:sldId id="261" r:id="rId4"/>
    <p:sldId id="358" r:id="rId5"/>
    <p:sldId id="359" r:id="rId6"/>
    <p:sldId id="319" r:id="rId7"/>
    <p:sldId id="269" r:id="rId8"/>
    <p:sldId id="494" r:id="rId9"/>
    <p:sldId id="326" r:id="rId10"/>
    <p:sldId id="492" r:id="rId11"/>
    <p:sldId id="497" r:id="rId12"/>
    <p:sldId id="448" r:id="rId13"/>
    <p:sldId id="434" r:id="rId14"/>
    <p:sldId id="495" r:id="rId15"/>
    <p:sldId id="435" r:id="rId16"/>
    <p:sldId id="454" r:id="rId17"/>
    <p:sldId id="437" r:id="rId18"/>
    <p:sldId id="496" r:id="rId19"/>
    <p:sldId id="455" r:id="rId20"/>
    <p:sldId id="438" r:id="rId21"/>
    <p:sldId id="458" r:id="rId22"/>
    <p:sldId id="439" r:id="rId23"/>
    <p:sldId id="456" r:id="rId24"/>
    <p:sldId id="440" r:id="rId25"/>
    <p:sldId id="453" r:id="rId26"/>
    <p:sldId id="459" r:id="rId27"/>
    <p:sldId id="457" r:id="rId28"/>
    <p:sldId id="441" r:id="rId29"/>
    <p:sldId id="461" r:id="rId30"/>
    <p:sldId id="462" r:id="rId31"/>
    <p:sldId id="446" r:id="rId32"/>
    <p:sldId id="442" r:id="rId33"/>
    <p:sldId id="460" r:id="rId34"/>
    <p:sldId id="44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7FC"/>
    <a:srgbClr val="FFE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7"/>
    <p:restoredTop sz="94534"/>
  </p:normalViewPr>
  <p:slideViewPr>
    <p:cSldViewPr snapToGrid="0" snapToObjects="1">
      <p:cViewPr varScale="1">
        <p:scale>
          <a:sx n="95" d="100"/>
          <a:sy n="95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23T03:43:39.1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15T23:04:03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24575,'5'0'0,"-1"0"0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15T23:04:06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15T23:04:07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24575,'5'6'0,"0"-2"0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15T23:04:09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24575,'6'5'0,"-2"-1"0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15T23:04:1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24575,'0'6'0,"0"-2"0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15T23:05:09.2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1661 151,'-53'0,"2"0,21 0,0 0,8 0,-1-5,0 4,0-4,1 0,-1 3,-6-3,5 0,-12 4,12-4,-12-1,12 5,-5-4,6 0,1 3,-1-3,0 0,1 4,-8-4,6 0,-11 3,10-3,-10 5,10-5,-10 4,10-9,-10 9,4-10,-6 10,6-10,-5 4,12 1,-5 0,6 1,1 4,-1-4,0 5,6 0,-4 0,9 0,-9 0,6 0,-1 4,6 11,1-3,8 7,-13 2,7-9,-9 9,10-6,-3-3,3 8,1-9,0 9,5-5,0 1,0 4,0-9,0 8,-9-3,2 0,-4 4,2-8,3 3,-4 1,-1-4,0 3,1-4,0-1,-1 4,1-2,-5 12,8-12,-2 7,4-4,4-4,-3 8,-5-3,1 5,-8 7,4-4,0 5,1 1,-2 0,6 1,-4 4,5-10,-1 4,-3-7,9 1,-10-1,10-5,-4 5,5-5,-5 5,4-5,-4 4,5-3,0 4,0 1,0-1,0 1,0 0,0 9,0 0,0 2,0-10,0 3,0-14,0 15,0-4,0 0,0 5,0 0,0 2,0 6,0-6,0 4,0-4,5 6,2 1,0-1,3-7,-8 6,8-12,-4 12,1-12,4 11,-5-10,1 4,4 0,-10-5,9 5,-3-6,-1 0,4-1,-4 5,0-3,4 3,-9-4,9-1,-3 8,-1-6,5 5,-5-6,0 6,4-5,-4 5,6-7,-6 1,4 0,-4 4,6-4,-1 4,0-10,0 5,-1-11,1 10,-5-9,4 3,-4 1,4-4,1 3,-1-4,0-1,5 4,-4-7,4 7,-1-4,3 2,-1 3,6 1,-5-4,5 9,-5-9,5 9,-5-9,0 10,4-10,-9 4,10-5,-11 0,5-1,-6 0,0 1,6-1,4 1,4 0,2-5,-9 3,4-8,-4 9,6-9,0 9,-1-9,1 9,6-8,-5 3,11 0,-4-3,6 3,0-5,0 6,0-5,0 5,0-6,0 5,8-4,-6 5,13-6,-13 0,6 0,-1 0,-5 0,6 0,-8 0,0 0,0 0,0 0,0 0,0 0,1 0,-1 0,0 5,0-3,8 3,-6-5,13 0,-6 0,8 0,0 0,8 0,-5 0,13 0,-5 0,8 0,9 0,-6 0,6 0,-9 0,-21 0,1 0,27 0,-27 0,-1 0,20 0,1 0,0 0,-20 0,-1 0,21 0,-21 0,-2 0,6 0,6 0,0 0,-13 0,11 0,-14 0,0 0,6 0,-13 0,6 0,0 0,1 0,1 0,13-6,-11 4,13-4,-8 0,8 4,-6-4,15-1,-6 6,-1-6,7 7,-15 0,6 0,1 0,-7 0,39 0,-25 0,18 0,-18 0,-5 0,7 0,10 0,-7 0,7 0,-10 0,11-7,-9 5,18-12,-17 13,7-13,-10 12,1-11,-1 12,-7-6,6 7,-16-6,7 5,-8-5,0 6,-8 0,6 0,-12 0,12 0,-14 0,15 0,9 0,-4 0,12 0,-16 0,0-6,0 4,0-4,8 6,3 0,8-6,-9 4,7-4,-7 6,0 0,6 0,-13-6,14 4,-15-4,15-1,-15 6,15-6,-15 7,30 0,-18 0,11 0,-8 0,-15 0,14 0,-14 0,5 0,-7 0,8 0,-6 0,6 0,-16 0,6 0,-5 0,7 0,-1 0,1 0,0-6,8 5,-6-5,15 6,-15 0,6 0,1 0,-7 0,7 0,-1 0,-6 0,6 0,9 0,-14 0,13 0,-24 0,7 0,-15 0,15 0,-14 0,13 0,-13 0,13 0,-13 0,13 0,-13 0,12 0,-4 0,7 0,-1 0,2 0,7 0,-6 0,6 0,1 0,-7 0,15 0,-15 0,39 0,-33 0,33 0,-39 0,6 0,-8 0,0 0,-8 0,6 0,-6 0,8 0,0 0,0 0,-7 0,5 0,-13 0,6 0,-15 0,6 0,-12 0,5-5,-12 4,4-5,-9 2,4 3,-2-9,2 9,0-8,-1 3,-1-4,-3 0,3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15T23:05:16.7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12339 3239,'59'0,"6"0,-32 0,19 0,2 0,10 0,9 0,20 0,-23 0,29 0,-23-14,17 11,1-11,1 7,-2 5,-41-1,1-1,42-3,-42 7,-1-2,41-12,1 6,-2-1,3-5,-2 5,1-7,-36 8,-1 0,24-7,-26 7,0-1,21-5,18-2,-1 0,-40 12,-1-1,35-8,-31 8,0 1,32-5,-37 2,2 0,5 2,-2 0,34-10,-23 6,-1 1,15-1,-25 2,1-1,38-9,-31 6,1-2,-8-3,-1 0,-1 4,-2 1,27-18,-15 7,-2-6,8-1,-15 2,6-1,-6-7,-2 6,3-5,-4 7,1 0,2-8,-9 7,9-13,-7 5,7 0,1-6,-9 14,8-14,-16 9,7-3,-7-2,-1 4,0 1,1-6,-8 7,0-7,10-16,-11 6,0-1,27-22,-27 20,-3 2,-1 10,-3-4,-10 6,9 1,-9 0,4 0,-6-8,1-2,1-7,0-8,0-3,0-8,-6 9,-1-7,-7 15,0-7,0 9,0 8,0 1,0 14,0 3,-5 10,-1-3,-4 9,-7-4,5 0,-9 3,3-8,-6-3,-5-2,3-9,-12 1,12-3,-13-3,13 9,-12-8,13 15,-5-2,12 10,-3 5,9 0,-9 5,9-3,-9 3,4 0,-22-4,12 3,-19 1,22-4,-12 9,6-4,-8 5,1-6,0 5,0-5,-1 6,-6 0,-3 0,1 0,-15 0,13 0,-15 0,10 0,-2 0,2 0,6 0,-5 0,13 0,-14 0,14 0,-13 0,-19 0,4 0,-22 0,16 0,9 0,1 0,9 0,-16 0,19 0,-10 5,24-3,-1 3,8-5,-6 6,5-5,-6 5,0-1,0 2,-7 0,4-2,-11 1,4-4,-7 10,7-11,-4 5,11-1,-5-3,8 9,0-10,0 10,0-10,-8 11,6-11,-22 5,12-6,-22 0,7 0,-1 0,-5 0,6 0,-9 0,0 0,8 0,-2 0,-2 0,-12 0,12 0,1 0,-5 0,0 0,0 0,9 0,1 0,9 0,-8 0,13 0,-11 0,13 0,-7 0,0 0,0 0,8 0,-7 0,14 0,-6 0,1 0,5 0,-6 6,8-5,-8 5,6-6,-6 0,1 0,-3 0,-7 0,-1 6,1-5,7 5,-4-6,4 0,-6 0,-2 0,1 6,7-4,-5 4,13-6,-6 0,-9 0,19 0,-17 0,21 0,0 0,2 0,0 0,4 0,-4 5,6-4,-6 4,5-5,-12 0,11 0,-10 0,4 0,-6 0,-1 0,1 0,0 0,0 0,-8 0,-2 6,-15-4,5 4,-5-6,-1 6,6-4,-29 4,25-6,-10 6,19-5,5 4,-7-5,0 0,-9 0,7 0,-16 0,9 0,-20 0,8 0,1 0,3 0,14 0,-5 0,7 0,1 0,7 0,-5 0,13 0,-6 0,8 0,-8 0,5 0,-21 0,12 0,-7 0,11 0,8 0,-1 0,1 0,6 0,-5 0,6 0,-1 0,-5 6,12-5,-12 5,11-6,-4 0,6 5,1-4,-1 4,0-5,0 0,-6 0,5 5,-12-4,5 5,-14-6,6 0,-22 0,-21 6,3-4,26 1,-1 0,-21-3,-18 0,18 0,-8 0,10 0,0 0,0 0,9 0,-7 0,14 0,-14 0,15 0,-7 0,9 0,0 6,7-4,2 4,8-6,-1 5,1-4,6 5,2-6,-1 0,-4 0,2 0,-1 0,11 0,-1 5,0-4,1 4,4 0,-3-4,9 3,-4 1,0-4,5 8,-15-8,13 8,-13-8,9 9,-1-9,-3 4,4 0,-6-3,0 8,-6-9,-2 4,-14-5,-2 0,-7 6,-9-5,-2 5,1-6,-17 0,22 0,-21 0,15 7,0-6,2 6,9-7,7 0,2 0,0 0,6 0,-5 0,13 0,-5 5,12-3,-12 3,12-5,-5 0,6 0,6 0,-4 5,3-3,1 3,-4-5,3 0,-4 5,-1-4,0 4,-16 0,12-4,-19 4,22-5,-12 6,5-5,-6 5,-1-6,1 0,0 0,-8 0,5 0,-4 0,-1 0,5 0,-12 6,13-5,-14 5,14-6,-5 0,-1 0,6 0,-23 0,21 0,-13 0,16 0,1 0,-27 0,20 0,-20 0,33 0,-5 0,12 0,-12 0,5 0,0 0,-5 0,6 0,-1 0,-5 0,12 0,-6 0,7 0,1 0,4 0,-3 0,4 0,-1 0,-3 0,9 0,-9 0,4 0,-1 0,-3 0,4 0,-6-5,0 4,0-4,0 5,-6 0,-2 0,0 0,-4-6,4 5,-23-5,12 6,-12 0,23 0,-4 0,10-5,-10 4,10-4,-4 0,6 3,0-3,-6 5,5-5,-12 4,11-4,-10 5,10-5,-4 3,0-3,4 5,-10 0,4-5,-7 3,1-3,6 5,-5 0,-2 0,5 0,-10 0,12-6,0 5,-5-5,6 6,-1 0,-5 0,12 0,-12 0,5 0,0 0,2 0,6 0,-10 0,8 0,-8-5,10 4,0-4,0 5,1 0,-1 0,0 0,-31 0,23 0,-23 0,31 0,-6 0,5 0,-6 0,8 0,-1 0,0 0,0 0,-6 0,5 0,-6 0,8 0,-1 0,6 0,-5 0,10 0,-9 0,9 0,-8 0,4 0,-4 0,-1 0,0 0,-2 0,-6 0,5 0,-6 0,13 0,1 0,1 0,4 12,-8-4,2 5,1-4,-5-8,4 9,-6-4,0 5,6 6,0 0,5 12,0 2,5 6,-11 8,9 1,-16 8,4 0,6-24,3-6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3C8E2-7086-FE4D-B5D7-B8A6763EA983}" type="datetimeFigureOut">
              <a:rPr lang="en-US" smtClean="0"/>
              <a:t>7/20/20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9DFC8-31E2-0440-AAFB-094BE3BA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5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35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68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11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15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01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1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2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22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6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13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5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4C2E-9F01-AA48-A804-8B336CD91D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0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4C2E-9F01-AA48-A804-8B336CD91D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99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59ED6-5DFB-124C-BC13-B31BEB1C31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48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55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9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2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9DFC8-31E2-0440-AAFB-094BE3BAED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65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3D09-9428-2340-86FB-C35B1DC0C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CE321-0190-7141-8B54-496AB2C09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38BDA-FB86-2B4D-942A-23FF29157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1E69F-2D61-2141-B501-15521860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215CB-5C80-1A41-BB6E-CB6CD51C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23EB7-CF12-C341-B1B5-E7267227C5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42" y="5769735"/>
            <a:ext cx="2127870" cy="104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174AB-8D51-AE42-AE8A-E9187E8C7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CF072-99D2-2C45-B5CE-635DF1E5D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8DA8F-26F7-3F4F-95AF-24794324A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A64A8-9CF5-1545-8C0B-8EB9C7D0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D3C2A-9968-CD4C-AF1E-5D413A138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13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E86CE-79AD-9044-BA61-9E3D0E5B5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FA945-2114-2A4D-BC5F-3B0031B22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BAFBC-868A-7240-AE03-5A737CED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9E821-3124-7C42-923E-173905B7A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8F846-CF6C-F847-8AEF-44E1B3368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0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CEB1465-6E18-3942-9DE9-201C27385A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lgCheck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9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CEB1465-6E18-3942-9DE9-201C27385A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lgCheck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397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CEB1465-6E18-3942-9DE9-201C27385A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lgCheck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41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CEB1465-6E18-3942-9DE9-201C27385A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lgCheck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CEB1465-6E18-3942-9DE9-201C27385A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lgCheck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6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B0276-D68F-274A-A4AD-57D36F3D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574B-791C-194E-BAB2-8E3842233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17011-E89B-DE4F-9DBE-DA365FBC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3F012-EBD1-154F-BD76-A94A5AC7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9B1BC-0AD9-A24D-8139-1C3A21CE0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2141D-0039-0240-8C14-1F8E4050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4B14D-8864-544C-8E59-92BA27A65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E985F-64BD-4048-949D-69C657EC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E0CB8-5393-594B-A589-6DCE3E45F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ED03E-16FE-7B49-A22F-7C02B483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0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28C96-A660-4F4F-B5ED-BD8E9D6B9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CF7DC-A88D-5248-B87A-1EE441625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E293322-D20B-054B-872B-920F4780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2AC2DA0-6621-CD4C-BB8B-CB4F6A80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120DCE1-3BFA-8841-909A-87DAF3C69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5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CB74-8CF5-0A46-98BA-A0A5EAE8C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57987-0F36-5442-97E9-749B299E5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ED81BC-ED69-E34F-BB05-9BC4AAA11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13D7B-695B-D048-8B22-E03CE95DE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8DE63-E125-5446-95D7-691C55D15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B735BD-1483-F842-BA55-876E2431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46BA0A-3370-514A-AF5B-49AD7B058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D853AE-A95E-E142-A254-DCC8B39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7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46912-CA0E-E24C-B1E7-9EF67E4B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28C93-2E42-4F4E-B07A-20BAF287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11655-5607-1640-B50A-36B8A4FD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07DD3-28B7-EE4A-9419-C84FFF69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2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1AA9C-6A08-5045-878C-639E42009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8CD11-8E48-AA4D-902A-ADA80BE3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C325E-8435-3C4F-B11A-00E95439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2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9D5B-EB4A-0540-8B5C-E45F854C5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A9718-9A80-CE4D-810A-AC4F03164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68323-C1EB-5A4E-A413-12F73FFDA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51956-4232-E64E-BD98-056940BE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5FB38-829B-2243-92BF-0EC4C98D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C202E-F18C-6445-BE27-B56ACFD1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9FD6-A4C3-8549-8B74-C87C8D42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8AA76-C7A1-244A-BCAE-8C04A3CE0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6EAC6-FDC5-9D49-860F-856EEDBE4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4E408-77FB-0944-8431-D7CDA588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E7463-10C6-6344-8C57-82899DE5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4DB7B-9D59-CC4E-B6A6-A69F5A3B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68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22FC46-9773-264D-B47D-A30C3BDF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F402E-D691-9A4B-9150-4A1BC70F6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90693-1912-BF48-B6AB-73BD7ADB5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37E83-6041-F14F-A707-ED693D9278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B79AE-D81B-C14F-A6B0-E2BF8DEAF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2D272-ACD8-704A-B605-9633341D6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169C7-85C8-1C4F-A89E-510D4567F5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487EB-8679-7C48-954A-F7A45899E16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642" y="5769735"/>
            <a:ext cx="2127870" cy="104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4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ssion One" panose="0200050608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emf"/><Relationship Id="rId5" Type="http://schemas.openxmlformats.org/officeDocument/2006/relationships/image" Target="../media/image7.emf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3.emf"/><Relationship Id="rId18" Type="http://schemas.openxmlformats.org/officeDocument/2006/relationships/image" Target="../media/image29.png"/><Relationship Id="rId3" Type="http://schemas.openxmlformats.org/officeDocument/2006/relationships/image" Target="../media/image17.emf"/><Relationship Id="rId7" Type="http://schemas.openxmlformats.org/officeDocument/2006/relationships/image" Target="../media/image18.emf"/><Relationship Id="rId12" Type="http://schemas.openxmlformats.org/officeDocument/2006/relationships/image" Target="../media/image22.emf"/><Relationship Id="rId17" Type="http://schemas.openxmlformats.org/officeDocument/2006/relationships/image" Target="../media/image28.png"/><Relationship Id="rId2" Type="http://schemas.openxmlformats.org/officeDocument/2006/relationships/image" Target="../media/image5.emf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emf"/><Relationship Id="rId11" Type="http://schemas.openxmlformats.org/officeDocument/2006/relationships/image" Target="../media/image21.emf"/><Relationship Id="rId5" Type="http://schemas.openxmlformats.org/officeDocument/2006/relationships/image" Target="../media/image8.emf"/><Relationship Id="rId15" Type="http://schemas.openxmlformats.org/officeDocument/2006/relationships/image" Target="../media/image25.emf"/><Relationship Id="rId10" Type="http://schemas.openxmlformats.org/officeDocument/2006/relationships/image" Target="../media/image20.emf"/><Relationship Id="rId19" Type="http://schemas.openxmlformats.org/officeDocument/2006/relationships/image" Target="../media/image30.png"/><Relationship Id="rId4" Type="http://schemas.openxmlformats.org/officeDocument/2006/relationships/image" Target="../media/image16.emf"/><Relationship Id="rId9" Type="http://schemas.openxmlformats.org/officeDocument/2006/relationships/image" Target="../media/image7.emf"/><Relationship Id="rId1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180.png"/><Relationship Id="rId3" Type="http://schemas.openxmlformats.org/officeDocument/2006/relationships/image" Target="../media/image35.png"/><Relationship Id="rId21" Type="http://schemas.openxmlformats.org/officeDocument/2006/relationships/customXml" Target="../ink/ink7.xml"/><Relationship Id="rId12" Type="http://schemas.openxmlformats.org/officeDocument/2006/relationships/image" Target="../media/image150.png"/><Relationship Id="rId17" Type="http://schemas.openxmlformats.org/officeDocument/2006/relationships/customXml" Target="../ink/ink5.xml"/><Relationship Id="rId25" Type="http://schemas.openxmlformats.org/officeDocument/2006/relationships/image" Target="../media/image37.tif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0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2.xml"/><Relationship Id="rId24" Type="http://schemas.openxmlformats.org/officeDocument/2006/relationships/image" Target="../media/image210.png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10" Type="http://schemas.openxmlformats.org/officeDocument/2006/relationships/image" Target="../media/image36.png"/><Relationship Id="rId19" Type="http://schemas.openxmlformats.org/officeDocument/2006/relationships/customXml" Target="../ink/ink6.xml"/><Relationship Id="rId4" Type="http://schemas.openxmlformats.org/officeDocument/2006/relationships/customXml" Target="../ink/ink1.xml"/><Relationship Id="rId9" Type="http://schemas.openxmlformats.org/officeDocument/2006/relationships/image" Target="../media/image320.png"/><Relationship Id="rId14" Type="http://schemas.openxmlformats.org/officeDocument/2006/relationships/image" Target="../media/image160.png"/><Relationship Id="rId22" Type="http://schemas.openxmlformats.org/officeDocument/2006/relationships/image" Target="../media/image2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tiff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tiff"/><Relationship Id="rId5" Type="http://schemas.openxmlformats.org/officeDocument/2006/relationships/hyperlink" Target="http://www.mike-mchargue.com/" TargetMode="External"/><Relationship Id="rId4" Type="http://schemas.openxmlformats.org/officeDocument/2006/relationships/hyperlink" Target="mailto:mike.mchargue@tablegroupconsulting.co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emf"/><Relationship Id="rId5" Type="http://schemas.openxmlformats.org/officeDocument/2006/relationships/image" Target="../media/image7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5.emf"/><Relationship Id="rId7" Type="http://schemas.openxmlformats.org/officeDocument/2006/relationships/image" Target="../media/image17.emf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emf"/><Relationship Id="rId11" Type="http://schemas.openxmlformats.org/officeDocument/2006/relationships/image" Target="../media/image20.emf"/><Relationship Id="rId5" Type="http://schemas.openxmlformats.org/officeDocument/2006/relationships/image" Target="../media/image8.emf"/><Relationship Id="rId10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8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12" Type="http://schemas.openxmlformats.org/officeDocument/2006/relationships/image" Target="../media/image6.emf"/><Relationship Id="rId2" Type="http://schemas.openxmlformats.org/officeDocument/2006/relationships/image" Target="../media/image7.emf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emf"/><Relationship Id="rId11" Type="http://schemas.openxmlformats.org/officeDocument/2006/relationships/image" Target="../media/image8.emf"/><Relationship Id="rId5" Type="http://schemas.openxmlformats.org/officeDocument/2006/relationships/image" Target="../media/image23.emf"/><Relationship Id="rId15" Type="http://schemas.openxmlformats.org/officeDocument/2006/relationships/image" Target="../media/image20.emf"/><Relationship Id="rId10" Type="http://schemas.openxmlformats.org/officeDocument/2006/relationships/image" Target="../media/image16.emf"/><Relationship Id="rId4" Type="http://schemas.openxmlformats.org/officeDocument/2006/relationships/image" Target="../media/image22.emf"/><Relationship Id="rId9" Type="http://schemas.openxmlformats.org/officeDocument/2006/relationships/image" Target="../media/image17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3.emf"/><Relationship Id="rId18" Type="http://schemas.openxmlformats.org/officeDocument/2006/relationships/image" Target="../media/image29.png"/><Relationship Id="rId3" Type="http://schemas.openxmlformats.org/officeDocument/2006/relationships/image" Target="../media/image17.emf"/><Relationship Id="rId7" Type="http://schemas.openxmlformats.org/officeDocument/2006/relationships/image" Target="../media/image18.emf"/><Relationship Id="rId12" Type="http://schemas.openxmlformats.org/officeDocument/2006/relationships/image" Target="../media/image22.emf"/><Relationship Id="rId17" Type="http://schemas.openxmlformats.org/officeDocument/2006/relationships/image" Target="../media/image28.png"/><Relationship Id="rId2" Type="http://schemas.openxmlformats.org/officeDocument/2006/relationships/image" Target="../media/image5.emf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emf"/><Relationship Id="rId11" Type="http://schemas.openxmlformats.org/officeDocument/2006/relationships/image" Target="../media/image21.emf"/><Relationship Id="rId5" Type="http://schemas.openxmlformats.org/officeDocument/2006/relationships/image" Target="../media/image8.emf"/><Relationship Id="rId15" Type="http://schemas.openxmlformats.org/officeDocument/2006/relationships/image" Target="../media/image25.emf"/><Relationship Id="rId10" Type="http://schemas.openxmlformats.org/officeDocument/2006/relationships/image" Target="../media/image20.emf"/><Relationship Id="rId19" Type="http://schemas.openxmlformats.org/officeDocument/2006/relationships/image" Target="../media/image30.png"/><Relationship Id="rId4" Type="http://schemas.openxmlformats.org/officeDocument/2006/relationships/image" Target="../media/image16.emf"/><Relationship Id="rId9" Type="http://schemas.openxmlformats.org/officeDocument/2006/relationships/image" Target="../media/image7.emf"/><Relationship Id="rId1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8DC1D-8C3B-8548-907A-E02F6F4AE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12" y="396592"/>
            <a:ext cx="3951246" cy="542544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900BE38-181D-6748-ADA3-309728FFE1A9}"/>
              </a:ext>
            </a:extLst>
          </p:cNvPr>
          <p:cNvSpPr txBox="1">
            <a:spLocks/>
          </p:cNvSpPr>
          <p:nvPr/>
        </p:nvSpPr>
        <p:spPr>
          <a:xfrm>
            <a:off x="4652683" y="623048"/>
            <a:ext cx="6907306" cy="43927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5700" b="1" dirty="0">
                <a:latin typeface="Passion One" panose="02000506080000020004" pitchFamily="2" charset="77"/>
              </a:rPr>
              <a:t>Healthy Organizations, High Performing Teams and Rookie Mistakes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>
                <a:latin typeface="Passion One" panose="02000506080000020004" pitchFamily="2" charset="77"/>
              </a:rPr>
              <a:t>Mike McHargue</a:t>
            </a:r>
          </a:p>
          <a:p>
            <a:pPr marL="0" indent="0" algn="ctr">
              <a:buNone/>
            </a:pPr>
            <a:r>
              <a:rPr lang="en-US" dirty="0">
                <a:latin typeface="Montserrat" pitchFamily="2" charset="77"/>
              </a:rPr>
              <a:t>Founder and President, Mike McHargue, LLC </a:t>
            </a:r>
          </a:p>
          <a:p>
            <a:pPr marL="0" indent="0" algn="ctr">
              <a:buNone/>
            </a:pPr>
            <a:r>
              <a:rPr lang="en-US" dirty="0">
                <a:latin typeface="Montserrat" pitchFamily="2" charset="77"/>
              </a:rPr>
              <a:t>Principal Consultant, The Table Group</a:t>
            </a:r>
          </a:p>
          <a:p>
            <a:pPr marL="0" indent="0" algn="ctr">
              <a:buNone/>
            </a:pPr>
            <a:endParaRPr lang="en-US" sz="2400" dirty="0">
              <a:latin typeface="Montserrat" pitchFamily="2" charset="77"/>
            </a:endParaRPr>
          </a:p>
          <a:p>
            <a:pPr marL="0" indent="0" algn="ctr">
              <a:buNone/>
            </a:pPr>
            <a:r>
              <a:rPr lang="en-US" sz="2400" dirty="0">
                <a:latin typeface="Passion One" panose="02000506080000020004" pitchFamily="2" charset="77"/>
              </a:rPr>
              <a:t>July 23, 2020</a:t>
            </a:r>
          </a:p>
          <a:p>
            <a:pPr algn="ctr"/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C2C60-D3B3-D94C-8C8D-27B47A51C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259" y="5496878"/>
            <a:ext cx="1611032" cy="13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4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8C4A797-92CB-AF4A-B614-A0BBD87FEF8A}"/>
              </a:ext>
            </a:extLst>
          </p:cNvPr>
          <p:cNvGrpSpPr/>
          <p:nvPr/>
        </p:nvGrpSpPr>
        <p:grpSpPr>
          <a:xfrm>
            <a:off x="0" y="83927"/>
            <a:ext cx="12192000" cy="1319951"/>
            <a:chOff x="-8965" y="201746"/>
            <a:chExt cx="5328024" cy="9899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936B46-E8F6-8F44-B693-88CD049BC730}"/>
                </a:ext>
              </a:extLst>
            </p:cNvPr>
            <p:cNvSpPr/>
            <p:nvPr/>
          </p:nvSpPr>
          <p:spPr>
            <a:xfrm>
              <a:off x="-8965" y="201746"/>
              <a:ext cx="5328024" cy="989963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E6D2DC-9137-BD42-8391-5E452B2963E3}"/>
                </a:ext>
              </a:extLst>
            </p:cNvPr>
            <p:cNvSpPr txBox="1"/>
            <p:nvPr/>
          </p:nvSpPr>
          <p:spPr>
            <a:xfrm>
              <a:off x="94406" y="342785"/>
              <a:ext cx="5091282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333" b="1" spc="300" dirty="0">
                  <a:solidFill>
                    <a:schemeClr val="bg1"/>
                  </a:solidFill>
                  <a:latin typeface="Playfair Display" pitchFamily="2" charset="77"/>
                </a:rPr>
                <a:t>Collective Results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A2D192B-13FC-2B45-963F-2286880E7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49" y="6348062"/>
            <a:ext cx="2652889" cy="376873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29FF9C5-32D9-AA4B-AEA2-7A40DFF2D490}"/>
              </a:ext>
            </a:extLst>
          </p:cNvPr>
          <p:cNvSpPr txBox="1">
            <a:spLocks/>
          </p:cNvSpPr>
          <p:nvPr/>
        </p:nvSpPr>
        <p:spPr bwMode="auto">
          <a:xfrm>
            <a:off x="7602978" y="1719848"/>
            <a:ext cx="3509433" cy="85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Helvetica Neue"/>
                <a:ea typeface="ＭＳ Ｐゴシック" charset="0"/>
                <a:cs typeface="Helvetica Neue"/>
              </a:rPr>
              <a:t>Hoover Dam</a:t>
            </a:r>
          </a:p>
        </p:txBody>
      </p:sp>
      <p:pic>
        <p:nvPicPr>
          <p:cNvPr id="13" name="Picture 2" descr="C:\Users\Al\Desktop\KG-PF\Bay Bridge.jpg">
            <a:extLst>
              <a:ext uri="{FF2B5EF4-FFF2-40B4-BE49-F238E27FC236}">
                <a16:creationId xmlns:a16="http://schemas.microsoft.com/office/drawing/2014/main" id="{0165483B-EA98-4A44-BE5B-53EAE2AE8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19" y="2572865"/>
            <a:ext cx="5411080" cy="363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Al\Desktop\KG-PF\Hoover Dam By-Pass Bridge.jpg">
            <a:extLst>
              <a:ext uri="{FF2B5EF4-FFF2-40B4-BE49-F238E27FC236}">
                <a16:creationId xmlns:a16="http://schemas.microsoft.com/office/drawing/2014/main" id="{8417CAEF-E8C9-264E-946F-55B6086EE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46" y="2572866"/>
            <a:ext cx="5746857" cy="357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0307098-405C-C64E-9C77-70D5ECDA92D7}"/>
              </a:ext>
            </a:extLst>
          </p:cNvPr>
          <p:cNvSpPr txBox="1">
            <a:spLocks/>
          </p:cNvSpPr>
          <p:nvPr/>
        </p:nvSpPr>
        <p:spPr bwMode="auto">
          <a:xfrm>
            <a:off x="1150754" y="1719848"/>
            <a:ext cx="5643033" cy="85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Helvetica Neue"/>
                <a:ea typeface="ＭＳ Ｐゴシック" charset="0"/>
                <a:cs typeface="Helvetica Neue"/>
              </a:rPr>
              <a:t>New Bay Bridge Span</a:t>
            </a:r>
          </a:p>
        </p:txBody>
      </p:sp>
    </p:spTree>
    <p:extLst>
      <p:ext uri="{BB962C8B-B14F-4D97-AF65-F5344CB8AC3E}">
        <p14:creationId xmlns:p14="http://schemas.microsoft.com/office/powerpoint/2010/main" val="314797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73928" y="275321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pic>
        <p:nvPicPr>
          <p:cNvPr id="27" name="Picture 26" descr="LT_2c_vect_pmsWHI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933" y="6384148"/>
            <a:ext cx="1746991" cy="32975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140131" y="1703770"/>
            <a:ext cx="1345832" cy="214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3" dirty="0">
                <a:latin typeface="Passion One" panose="02000506080000020004" pitchFamily="2" charset="77"/>
                <a:cs typeface="Arial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702768" y="1573126"/>
            <a:ext cx="1345832" cy="214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3" dirty="0">
                <a:latin typeface="Passion One" panose="02000506080000020004" pitchFamily="2" charset="77"/>
                <a:cs typeface="Arial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86255" y="3453031"/>
            <a:ext cx="1345832" cy="214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3" dirty="0">
                <a:latin typeface="Passion One" panose="02000506080000020004" pitchFamily="2" charset="77"/>
                <a:cs typeface="Arial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68595" y="2421025"/>
            <a:ext cx="2005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ALLOWING CONFUSION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47688" y="4267967"/>
            <a:ext cx="2643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FAILING AT FEEDBACK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906013" y="2440574"/>
            <a:ext cx="2643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TRULY AWFUL MEETINGS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13111" y="4267968"/>
            <a:ext cx="1979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HIRING</a:t>
            </a:r>
            <a:r>
              <a:rPr lang="en-US" sz="2400" b="1" dirty="0">
                <a:solidFill>
                  <a:srgbClr val="0767FC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FAST, FIRING SLOW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55127" y="2440573"/>
            <a:ext cx="2643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FAILING TO CONNECT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91128" y="1689394"/>
            <a:ext cx="762079" cy="212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3" dirty="0">
                <a:latin typeface="Passion One" panose="02000506080000020004" pitchFamily="2" charset="77"/>
                <a:cs typeface="Arial"/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54160" y="3530546"/>
            <a:ext cx="1345832" cy="214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3" dirty="0">
                <a:latin typeface="Passion One" panose="02000506080000020004" pitchFamily="2" charset="77"/>
                <a:cs typeface="Arial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8595" y="735923"/>
            <a:ext cx="6393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Passion One" panose="02000506080000020004" pitchFamily="2" charset="77"/>
                <a:cs typeface="Arial"/>
              </a:rPr>
              <a:t>Five Rookie Mistakes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9C9B1F-F3F4-A641-88FE-1A89F072F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681" y="5674659"/>
            <a:ext cx="1400609" cy="1183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726886-F8AD-EE40-9B54-EB71F00DD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377"/>
            <a:ext cx="2259602" cy="310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0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T_2c_vect_pmsWHI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933" y="6384148"/>
            <a:ext cx="1746991" cy="3297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3379" y="1000766"/>
            <a:ext cx="92852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latin typeface="Helvetica Neue"/>
                <a:cs typeface="Helvetica Neue"/>
              </a:rPr>
              <a:t>Best Leader:</a:t>
            </a:r>
          </a:p>
          <a:p>
            <a:endParaRPr lang="en-US" sz="4800" b="1" dirty="0">
              <a:latin typeface="Helvetica Neue"/>
              <a:cs typeface="Helvetica Neue"/>
            </a:endParaRPr>
          </a:p>
          <a:p>
            <a:pPr marL="761981" indent="-761981">
              <a:buFont typeface="Arial" charset="0"/>
              <a:buChar char="•"/>
            </a:pPr>
            <a:r>
              <a:rPr lang="en-US" sz="4800" b="1" dirty="0">
                <a:latin typeface="Helvetica Neue"/>
                <a:cs typeface="Helvetica Neue"/>
              </a:rPr>
              <a:t>Your best leader?</a:t>
            </a:r>
          </a:p>
          <a:p>
            <a:pPr marL="761981" indent="-761981">
              <a:buFont typeface="Arial" charset="0"/>
              <a:buChar char="•"/>
            </a:pPr>
            <a:r>
              <a:rPr lang="en-US" sz="4800" b="1" dirty="0">
                <a:latin typeface="Helvetica Neue"/>
                <a:cs typeface="Helvetica Neue"/>
              </a:rPr>
              <a:t>What made him/her GREAT?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62B0F-C0F1-F24F-BE0A-AB457730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259" y="5496878"/>
            <a:ext cx="1611032" cy="13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71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424CB-6E2B-0644-80B9-FABF4FC3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Rookie Mistake Number One: Allowing Confusion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44D4A0-3F34-354E-8912-5A5623105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8115" y="1894594"/>
            <a:ext cx="9899395" cy="30688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CF71C0-3592-C24D-A2F7-F973B5EAB4F8}"/>
              </a:ext>
            </a:extLst>
          </p:cNvPr>
          <p:cNvSpPr txBox="1"/>
          <p:nvPr/>
        </p:nvSpPr>
        <p:spPr>
          <a:xfrm>
            <a:off x="1171575" y="579620"/>
            <a:ext cx="9755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assion One" panose="02000506080000020004" pitchFamily="2" charset="77"/>
              </a:rPr>
              <a:t>Rookie Mistake #1: </a:t>
            </a:r>
            <a:r>
              <a:rPr lang="en-US" sz="4000" b="1" dirty="0">
                <a:latin typeface="Montserrat" pitchFamily="2" charset="77"/>
              </a:rPr>
              <a:t>Allowing Confusion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4432F2-DA8A-5941-8D4D-E29FD48D8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259" y="5496878"/>
            <a:ext cx="1611032" cy="13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26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EF18DBA-A1E0-BB47-82B9-1C55069A99B5}"/>
              </a:ext>
            </a:extLst>
          </p:cNvPr>
          <p:cNvSpPr txBox="1"/>
          <p:nvPr/>
        </p:nvSpPr>
        <p:spPr>
          <a:xfrm>
            <a:off x="-1571278" y="4259281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1C1616-754A-BB4C-BDAF-7AA31A0DA9F2}"/>
              </a:ext>
            </a:extLst>
          </p:cNvPr>
          <p:cNvGrpSpPr/>
          <p:nvPr/>
        </p:nvGrpSpPr>
        <p:grpSpPr>
          <a:xfrm>
            <a:off x="-2535225" y="4241799"/>
            <a:ext cx="5234092" cy="5234092"/>
            <a:chOff x="-2040756" y="2711131"/>
            <a:chExt cx="4395788" cy="43957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55B5486-316C-E742-AECF-9676815E4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40756" y="2711131"/>
              <a:ext cx="4395788" cy="4395788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E1F9278-9176-8F43-9894-273F1F08EC72}"/>
                </a:ext>
              </a:extLst>
            </p:cNvPr>
            <p:cNvSpPr txBox="1"/>
            <p:nvPr/>
          </p:nvSpPr>
          <p:spPr>
            <a:xfrm>
              <a:off x="709600" y="3195497"/>
              <a:ext cx="1172669" cy="16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b="1" dirty="0">
                  <a:solidFill>
                    <a:srgbClr val="C8C8C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3DCDF6A-04B5-9B4F-AABD-8CABF636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1548" y="3485173"/>
              <a:ext cx="819112" cy="798109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6F309A3-582C-C645-96F0-67E247E19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7591" y="4259281"/>
            <a:ext cx="1911260" cy="187625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90C8F6B-7783-9B4D-9D40-25AA9B07837A}"/>
              </a:ext>
            </a:extLst>
          </p:cNvPr>
          <p:cNvSpPr/>
          <p:nvPr/>
        </p:nvSpPr>
        <p:spPr>
          <a:xfrm>
            <a:off x="-6605645" y="0"/>
            <a:ext cx="36621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13C66"/>
                </a:solidFill>
              </a:rPr>
              <a:t> 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DFB7A07-A72D-2D4F-B40C-0124D43F2C88}"/>
              </a:ext>
            </a:extLst>
          </p:cNvPr>
          <p:cNvSpPr/>
          <p:nvPr/>
        </p:nvSpPr>
        <p:spPr>
          <a:xfrm>
            <a:off x="3825215" y="1983249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2AEC61B-2607-AB4A-85DE-9CFA582D403A}"/>
              </a:ext>
            </a:extLst>
          </p:cNvPr>
          <p:cNvSpPr txBox="1"/>
          <p:nvPr/>
        </p:nvSpPr>
        <p:spPr>
          <a:xfrm>
            <a:off x="3823043" y="1903037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01ED153-BA5A-7A43-A8E4-7F0271C32538}"/>
              </a:ext>
            </a:extLst>
          </p:cNvPr>
          <p:cNvSpPr/>
          <p:nvPr/>
        </p:nvSpPr>
        <p:spPr>
          <a:xfrm>
            <a:off x="7482815" y="4495026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8F99944-2507-354C-9D3E-566EF02870B1}"/>
              </a:ext>
            </a:extLst>
          </p:cNvPr>
          <p:cNvSpPr/>
          <p:nvPr/>
        </p:nvSpPr>
        <p:spPr>
          <a:xfrm>
            <a:off x="7482815" y="3247605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1B93137-B1A6-304D-9401-4B891D21A24C}"/>
              </a:ext>
            </a:extLst>
          </p:cNvPr>
          <p:cNvSpPr/>
          <p:nvPr/>
        </p:nvSpPr>
        <p:spPr>
          <a:xfrm>
            <a:off x="7482815" y="1983249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BEEA4EC-3838-3541-8311-6FCB2EF1F727}"/>
              </a:ext>
            </a:extLst>
          </p:cNvPr>
          <p:cNvSpPr/>
          <p:nvPr/>
        </p:nvSpPr>
        <p:spPr>
          <a:xfrm>
            <a:off x="3825215" y="3247605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18F3B-40DD-4147-8BF3-8E3C0A7F3F05}"/>
              </a:ext>
            </a:extLst>
          </p:cNvPr>
          <p:cNvSpPr/>
          <p:nvPr/>
        </p:nvSpPr>
        <p:spPr>
          <a:xfrm>
            <a:off x="3825215" y="4495026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EB37E83-8E9C-864C-8215-5749E01C0C57}"/>
              </a:ext>
            </a:extLst>
          </p:cNvPr>
          <p:cNvSpPr txBox="1"/>
          <p:nvPr/>
        </p:nvSpPr>
        <p:spPr>
          <a:xfrm>
            <a:off x="7486023" y="4411336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4A4E3-928C-3A4F-BD29-717EA88E7789}"/>
              </a:ext>
            </a:extLst>
          </p:cNvPr>
          <p:cNvSpPr txBox="1"/>
          <p:nvPr/>
        </p:nvSpPr>
        <p:spPr>
          <a:xfrm>
            <a:off x="7480643" y="3167393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4B1798A-4FB7-1B42-96BD-F96CD3670D61}"/>
              </a:ext>
            </a:extLst>
          </p:cNvPr>
          <p:cNvSpPr txBox="1"/>
          <p:nvPr/>
        </p:nvSpPr>
        <p:spPr>
          <a:xfrm>
            <a:off x="7480643" y="1903037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2C266A-8ABA-164C-9E82-29748DD6D789}"/>
              </a:ext>
            </a:extLst>
          </p:cNvPr>
          <p:cNvSpPr txBox="1"/>
          <p:nvPr/>
        </p:nvSpPr>
        <p:spPr>
          <a:xfrm>
            <a:off x="3823043" y="4406864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2461DA-29E2-2041-B428-2A68C7A60C93}"/>
              </a:ext>
            </a:extLst>
          </p:cNvPr>
          <p:cNvSpPr txBox="1"/>
          <p:nvPr/>
        </p:nvSpPr>
        <p:spPr>
          <a:xfrm>
            <a:off x="3823043" y="3163913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94F713-1DD4-494A-BC12-C7CB8C8A3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2938" y="312634"/>
            <a:ext cx="1437099" cy="120611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21A173B-7DF0-E64D-9AB3-1E4DDA43F38B}"/>
              </a:ext>
            </a:extLst>
          </p:cNvPr>
          <p:cNvSpPr txBox="1"/>
          <p:nvPr/>
        </p:nvSpPr>
        <p:spPr>
          <a:xfrm>
            <a:off x="4472134" y="1933413"/>
            <a:ext cx="223250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WHY DO </a:t>
            </a:r>
          </a:p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EXIST?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CAF2A1-37B5-6443-8EA4-80F5DE9E069E}"/>
              </a:ext>
            </a:extLst>
          </p:cNvPr>
          <p:cNvSpPr txBox="1"/>
          <p:nvPr/>
        </p:nvSpPr>
        <p:spPr>
          <a:xfrm>
            <a:off x="4472133" y="3197769"/>
            <a:ext cx="223250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HOW DO </a:t>
            </a:r>
          </a:p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BEHAVE?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48163A-DC95-8649-A0CB-AA4BAB75A62D}"/>
              </a:ext>
            </a:extLst>
          </p:cNvPr>
          <p:cNvSpPr txBox="1"/>
          <p:nvPr/>
        </p:nvSpPr>
        <p:spPr>
          <a:xfrm>
            <a:off x="4472133" y="4455701"/>
            <a:ext cx="223250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WHAT DO</a:t>
            </a:r>
            <a:b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DO?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4D8361-0566-A245-B62E-6719DF1C0DD5}"/>
              </a:ext>
            </a:extLst>
          </p:cNvPr>
          <p:cNvSpPr txBox="1"/>
          <p:nvPr/>
        </p:nvSpPr>
        <p:spPr>
          <a:xfrm>
            <a:off x="8129733" y="1933413"/>
            <a:ext cx="295590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HOW WILL</a:t>
            </a:r>
            <a:b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SUCCEED?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E7DBA9-75EC-4F40-8267-4039DE40B86C}"/>
              </a:ext>
            </a:extLst>
          </p:cNvPr>
          <p:cNvSpPr txBox="1"/>
          <p:nvPr/>
        </p:nvSpPr>
        <p:spPr>
          <a:xfrm>
            <a:off x="8129733" y="3172847"/>
            <a:ext cx="4096339" cy="694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WHAT IS MOST IMPORTANT,</a:t>
            </a:r>
            <a:b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RIGHT NOW?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57958C-58C3-E746-9498-024955FDAAA2}"/>
              </a:ext>
            </a:extLst>
          </p:cNvPr>
          <p:cNvSpPr txBox="1"/>
          <p:nvPr/>
        </p:nvSpPr>
        <p:spPr>
          <a:xfrm>
            <a:off x="8129733" y="4455702"/>
            <a:ext cx="223250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WHO MUST</a:t>
            </a:r>
            <a:b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DO WHAT?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CFD6C6-2A35-BE42-9171-D0E681CCC03E}"/>
              </a:ext>
            </a:extLst>
          </p:cNvPr>
          <p:cNvGrpSpPr/>
          <p:nvPr/>
        </p:nvGrpSpPr>
        <p:grpSpPr>
          <a:xfrm>
            <a:off x="2832847" y="605693"/>
            <a:ext cx="10286580" cy="764735"/>
            <a:chOff x="2832847" y="605692"/>
            <a:chExt cx="10286580" cy="76473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72BF955-0EED-C14D-9A72-00D970BEE600}"/>
                </a:ext>
              </a:extLst>
            </p:cNvPr>
            <p:cNvSpPr/>
            <p:nvPr/>
          </p:nvSpPr>
          <p:spPr>
            <a:xfrm>
              <a:off x="2832847" y="605692"/>
              <a:ext cx="9979386" cy="764734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A8656F-BE2B-C84D-86E9-8CB032ACE212}"/>
                </a:ext>
              </a:extLst>
            </p:cNvPr>
            <p:cNvSpPr txBox="1"/>
            <p:nvPr/>
          </p:nvSpPr>
          <p:spPr>
            <a:xfrm>
              <a:off x="3140042" y="649315"/>
              <a:ext cx="9979385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00" dirty="0">
                  <a:solidFill>
                    <a:schemeClr val="bg1"/>
                  </a:solidFill>
                  <a:latin typeface="Playfair Display" pitchFamily="2" charset="77"/>
                </a:rPr>
                <a:t>THE SIX CRITICAL QUESTIONS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17D7ABA-A765-7040-9EF7-88884EF22B94}"/>
              </a:ext>
            </a:extLst>
          </p:cNvPr>
          <p:cNvGrpSpPr/>
          <p:nvPr/>
        </p:nvGrpSpPr>
        <p:grpSpPr>
          <a:xfrm>
            <a:off x="-5887374" y="356643"/>
            <a:ext cx="3993491" cy="584775"/>
            <a:chOff x="0" y="351838"/>
            <a:chExt cx="3993491" cy="58477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6531A51-F3B2-0F41-B7B6-C3E49DA54FD1}"/>
                </a:ext>
              </a:extLst>
            </p:cNvPr>
            <p:cNvSpPr/>
            <p:nvPr/>
          </p:nvSpPr>
          <p:spPr>
            <a:xfrm>
              <a:off x="0" y="423185"/>
              <a:ext cx="3218213" cy="455589"/>
            </a:xfrm>
            <a:prstGeom prst="rect">
              <a:avLst/>
            </a:prstGeom>
            <a:solidFill>
              <a:srgbClr val="1B2330"/>
            </a:solidFill>
            <a:ln>
              <a:solidFill>
                <a:srgbClr val="1B2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layfair Display" pitchFamily="2" charset="77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B630B-6F6A-6E40-9537-B4570C3630D9}"/>
                </a:ext>
              </a:extLst>
            </p:cNvPr>
            <p:cNvSpPr txBox="1"/>
            <p:nvPr/>
          </p:nvSpPr>
          <p:spPr>
            <a:xfrm>
              <a:off x="81891" y="351838"/>
              <a:ext cx="391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THE FOUR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1119B2B-727F-0142-A660-38FF4D8823D6}"/>
              </a:ext>
            </a:extLst>
          </p:cNvPr>
          <p:cNvGrpSpPr/>
          <p:nvPr/>
        </p:nvGrpSpPr>
        <p:grpSpPr>
          <a:xfrm>
            <a:off x="-7318975" y="972197"/>
            <a:ext cx="3993491" cy="584775"/>
            <a:chOff x="0" y="972195"/>
            <a:chExt cx="3993491" cy="58477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4E9972F-46DD-8344-A271-EBAFD4CB9762}"/>
                </a:ext>
              </a:extLst>
            </p:cNvPr>
            <p:cNvSpPr/>
            <p:nvPr/>
          </p:nvSpPr>
          <p:spPr>
            <a:xfrm>
              <a:off x="0" y="1054088"/>
              <a:ext cx="3474720" cy="455589"/>
            </a:xfrm>
            <a:prstGeom prst="rect">
              <a:avLst/>
            </a:prstGeom>
            <a:solidFill>
              <a:srgbClr val="1B2330"/>
            </a:solidFill>
            <a:ln>
              <a:solidFill>
                <a:srgbClr val="1B2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layfair Display" pitchFamily="2" charset="7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ED82549-0269-EE44-8D28-563729DAB526}"/>
                </a:ext>
              </a:extLst>
            </p:cNvPr>
            <p:cNvSpPr txBox="1"/>
            <p:nvPr/>
          </p:nvSpPr>
          <p:spPr>
            <a:xfrm>
              <a:off x="81891" y="972195"/>
              <a:ext cx="391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DISCIPLINES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112059B-3C01-4445-97BD-DED98FE09753}"/>
              </a:ext>
            </a:extLst>
          </p:cNvPr>
          <p:cNvGrpSpPr/>
          <p:nvPr/>
        </p:nvGrpSpPr>
        <p:grpSpPr>
          <a:xfrm>
            <a:off x="-8148195" y="1596554"/>
            <a:ext cx="4685424" cy="584775"/>
            <a:chOff x="-1" y="1596556"/>
            <a:chExt cx="4685424" cy="58477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30291F5-9591-6841-A650-B05E8F555242}"/>
                </a:ext>
              </a:extLst>
            </p:cNvPr>
            <p:cNvSpPr/>
            <p:nvPr/>
          </p:nvSpPr>
          <p:spPr>
            <a:xfrm>
              <a:off x="-1" y="1674481"/>
              <a:ext cx="3715467" cy="455589"/>
            </a:xfrm>
            <a:prstGeom prst="rect">
              <a:avLst/>
            </a:prstGeom>
            <a:solidFill>
              <a:srgbClr val="1B2330"/>
            </a:solidFill>
            <a:ln>
              <a:solidFill>
                <a:srgbClr val="1B2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layfair Display" pitchFamily="2" charset="77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081F240-5B3E-144F-A898-B19DCCB61431}"/>
                </a:ext>
              </a:extLst>
            </p:cNvPr>
            <p:cNvSpPr txBox="1"/>
            <p:nvPr/>
          </p:nvSpPr>
          <p:spPr>
            <a:xfrm>
              <a:off x="81891" y="1596556"/>
              <a:ext cx="4603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OF A HEALTHY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969E611-EFC5-D74F-8C42-096518B2D136}"/>
              </a:ext>
            </a:extLst>
          </p:cNvPr>
          <p:cNvGrpSpPr/>
          <p:nvPr/>
        </p:nvGrpSpPr>
        <p:grpSpPr>
          <a:xfrm>
            <a:off x="-9122731" y="2196435"/>
            <a:ext cx="4977524" cy="584775"/>
            <a:chOff x="-1" y="2196435"/>
            <a:chExt cx="4977524" cy="58477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1166A3C-5239-2D46-9919-3F3B68C2BFFB}"/>
                </a:ext>
              </a:extLst>
            </p:cNvPr>
            <p:cNvSpPr/>
            <p:nvPr/>
          </p:nvSpPr>
          <p:spPr>
            <a:xfrm>
              <a:off x="-1" y="2273852"/>
              <a:ext cx="3993491" cy="455589"/>
            </a:xfrm>
            <a:prstGeom prst="rect">
              <a:avLst/>
            </a:prstGeom>
            <a:solidFill>
              <a:srgbClr val="1B2330"/>
            </a:solidFill>
            <a:ln>
              <a:solidFill>
                <a:srgbClr val="1B2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layfair Display" pitchFamily="2" charset="77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0252A1A-B149-354F-8D7C-439BD4C810EC}"/>
                </a:ext>
              </a:extLst>
            </p:cNvPr>
            <p:cNvSpPr txBox="1"/>
            <p:nvPr/>
          </p:nvSpPr>
          <p:spPr>
            <a:xfrm>
              <a:off x="81891" y="2196435"/>
              <a:ext cx="4895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ORGANIZATION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C31888D-5EC6-AC43-BCCE-7F4750899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9492" y="6348062"/>
            <a:ext cx="2652889" cy="3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75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8" grpId="0" animBg="1"/>
      <p:bldP spid="49" grpId="0"/>
      <p:bldP spid="49" grpId="1"/>
      <p:bldP spid="63" grpId="0" animBg="1"/>
      <p:bldP spid="60" grpId="0" animBg="1"/>
      <p:bldP spid="57" grpId="0" animBg="1"/>
      <p:bldP spid="51" grpId="0" animBg="1"/>
      <p:bldP spid="54" grpId="0" animBg="1"/>
      <p:bldP spid="64" grpId="0"/>
      <p:bldP spid="61" grpId="0"/>
      <p:bldP spid="61" grpId="1"/>
      <p:bldP spid="58" grpId="0"/>
      <p:bldP spid="58" grpId="1"/>
      <p:bldP spid="55" grpId="0"/>
      <p:bldP spid="55" grpId="1"/>
      <p:bldP spid="52" grpId="0"/>
      <p:bldP spid="52" grpId="1"/>
      <p:bldP spid="47" grpId="0"/>
      <p:bldP spid="50" grpId="0"/>
      <p:bldP spid="53" grpId="0"/>
      <p:bldP spid="56" grpId="0"/>
      <p:bldP spid="59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07 at 11.43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199" y="209023"/>
            <a:ext cx="3410352" cy="648356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1BCF5D-782E-5949-BBC1-C22FB5E6B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37" y="1040259"/>
            <a:ext cx="10629190" cy="5016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BA7A33-0D3A-B044-A9B9-93CE2F237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136" y="6056625"/>
            <a:ext cx="2247178" cy="41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96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A076-CB49-2243-99EF-3FB8A8B39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Answer the Six Clarity Questions</a:t>
            </a:r>
          </a:p>
          <a:p>
            <a:r>
              <a:rPr lang="en-US" sz="4000" dirty="0"/>
              <a:t>Make sure your leaders know them and </a:t>
            </a:r>
            <a:r>
              <a:rPr lang="en-US" sz="4000" i="1" dirty="0"/>
              <a:t>own</a:t>
            </a:r>
            <a:r>
              <a:rPr lang="en-US" sz="4000" dirty="0"/>
              <a:t> them</a:t>
            </a:r>
          </a:p>
          <a:p>
            <a:r>
              <a:rPr lang="en-US" sz="4000" dirty="0"/>
              <a:t>Overcommunicate the answers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D2CB8-D0AC-1141-9720-C97D349BA4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623" y="704741"/>
            <a:ext cx="11147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assion One" panose="02000506080000020004" pitchFamily="2" charset="77"/>
              </a:rPr>
              <a:t>From </a:t>
            </a:r>
            <a:r>
              <a:rPr lang="en-US" sz="4000" b="1" dirty="0">
                <a:latin typeface="Montserrat" pitchFamily="2" charset="77"/>
              </a:rPr>
              <a:t>Allowing Confusion to Insisting Upon Clarity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A4487-453F-194A-9D8F-7F98A2804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259" y="5496878"/>
            <a:ext cx="1611032" cy="13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8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66486D-8F56-0942-80BA-5A29F405D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Rookie Mistake Number Two: Failing to Connect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D82684-43E4-504F-98D3-1F0320042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7536" y="2172767"/>
            <a:ext cx="10256253" cy="3205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01663-3662-B44A-84CA-D3B7A37FF786}"/>
              </a:ext>
            </a:extLst>
          </p:cNvPr>
          <p:cNvSpPr txBox="1"/>
          <p:nvPr/>
        </p:nvSpPr>
        <p:spPr>
          <a:xfrm>
            <a:off x="424543" y="390040"/>
            <a:ext cx="11534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assion One" panose="02000506080000020004" pitchFamily="2" charset="77"/>
              </a:rPr>
              <a:t>Rookie Mistake #2: </a:t>
            </a:r>
            <a:r>
              <a:rPr lang="en-US" sz="4000" b="1" dirty="0">
                <a:latin typeface="Montserrat" pitchFamily="2" charset="77"/>
              </a:rPr>
              <a:t>Failing to Connect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7C10C-96DC-5A49-A8A9-5E5D4868E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259" y="5496878"/>
            <a:ext cx="1611032" cy="13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0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709BF58-1CB8-C148-B74F-91AC21E2C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879" y="4267245"/>
            <a:ext cx="4718059" cy="47180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A5DED94-C8B2-A248-9DD8-2B58A32E81E6}"/>
              </a:ext>
            </a:extLst>
          </p:cNvPr>
          <p:cNvSpPr txBox="1"/>
          <p:nvPr/>
        </p:nvSpPr>
        <p:spPr>
          <a:xfrm>
            <a:off x="12430749" y="4586564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FE99A3-EBE3-CC40-8BF0-B97DD6907CBE}"/>
              </a:ext>
            </a:extLst>
          </p:cNvPr>
          <p:cNvSpPr txBox="1"/>
          <p:nvPr/>
        </p:nvSpPr>
        <p:spPr>
          <a:xfrm>
            <a:off x="10499993" y="4564053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BD1BF4-5657-AE46-B38E-D67B223A8658}"/>
              </a:ext>
            </a:extLst>
          </p:cNvPr>
          <p:cNvSpPr txBox="1"/>
          <p:nvPr/>
        </p:nvSpPr>
        <p:spPr>
          <a:xfrm>
            <a:off x="12401869" y="6646259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14A0AD-60C3-FC4A-A126-63B60435832C}"/>
              </a:ext>
            </a:extLst>
          </p:cNvPr>
          <p:cNvSpPr txBox="1"/>
          <p:nvPr/>
        </p:nvSpPr>
        <p:spPr>
          <a:xfrm>
            <a:off x="10446623" y="6646259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A053EFA-139B-DF41-BD9A-BA4ED3E07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057" y="7158017"/>
            <a:ext cx="1104591" cy="10313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48FACB-A40C-C947-B70F-9592B4728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5064" y="7000533"/>
            <a:ext cx="1217304" cy="1251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66C5E8-61C6-474A-BF50-FA5E88C8A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389" y="4786010"/>
            <a:ext cx="1538536" cy="15103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1123B68-1737-A540-9DC1-7BFC8DADD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3203" y="5098035"/>
            <a:ext cx="879164" cy="8566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DFDFC5-C547-1241-877F-6C36BCC8C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3771" y="5226263"/>
            <a:ext cx="5467724" cy="4499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2E59B-3199-C646-984B-45135EE9E3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38849" y="5194689"/>
            <a:ext cx="2488155" cy="3788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94F713-1DD4-494A-BC12-C7CB8C8A3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9345" y="565596"/>
            <a:ext cx="6731047" cy="56491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B2696B-A3D8-8A43-A374-AE5F7E4DFD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39009" y="5125550"/>
            <a:ext cx="294051" cy="2162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8F0D34F-3C36-F640-9291-1DCCFACB29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8581" y="5173123"/>
            <a:ext cx="294051" cy="216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59EF1B-0E16-7640-8F2D-7CC14C9A11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4471" y="5586789"/>
            <a:ext cx="839580" cy="182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D05428-37F6-EC49-A1B2-7E1C4C6A14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4263" y="4691802"/>
            <a:ext cx="1299995" cy="182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4A5F92-239D-E24A-BFA1-499AB31D17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3587" y="3821194"/>
            <a:ext cx="1821347" cy="182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C43055-B643-5B4B-B364-CFD74B6629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9838" y="2984787"/>
            <a:ext cx="2308845" cy="1828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A9B7E8-E7E1-D64A-AD74-060ED0503C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9054" y="2053085"/>
            <a:ext cx="1110412" cy="1828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481139-3394-834A-AF58-A472ED756078}"/>
              </a:ext>
            </a:extLst>
          </p:cNvPr>
          <p:cNvGrpSpPr/>
          <p:nvPr/>
        </p:nvGrpSpPr>
        <p:grpSpPr>
          <a:xfrm>
            <a:off x="-547666" y="159556"/>
            <a:ext cx="5721563" cy="553998"/>
            <a:chOff x="-596426" y="441487"/>
            <a:chExt cx="5721564" cy="553998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B3350D4-A28E-CC40-93E2-21C0FBB2E26C}"/>
                </a:ext>
              </a:extLst>
            </p:cNvPr>
            <p:cNvSpPr/>
            <p:nvPr/>
          </p:nvSpPr>
          <p:spPr>
            <a:xfrm>
              <a:off x="-596426" y="471894"/>
              <a:ext cx="5098698" cy="495780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B508E-F5D4-7144-9B79-7EBD33DC150A}"/>
                </a:ext>
              </a:extLst>
            </p:cNvPr>
            <p:cNvSpPr txBox="1"/>
            <p:nvPr/>
          </p:nvSpPr>
          <p:spPr>
            <a:xfrm>
              <a:off x="176609" y="441487"/>
              <a:ext cx="49485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spc="300" dirty="0">
                  <a:solidFill>
                    <a:schemeClr val="bg1"/>
                  </a:solidFill>
                  <a:latin typeface="Playfair Display" pitchFamily="2" charset="77"/>
                </a:rPr>
                <a:t>OVERCOMING THE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B1494D0-CA49-1B4F-8BB1-0EB52C162BE1}"/>
              </a:ext>
            </a:extLst>
          </p:cNvPr>
          <p:cNvGrpSpPr/>
          <p:nvPr/>
        </p:nvGrpSpPr>
        <p:grpSpPr>
          <a:xfrm>
            <a:off x="-499704" y="795841"/>
            <a:ext cx="5993343" cy="569527"/>
            <a:chOff x="-439579" y="811509"/>
            <a:chExt cx="5993343" cy="569527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80EF45F-4349-D747-BE56-A4940A5B69CF}"/>
                </a:ext>
              </a:extLst>
            </p:cNvPr>
            <p:cNvSpPr/>
            <p:nvPr/>
          </p:nvSpPr>
          <p:spPr>
            <a:xfrm>
              <a:off x="-439579" y="885256"/>
              <a:ext cx="5373291" cy="495780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D8C8803-F771-E445-8812-FF30E297F118}"/>
                </a:ext>
              </a:extLst>
            </p:cNvPr>
            <p:cNvSpPr txBox="1"/>
            <p:nvPr/>
          </p:nvSpPr>
          <p:spPr>
            <a:xfrm>
              <a:off x="180473" y="811509"/>
              <a:ext cx="53732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spc="300" dirty="0">
                  <a:solidFill>
                    <a:schemeClr val="bg1"/>
                  </a:solidFill>
                  <a:latin typeface="Playfair Display" pitchFamily="2" charset="77"/>
                </a:rPr>
                <a:t>FIVE DYSFUNCTIONS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E563C2E-8F41-EE4C-9FD3-612CA24107AD}"/>
              </a:ext>
            </a:extLst>
          </p:cNvPr>
          <p:cNvSpPr txBox="1"/>
          <p:nvPr/>
        </p:nvSpPr>
        <p:spPr>
          <a:xfrm>
            <a:off x="15437707" y="-1706260"/>
            <a:ext cx="188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WHAT IS MOST IMPORTANT,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RIGHT NOW?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2AA1A25-3AC9-C645-B84F-513AB32220AD}"/>
              </a:ext>
            </a:extLst>
          </p:cNvPr>
          <p:cNvSpPr txBox="1"/>
          <p:nvPr/>
        </p:nvSpPr>
        <p:spPr>
          <a:xfrm>
            <a:off x="13924251" y="-2189516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8C5275-4A62-CC43-844B-8BF061790F5E}"/>
              </a:ext>
            </a:extLst>
          </p:cNvPr>
          <p:cNvSpPr txBox="1"/>
          <p:nvPr/>
        </p:nvSpPr>
        <p:spPr>
          <a:xfrm>
            <a:off x="13930227" y="-1695285"/>
            <a:ext cx="2160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6A2EDCF-C945-EA4F-BAE6-D8A7212E270E}"/>
              </a:ext>
            </a:extLst>
          </p:cNvPr>
          <p:cNvSpPr txBox="1"/>
          <p:nvPr/>
        </p:nvSpPr>
        <p:spPr>
          <a:xfrm>
            <a:off x="13924251" y="-1198253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9DEB27D-2ACD-894F-9106-961F03107DDF}"/>
              </a:ext>
            </a:extLst>
          </p:cNvPr>
          <p:cNvSpPr txBox="1"/>
          <p:nvPr/>
        </p:nvSpPr>
        <p:spPr>
          <a:xfrm>
            <a:off x="15235975" y="-2189516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8D1EA5A-1456-8D4E-B2CA-AF0068C6C178}"/>
              </a:ext>
            </a:extLst>
          </p:cNvPr>
          <p:cNvSpPr txBox="1"/>
          <p:nvPr/>
        </p:nvSpPr>
        <p:spPr>
          <a:xfrm>
            <a:off x="15239464" y="-1689309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944DF62-813D-0449-B6F3-19595457DFC0}"/>
              </a:ext>
            </a:extLst>
          </p:cNvPr>
          <p:cNvSpPr txBox="1"/>
          <p:nvPr/>
        </p:nvSpPr>
        <p:spPr>
          <a:xfrm>
            <a:off x="15239464" y="-1198253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7F65DB5-9382-5243-B253-86BC0222C15C}"/>
              </a:ext>
            </a:extLst>
          </p:cNvPr>
          <p:cNvSpPr txBox="1"/>
          <p:nvPr/>
        </p:nvSpPr>
        <p:spPr>
          <a:xfrm>
            <a:off x="14116513" y="-2198120"/>
            <a:ext cx="878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WHY DO </a:t>
            </a:r>
          </a:p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EXIST?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EFE5870-91C9-DF49-8918-5A0332896A05}"/>
              </a:ext>
            </a:extLst>
          </p:cNvPr>
          <p:cNvSpPr/>
          <p:nvPr/>
        </p:nvSpPr>
        <p:spPr>
          <a:xfrm>
            <a:off x="13927591" y="-2131633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63464CE-767E-FA4D-8F81-6F13D524AB37}"/>
              </a:ext>
            </a:extLst>
          </p:cNvPr>
          <p:cNvSpPr txBox="1"/>
          <p:nvPr/>
        </p:nvSpPr>
        <p:spPr>
          <a:xfrm>
            <a:off x="14116513" y="-1694445"/>
            <a:ext cx="1055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HOW DO </a:t>
            </a:r>
          </a:p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BEHAVE?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83A6ABB-DD37-B148-9362-8EC51181C1E2}"/>
              </a:ext>
            </a:extLst>
          </p:cNvPr>
          <p:cNvSpPr/>
          <p:nvPr/>
        </p:nvSpPr>
        <p:spPr>
          <a:xfrm>
            <a:off x="13927591" y="-1633911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9303C74-E928-344C-882F-FBA78D010FA8}"/>
              </a:ext>
            </a:extLst>
          </p:cNvPr>
          <p:cNvSpPr txBox="1"/>
          <p:nvPr/>
        </p:nvSpPr>
        <p:spPr>
          <a:xfrm>
            <a:off x="14116513" y="-1203389"/>
            <a:ext cx="878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WHAT DO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DO?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692B2EE-7DBA-E24A-A42F-D06B949FABA5}"/>
              </a:ext>
            </a:extLst>
          </p:cNvPr>
          <p:cNvSpPr/>
          <p:nvPr/>
        </p:nvSpPr>
        <p:spPr>
          <a:xfrm>
            <a:off x="13927591" y="-1142856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C8C8C9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3DABF96-9B5B-B44F-81B8-66BFED4951EF}"/>
              </a:ext>
            </a:extLst>
          </p:cNvPr>
          <p:cNvSpPr txBox="1"/>
          <p:nvPr/>
        </p:nvSpPr>
        <p:spPr>
          <a:xfrm>
            <a:off x="15437707" y="-2192166"/>
            <a:ext cx="10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HOW WILL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SUCCEED?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2F47EFB-3242-684E-8B5E-896672D63C20}"/>
              </a:ext>
            </a:extLst>
          </p:cNvPr>
          <p:cNvSpPr/>
          <p:nvPr/>
        </p:nvSpPr>
        <p:spPr>
          <a:xfrm>
            <a:off x="15236829" y="-2131633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31A8B18-28D4-D941-8351-63F8919C27C2}"/>
              </a:ext>
            </a:extLst>
          </p:cNvPr>
          <p:cNvSpPr/>
          <p:nvPr/>
        </p:nvSpPr>
        <p:spPr>
          <a:xfrm>
            <a:off x="15236829" y="-1633911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08A549B-7195-584A-A596-32678030DC47}"/>
              </a:ext>
            </a:extLst>
          </p:cNvPr>
          <p:cNvSpPr txBox="1"/>
          <p:nvPr/>
        </p:nvSpPr>
        <p:spPr>
          <a:xfrm>
            <a:off x="15437708" y="-1209365"/>
            <a:ext cx="9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WHO MUST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DO WHAT?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E344451-84D6-A94F-8AA6-879276F84846}"/>
              </a:ext>
            </a:extLst>
          </p:cNvPr>
          <p:cNvSpPr/>
          <p:nvPr/>
        </p:nvSpPr>
        <p:spPr>
          <a:xfrm>
            <a:off x="15236829" y="-1142856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pic>
        <p:nvPicPr>
          <p:cNvPr id="24" name="Picture 2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0FF73A46-9282-C843-B447-2DE3D795F2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834" y="5840005"/>
            <a:ext cx="2098668" cy="822451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4C2606-ABEC-BC41-8739-7825EC22FC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7408" y="4519767"/>
            <a:ext cx="1320800" cy="778933"/>
          </a:xfrm>
          <a:prstGeom prst="rect">
            <a:avLst/>
          </a:prstGeom>
        </p:spPr>
      </p:pic>
      <p:pic>
        <p:nvPicPr>
          <p:cNvPr id="28" name="Picture 27" descr="A drawing of a face&#10;&#10;Description automatically generated">
            <a:extLst>
              <a:ext uri="{FF2B5EF4-FFF2-40B4-BE49-F238E27FC236}">
                <a16:creationId xmlns:a16="http://schemas.microsoft.com/office/drawing/2014/main" id="{F49A80FE-D272-3047-8AD7-0EF3BBCB15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2653" y="3378203"/>
            <a:ext cx="2459567" cy="718280"/>
          </a:xfrm>
          <a:prstGeom prst="rect">
            <a:avLst/>
          </a:prstGeom>
        </p:spPr>
      </p:pic>
      <p:pic>
        <p:nvPicPr>
          <p:cNvPr id="32" name="Picture 31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id="{C6218D56-7D40-4342-A8EE-74C74ADCF4B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13715" y="2013103"/>
            <a:ext cx="2048315" cy="1206151"/>
          </a:xfrm>
          <a:prstGeom prst="rect">
            <a:avLst/>
          </a:prstGeom>
        </p:spPr>
      </p:pic>
      <p:pic>
        <p:nvPicPr>
          <p:cNvPr id="36" name="Picture 35" descr="A close up of a sign&#10;&#10;Description automatically generated">
            <a:extLst>
              <a:ext uri="{FF2B5EF4-FFF2-40B4-BE49-F238E27FC236}">
                <a16:creationId xmlns:a16="http://schemas.microsoft.com/office/drawing/2014/main" id="{E214A898-DF02-5C4F-881F-33858F265B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52178" y="5260"/>
            <a:ext cx="1711373" cy="24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69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A076-CB49-2243-99EF-3FB8A8B3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437" y="2008481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Be Vulnerable</a:t>
            </a:r>
          </a:p>
          <a:p>
            <a:r>
              <a:rPr lang="en-US" sz="4000" dirty="0"/>
              <a:t>Personal Histories (leader goes first)</a:t>
            </a:r>
          </a:p>
          <a:p>
            <a:r>
              <a:rPr lang="en-US" sz="4000" dirty="0"/>
              <a:t>5@5 Personal Recognition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D2CB8-D0AC-1141-9720-C97D349BA4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623" y="677041"/>
            <a:ext cx="1114761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Passion One" panose="02000506080000020004" pitchFamily="2" charset="77"/>
              </a:rPr>
              <a:t>From </a:t>
            </a:r>
            <a:r>
              <a:rPr lang="en-US" b="1" i="1" dirty="0">
                <a:latin typeface="Montserrat" pitchFamily="2" charset="77"/>
              </a:rPr>
              <a:t>Weak</a:t>
            </a:r>
            <a:r>
              <a:rPr lang="en-US" b="1" dirty="0">
                <a:latin typeface="Montserrat" pitchFamily="2" charset="77"/>
              </a:rPr>
              <a:t> Connections to </a:t>
            </a:r>
            <a:r>
              <a:rPr lang="en-US" b="1" i="1" dirty="0">
                <a:latin typeface="Montserrat" pitchFamily="2" charset="77"/>
              </a:rPr>
              <a:t>Strong</a:t>
            </a:r>
            <a:r>
              <a:rPr lang="en-US" b="1" dirty="0">
                <a:latin typeface="Montserrat" pitchFamily="2" charset="77"/>
              </a:rPr>
              <a:t> Connections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B2188-36E6-A64C-8D25-7CB85D71D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259" y="5496878"/>
            <a:ext cx="1611032" cy="13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4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97384-22C5-274E-937E-1A635D47E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4867" y="1591930"/>
            <a:ext cx="3140668" cy="44721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800" b="1" u="sng" dirty="0"/>
              <a:t>Healthy</a:t>
            </a:r>
          </a:p>
          <a:p>
            <a:pPr marL="0" indent="0">
              <a:buNone/>
            </a:pPr>
            <a:r>
              <a:rPr lang="en-US" sz="4800" dirty="0"/>
              <a:t>Confusion</a:t>
            </a:r>
          </a:p>
          <a:p>
            <a:pPr marL="0" indent="0">
              <a:buNone/>
            </a:pPr>
            <a:r>
              <a:rPr lang="en-US" sz="4800" dirty="0"/>
              <a:t>Politics</a:t>
            </a:r>
          </a:p>
          <a:p>
            <a:pPr marL="0" indent="0">
              <a:buNone/>
            </a:pPr>
            <a:r>
              <a:rPr lang="en-US" sz="4800" dirty="0"/>
              <a:t>Morale</a:t>
            </a:r>
          </a:p>
          <a:p>
            <a:pPr marL="0" indent="0">
              <a:buNone/>
            </a:pPr>
            <a:r>
              <a:rPr lang="en-US" sz="4800" dirty="0"/>
              <a:t>Productivity</a:t>
            </a:r>
          </a:p>
          <a:p>
            <a:pPr marL="0" indent="0">
              <a:buNone/>
            </a:pPr>
            <a:r>
              <a:rPr lang="en-US" sz="4800" dirty="0"/>
              <a:t>Turnover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C4A797-92CB-AF4A-B614-A0BBD87FEF8A}"/>
              </a:ext>
            </a:extLst>
          </p:cNvPr>
          <p:cNvGrpSpPr/>
          <p:nvPr/>
        </p:nvGrpSpPr>
        <p:grpSpPr>
          <a:xfrm>
            <a:off x="2138788" y="83927"/>
            <a:ext cx="8117624" cy="1319951"/>
            <a:chOff x="-8965" y="201746"/>
            <a:chExt cx="5328024" cy="9899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936B46-E8F6-8F44-B693-88CD049BC730}"/>
                </a:ext>
              </a:extLst>
            </p:cNvPr>
            <p:cNvSpPr/>
            <p:nvPr/>
          </p:nvSpPr>
          <p:spPr>
            <a:xfrm>
              <a:off x="-8965" y="201746"/>
              <a:ext cx="5328024" cy="989963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E6D2DC-9137-BD42-8391-5E452B2963E3}"/>
                </a:ext>
              </a:extLst>
            </p:cNvPr>
            <p:cNvSpPr txBox="1"/>
            <p:nvPr/>
          </p:nvSpPr>
          <p:spPr>
            <a:xfrm>
              <a:off x="94406" y="342785"/>
              <a:ext cx="5091282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333" b="1" spc="300" dirty="0">
                  <a:solidFill>
                    <a:schemeClr val="bg1"/>
                  </a:solidFill>
                  <a:latin typeface="Playfair Display" pitchFamily="2" charset="77"/>
                </a:rPr>
                <a:t>Smart vs. Healthy</a:t>
              </a:r>
            </a:p>
          </p:txBody>
        </p:sp>
      </p:grp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7992A-C237-BB43-A9F8-492D506ADFCF}"/>
              </a:ext>
            </a:extLst>
          </p:cNvPr>
          <p:cNvSpPr txBox="1">
            <a:spLocks/>
          </p:cNvSpPr>
          <p:nvPr/>
        </p:nvSpPr>
        <p:spPr>
          <a:xfrm>
            <a:off x="2138789" y="1591930"/>
            <a:ext cx="3140668" cy="4472132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u="sng" dirty="0"/>
              <a:t>Smart</a:t>
            </a:r>
          </a:p>
          <a:p>
            <a:pPr marL="0" indent="0">
              <a:buNone/>
            </a:pPr>
            <a:r>
              <a:rPr lang="en-US" sz="4800" dirty="0"/>
              <a:t>Sales</a:t>
            </a:r>
          </a:p>
          <a:p>
            <a:pPr marL="0" indent="0">
              <a:buNone/>
            </a:pPr>
            <a:r>
              <a:rPr lang="en-US" sz="4800" dirty="0"/>
              <a:t>Marketing</a:t>
            </a:r>
          </a:p>
          <a:p>
            <a:pPr marL="0" indent="0">
              <a:buNone/>
            </a:pPr>
            <a:r>
              <a:rPr lang="en-US" sz="4800" dirty="0"/>
              <a:t>Tools/Tech</a:t>
            </a:r>
          </a:p>
          <a:p>
            <a:pPr marL="0" indent="0">
              <a:buNone/>
            </a:pPr>
            <a:r>
              <a:rPr lang="en-US" sz="4800" dirty="0"/>
              <a:t>Projects</a:t>
            </a:r>
          </a:p>
          <a:p>
            <a:pPr marL="0" indent="0">
              <a:buNone/>
            </a:pPr>
            <a:r>
              <a:rPr lang="en-US" sz="4800" dirty="0"/>
              <a:t>Finance</a:t>
            </a:r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05DF5D2E-83A2-864C-B191-D5BED11AE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8622"/>
            <a:ext cx="2935118" cy="8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54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424CB-6E2B-0644-80B9-FABF4FC3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Mistake Number Three: Truly Awful Meetings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24335C6-58DE-9E42-B7D0-E1B5A9A20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55" y="2299855"/>
            <a:ext cx="9964212" cy="30889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7A996F-D454-3B47-87D4-97F76B94E62C}"/>
              </a:ext>
            </a:extLst>
          </p:cNvPr>
          <p:cNvSpPr txBox="1"/>
          <p:nvPr/>
        </p:nvSpPr>
        <p:spPr>
          <a:xfrm>
            <a:off x="485774" y="520640"/>
            <a:ext cx="10868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assion One" panose="02000506080000020004" pitchFamily="2" charset="77"/>
              </a:rPr>
              <a:t>Rookie Mistake #3: </a:t>
            </a:r>
            <a:r>
              <a:rPr lang="en-US" sz="4000" b="1" dirty="0">
                <a:latin typeface="Montserrat" pitchFamily="2" charset="77"/>
              </a:rPr>
              <a:t>Truly Awful Meetings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E4AC25-01AC-3C48-AE79-0F9542D6D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259" y="5496878"/>
            <a:ext cx="1611032" cy="13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19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01BA4F-202F-914E-B50F-B64E5DE28FC8}"/>
              </a:ext>
            </a:extLst>
          </p:cNvPr>
          <p:cNvSpPr/>
          <p:nvPr/>
        </p:nvSpPr>
        <p:spPr>
          <a:xfrm>
            <a:off x="726141" y="409397"/>
            <a:ext cx="10379637" cy="52432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1EED148B-13FA-BC45-92E6-23FC96823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732" y="898744"/>
            <a:ext cx="9049281" cy="4148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3A750-3FA1-C741-93A3-536050F9E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589" y="5849471"/>
            <a:ext cx="1193701" cy="100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7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01BA4F-202F-914E-B50F-B64E5DE28FC8}"/>
              </a:ext>
            </a:extLst>
          </p:cNvPr>
          <p:cNvSpPr/>
          <p:nvPr/>
        </p:nvSpPr>
        <p:spPr>
          <a:xfrm>
            <a:off x="1083484" y="409397"/>
            <a:ext cx="9339072" cy="50231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5-11-10 at 6.41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38" y="905710"/>
            <a:ext cx="9285685" cy="4642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39EC70-168C-4A46-982F-D8D83F7EB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345" y="5728447"/>
            <a:ext cx="1336945" cy="112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45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A076-CB49-2243-99EF-3FB8A8B39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Start with Clarity</a:t>
            </a:r>
          </a:p>
          <a:p>
            <a:r>
              <a:rPr lang="en-US" sz="4000" dirty="0"/>
              <a:t>Talk about the Most Important Things</a:t>
            </a:r>
          </a:p>
          <a:p>
            <a:r>
              <a:rPr lang="en-US" sz="4000" dirty="0"/>
              <a:t>End with Clarity (Discussed, Decided, Who needs to know)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D2CB8-D0AC-1141-9720-C97D349BA4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128" y="704741"/>
            <a:ext cx="1209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assion One" panose="02000506080000020004" pitchFamily="2" charset="77"/>
              </a:rPr>
              <a:t>From Truly </a:t>
            </a:r>
            <a:r>
              <a:rPr lang="en-US" sz="4000" b="1" dirty="0">
                <a:latin typeface="Montserrat" pitchFamily="2" charset="77"/>
              </a:rPr>
              <a:t>Awful Meetings to Truly Great Meetings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B96DC-E653-9944-9258-934A46A06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259" y="5496878"/>
            <a:ext cx="1611032" cy="13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28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051874-1B38-3B44-83A1-5EAC5D1BB0AB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Rookie Mistake Number Four: Hiring and Firing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CE4C3-50A6-E344-AB7F-22B89B08F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57" y="2202319"/>
            <a:ext cx="10307165" cy="3220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E4D9F-1EA2-9A46-91F5-59CBC106717F}"/>
              </a:ext>
            </a:extLst>
          </p:cNvPr>
          <p:cNvSpPr txBox="1"/>
          <p:nvPr/>
        </p:nvSpPr>
        <p:spPr>
          <a:xfrm>
            <a:off x="242889" y="471872"/>
            <a:ext cx="11524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Passion One" panose="02000506080000020004" pitchFamily="2" charset="77"/>
              </a:rPr>
              <a:t>Rookie Mistake #4: </a:t>
            </a:r>
            <a:r>
              <a:rPr lang="en-US" sz="4000" b="1" dirty="0">
                <a:latin typeface="Montserrat" pitchFamily="2" charset="77"/>
              </a:rPr>
              <a:t>Hiring Too Fast/Firing too Slow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1585E-9691-3A4C-935F-C6870ADA4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681" y="5674659"/>
            <a:ext cx="1400609" cy="11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07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07 at 11.43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199" y="209023"/>
            <a:ext cx="3410352" cy="6483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AF5E273-7D2A-F343-BFC4-AC907B55608B}"/>
                  </a:ext>
                </a:extLst>
              </p14:cNvPr>
              <p14:cNvContentPartPr/>
              <p14:nvPr/>
            </p14:nvContentPartPr>
            <p14:xfrm>
              <a:off x="-1072440" y="94122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AF5E273-7D2A-F343-BFC4-AC907B55608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126080" y="83358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3EC26A-94E9-744B-894A-9809D1BA7D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547" y="970438"/>
            <a:ext cx="10418906" cy="49171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05F7E55-DD06-3340-8006-287D06D8FE76}"/>
                  </a:ext>
                </a:extLst>
              </p14:cNvPr>
              <p14:cNvContentPartPr/>
              <p14:nvPr/>
            </p14:nvContentPartPr>
            <p14:xfrm>
              <a:off x="3116520" y="3121740"/>
              <a:ext cx="36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05F7E55-DD06-3340-8006-287D06D8FE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07520" y="3113100"/>
                <a:ext cx="2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356FB85-F7E3-C84A-B853-9CCED1385E7B}"/>
                  </a:ext>
                </a:extLst>
              </p14:cNvPr>
              <p14:cNvContentPartPr/>
              <p14:nvPr/>
            </p14:nvContentPartPr>
            <p14:xfrm>
              <a:off x="2427840" y="3107700"/>
              <a:ext cx="360" cy="3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356FB85-F7E3-C84A-B853-9CCED1385E7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19200" y="3099060"/>
                <a:ext cx="180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4720F47-A00F-A141-AC9E-4CAB02F2E760}"/>
                  </a:ext>
                </a:extLst>
              </p14:cNvPr>
              <p14:cNvContentPartPr/>
              <p14:nvPr/>
            </p14:nvContentPartPr>
            <p14:xfrm>
              <a:off x="3152160" y="2572740"/>
              <a:ext cx="3960" cy="3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4720F47-A00F-A141-AC9E-4CAB02F2E7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43520" y="2563740"/>
                <a:ext cx="216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C8CDA9B-F51E-7749-AC57-4C46FF3D2B20}"/>
                  </a:ext>
                </a:extLst>
              </p14:cNvPr>
              <p14:cNvContentPartPr/>
              <p14:nvPr/>
            </p14:nvContentPartPr>
            <p14:xfrm>
              <a:off x="10899720" y="5761980"/>
              <a:ext cx="3600" cy="3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C8CDA9B-F51E-7749-AC57-4C46FF3D2B2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890720" y="5753340"/>
                <a:ext cx="2124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F01FCAF-706C-BF4F-A993-A0A0DC952963}"/>
                  </a:ext>
                </a:extLst>
              </p14:cNvPr>
              <p14:cNvContentPartPr/>
              <p14:nvPr/>
            </p14:nvContentPartPr>
            <p14:xfrm>
              <a:off x="10592640" y="6419340"/>
              <a:ext cx="3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F01FCAF-706C-BF4F-A993-A0A0DC95296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583640" y="6410340"/>
                <a:ext cx="18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9F5A095-AF4E-A646-818C-CC24EE72DAB0}"/>
                  </a:ext>
                </a:extLst>
              </p14:cNvPr>
              <p14:cNvContentPartPr/>
              <p14:nvPr/>
            </p14:nvContentPartPr>
            <p14:xfrm>
              <a:off x="914400" y="2645100"/>
              <a:ext cx="4719960" cy="1126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9F5A095-AF4E-A646-818C-CC24EE72DAB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0760" y="2537100"/>
                <a:ext cx="4827600" cy="13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2E46B0-6A5A-3742-9D96-852DE0B27613}"/>
                  </a:ext>
                </a:extLst>
              </p14:cNvPr>
              <p14:cNvContentPartPr/>
              <p14:nvPr/>
            </p14:nvContentPartPr>
            <p14:xfrm>
              <a:off x="1109520" y="2507940"/>
              <a:ext cx="6552360" cy="1166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2E46B0-6A5A-3742-9D96-852DE0B2761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55880" y="2400300"/>
                <a:ext cx="6660000" cy="138168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6CC08EF-D909-F747-B6EA-8AA8F98FB42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67088" y="6000621"/>
            <a:ext cx="1985371" cy="3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36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A picture containing person, indoor, table, front&#10;&#10;Description automatically generated">
            <a:extLst>
              <a:ext uri="{FF2B5EF4-FFF2-40B4-BE49-F238E27FC236}">
                <a16:creationId xmlns:a16="http://schemas.microsoft.com/office/drawing/2014/main" id="{946084AB-1BBD-0C40-92D4-16325BD11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142" y="0"/>
            <a:ext cx="10137715" cy="5951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F7F30-2A00-2B47-B2F3-CB73F16B9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3887" y="5951951"/>
            <a:ext cx="1072403" cy="90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79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A076-CB49-2243-99EF-3FB8A8B39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Hire with Values and Culture in Mind – no compromises</a:t>
            </a:r>
          </a:p>
          <a:p>
            <a:r>
              <a:rPr lang="en-US" sz="4000" dirty="0"/>
              <a:t>Use Non-traditional Hiring Methods</a:t>
            </a:r>
          </a:p>
          <a:p>
            <a:r>
              <a:rPr lang="en-US" sz="4000" dirty="0"/>
              <a:t>Move People out of the business who are not a fit – don’t be a chicken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D2CB8-D0AC-1141-9720-C97D349BA4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128" y="732441"/>
            <a:ext cx="120978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Passion One" panose="02000506080000020004" pitchFamily="2" charset="77"/>
              </a:rPr>
              <a:t>From </a:t>
            </a:r>
            <a:r>
              <a:rPr lang="en-US" sz="3600" b="1" dirty="0">
                <a:latin typeface="Montserrat" pitchFamily="2" charset="77"/>
              </a:rPr>
              <a:t>Hiring Fast/Firing Slow to Hiring </a:t>
            </a:r>
            <a:r>
              <a:rPr lang="en-US" sz="3600" b="1" i="1" dirty="0">
                <a:latin typeface="Montserrat" pitchFamily="2" charset="77"/>
              </a:rPr>
              <a:t>Slowly/</a:t>
            </a:r>
            <a:r>
              <a:rPr lang="en-US" sz="3600" b="1" dirty="0">
                <a:latin typeface="Montserrat" pitchFamily="2" charset="77"/>
              </a:rPr>
              <a:t>Firing </a:t>
            </a:r>
            <a:r>
              <a:rPr lang="en-US" sz="3600" b="1" i="1" dirty="0">
                <a:latin typeface="Montserrat" pitchFamily="2" charset="77"/>
              </a:rPr>
              <a:t>Faster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A7330-00E4-ED45-8EC2-BD3928558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681" y="5674659"/>
            <a:ext cx="1400609" cy="11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424CB-6E2B-0644-80B9-FABF4FC3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Rookie Mistake Number 5: Giving and Receiving Feedback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6FD55FE-BB60-3E4C-A1A4-B9A1D7EE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704" y="2324515"/>
            <a:ext cx="9595390" cy="2974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583DB-FF03-4F46-ADC7-9B8EEC13B753}"/>
              </a:ext>
            </a:extLst>
          </p:cNvPr>
          <p:cNvSpPr txBox="1"/>
          <p:nvPr/>
        </p:nvSpPr>
        <p:spPr>
          <a:xfrm>
            <a:off x="200025" y="532970"/>
            <a:ext cx="11772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assion One" panose="02000506080000020004" pitchFamily="2" charset="77"/>
              </a:rPr>
              <a:t>Rookie Mistake #5: </a:t>
            </a:r>
            <a:r>
              <a:rPr lang="en-US" sz="4000" b="1" dirty="0">
                <a:latin typeface="Montserrat" pitchFamily="2" charset="77"/>
              </a:rPr>
              <a:t>Failing to Give &amp; Receive Feedback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FE608-1058-1347-8F94-45AE24E1A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681" y="5674659"/>
            <a:ext cx="1400609" cy="11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05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A076-CB49-2243-99EF-3FB8A8B39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Practice public rather than private feedback</a:t>
            </a:r>
          </a:p>
          <a:p>
            <a:r>
              <a:rPr lang="en-US" sz="4000" dirty="0"/>
              <a:t>Insist upon peer to peer feedback</a:t>
            </a:r>
          </a:p>
          <a:p>
            <a:r>
              <a:rPr lang="en-US" sz="4000" dirty="0"/>
              <a:t>Ask for feedback…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D2CB8-D0AC-1141-9720-C97D349BA4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128" y="704741"/>
            <a:ext cx="1209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assion One" panose="02000506080000020004" pitchFamily="2" charset="77"/>
              </a:rPr>
              <a:t>From </a:t>
            </a:r>
            <a:r>
              <a:rPr lang="en-US" sz="4000" b="1" dirty="0">
                <a:latin typeface="Montserrat" pitchFamily="2" charset="77"/>
              </a:rPr>
              <a:t>Failing at Feedback to Frequent, Timely Feedback</a:t>
            </a:r>
            <a:endParaRPr lang="en-US" sz="4000" b="1" i="1" dirty="0"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926E3-272A-9B45-9E36-00A94832D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681" y="5674659"/>
            <a:ext cx="1400609" cy="11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98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F916E55-2745-2B47-AED3-A48AAFFA06A9}"/>
              </a:ext>
            </a:extLst>
          </p:cNvPr>
          <p:cNvSpPr/>
          <p:nvPr/>
        </p:nvSpPr>
        <p:spPr>
          <a:xfrm>
            <a:off x="-6879" y="0"/>
            <a:ext cx="29024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13C66"/>
                </a:solidFill>
              </a:rPr>
              <a:t> 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AAD1D3-48C6-F04F-A2B0-8F3E51878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560" y="498475"/>
            <a:ext cx="5861051" cy="58610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E25D8A7-3736-D845-AA9C-7F4FEF82D8DA}"/>
              </a:ext>
            </a:extLst>
          </p:cNvPr>
          <p:cNvSpPr txBox="1"/>
          <p:nvPr/>
        </p:nvSpPr>
        <p:spPr>
          <a:xfrm>
            <a:off x="8719490" y="1114719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096F4F-2755-4B4B-B05E-C36C973E3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364" y="1530532"/>
            <a:ext cx="1092149" cy="1064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F7BD78-63DA-534C-B3C3-D382534BBA02}"/>
              </a:ext>
            </a:extLst>
          </p:cNvPr>
          <p:cNvSpPr txBox="1"/>
          <p:nvPr/>
        </p:nvSpPr>
        <p:spPr>
          <a:xfrm>
            <a:off x="6457618" y="1114719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94F713-1DD4-494A-BC12-C7CB8C8A3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883" y="282546"/>
            <a:ext cx="1437099" cy="12061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61370EE-DC45-864E-B97D-C0844009D225}"/>
              </a:ext>
            </a:extLst>
          </p:cNvPr>
          <p:cNvGrpSpPr/>
          <p:nvPr/>
        </p:nvGrpSpPr>
        <p:grpSpPr>
          <a:xfrm>
            <a:off x="-6879" y="356643"/>
            <a:ext cx="3993491" cy="584775"/>
            <a:chOff x="0" y="351838"/>
            <a:chExt cx="3993491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56A799-BD0F-F741-8425-F7B89B9B14D6}"/>
                </a:ext>
              </a:extLst>
            </p:cNvPr>
            <p:cNvSpPr/>
            <p:nvPr/>
          </p:nvSpPr>
          <p:spPr>
            <a:xfrm>
              <a:off x="0" y="423185"/>
              <a:ext cx="3218214" cy="455589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layfair Display" pitchFamily="2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F8B5D8-99AA-0440-BF55-9026A8276CB4}"/>
                </a:ext>
              </a:extLst>
            </p:cNvPr>
            <p:cNvSpPr txBox="1"/>
            <p:nvPr/>
          </p:nvSpPr>
          <p:spPr>
            <a:xfrm>
              <a:off x="81891" y="351838"/>
              <a:ext cx="391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THE FOUR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862625-0EF6-C545-B719-AFA98909F420}"/>
              </a:ext>
            </a:extLst>
          </p:cNvPr>
          <p:cNvGrpSpPr/>
          <p:nvPr/>
        </p:nvGrpSpPr>
        <p:grpSpPr>
          <a:xfrm>
            <a:off x="1" y="972197"/>
            <a:ext cx="3993491" cy="584775"/>
            <a:chOff x="0" y="972195"/>
            <a:chExt cx="3993491" cy="5847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693E87-B5A4-E742-BF1B-9918773496AD}"/>
                </a:ext>
              </a:extLst>
            </p:cNvPr>
            <p:cNvSpPr/>
            <p:nvPr/>
          </p:nvSpPr>
          <p:spPr>
            <a:xfrm>
              <a:off x="0" y="1054088"/>
              <a:ext cx="3474720" cy="455589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13B67"/>
                </a:solidFill>
                <a:latin typeface="Playfair Display" pitchFamily="2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4F13368-0B45-9D4C-84AA-97935999EFA7}"/>
                </a:ext>
              </a:extLst>
            </p:cNvPr>
            <p:cNvSpPr txBox="1"/>
            <p:nvPr/>
          </p:nvSpPr>
          <p:spPr>
            <a:xfrm>
              <a:off x="81891" y="972195"/>
              <a:ext cx="391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DISCIPLINES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FE5D0E0-3BA9-0946-8DC0-B9DDDF37D2BD}"/>
              </a:ext>
            </a:extLst>
          </p:cNvPr>
          <p:cNvGrpSpPr/>
          <p:nvPr/>
        </p:nvGrpSpPr>
        <p:grpSpPr>
          <a:xfrm>
            <a:off x="-1" y="1596554"/>
            <a:ext cx="4685424" cy="584775"/>
            <a:chOff x="-1" y="1596556"/>
            <a:chExt cx="4685424" cy="58477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9A5BB48-5FC1-5C4E-8B47-BE647BDCEC95}"/>
                </a:ext>
              </a:extLst>
            </p:cNvPr>
            <p:cNvSpPr/>
            <p:nvPr/>
          </p:nvSpPr>
          <p:spPr>
            <a:xfrm>
              <a:off x="-1" y="1674481"/>
              <a:ext cx="3715467" cy="455589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layfair Display" pitchFamily="2" charset="7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D3E872-F3B4-B345-B52F-0A424156EC41}"/>
                </a:ext>
              </a:extLst>
            </p:cNvPr>
            <p:cNvSpPr txBox="1"/>
            <p:nvPr/>
          </p:nvSpPr>
          <p:spPr>
            <a:xfrm>
              <a:off x="81891" y="1596556"/>
              <a:ext cx="4603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OF A HEALTHY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7616F1-17CC-0B43-AFD6-7CEF3F8F5E7E}"/>
              </a:ext>
            </a:extLst>
          </p:cNvPr>
          <p:cNvGrpSpPr/>
          <p:nvPr/>
        </p:nvGrpSpPr>
        <p:grpSpPr>
          <a:xfrm>
            <a:off x="-1" y="2196435"/>
            <a:ext cx="4977524" cy="584775"/>
            <a:chOff x="-1" y="2196435"/>
            <a:chExt cx="4977524" cy="58477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2FB82F-D6B4-0648-A335-F1A03ECADFDD}"/>
                </a:ext>
              </a:extLst>
            </p:cNvPr>
            <p:cNvSpPr/>
            <p:nvPr/>
          </p:nvSpPr>
          <p:spPr>
            <a:xfrm>
              <a:off x="-1" y="2273852"/>
              <a:ext cx="3993491" cy="455589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layfair Display" pitchFamily="2" charset="7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ECD61F9-659C-D24B-AA6C-B4295E206B19}"/>
                </a:ext>
              </a:extLst>
            </p:cNvPr>
            <p:cNvSpPr txBox="1"/>
            <p:nvPr/>
          </p:nvSpPr>
          <p:spPr>
            <a:xfrm>
              <a:off x="81891" y="2196435"/>
              <a:ext cx="4895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ORGANIZATION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63475EE-D7C8-7A4D-918F-D8968E231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299" y="1105207"/>
            <a:ext cx="1911260" cy="1876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C31DAF-4103-874F-9CED-653E5C4C7D8E}"/>
              </a:ext>
            </a:extLst>
          </p:cNvPr>
          <p:cNvSpPr txBox="1"/>
          <p:nvPr/>
        </p:nvSpPr>
        <p:spPr>
          <a:xfrm>
            <a:off x="-552451" y="140017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A77453-7535-314A-8E76-E0EF7C247A4C}"/>
              </a:ext>
            </a:extLst>
          </p:cNvPr>
          <p:cNvSpPr/>
          <p:nvPr/>
        </p:nvSpPr>
        <p:spPr>
          <a:xfrm>
            <a:off x="-5311906" y="2358246"/>
            <a:ext cx="3218213" cy="455589"/>
          </a:xfrm>
          <a:prstGeom prst="rect">
            <a:avLst/>
          </a:prstGeom>
          <a:solidFill>
            <a:srgbClr val="1B23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layfair Display" pitchFamily="2" charset="77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29FAF50-AC98-1F4A-B51D-E7EC6AD4F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49" y="6348062"/>
            <a:ext cx="2652889" cy="3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318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7C8C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7C8C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9" grpId="0"/>
      <p:bldP spid="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4DF7A51-7D56-FF4F-9B50-34166211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5" y="598518"/>
            <a:ext cx="12018750" cy="5353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6AB133-045D-7448-86FE-F241D4661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81" y="5674659"/>
            <a:ext cx="1400609" cy="11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95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8900BE38-181D-6748-ADA3-309728FFE1A9}"/>
              </a:ext>
            </a:extLst>
          </p:cNvPr>
          <p:cNvSpPr txBox="1">
            <a:spLocks/>
          </p:cNvSpPr>
          <p:nvPr/>
        </p:nvSpPr>
        <p:spPr>
          <a:xfrm>
            <a:off x="358587" y="51020"/>
            <a:ext cx="11601450" cy="38882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Passion One" panose="02000506080000020004" pitchFamily="2" charset="77"/>
              </a:rPr>
              <a:t>The </a:t>
            </a:r>
            <a:r>
              <a:rPr lang="en-US" sz="3600" i="1" dirty="0">
                <a:latin typeface="Passion One" panose="02000506080000020004" pitchFamily="2" charset="77"/>
              </a:rPr>
              <a:t>Rookie Mistakes </a:t>
            </a:r>
            <a:r>
              <a:rPr lang="en-US" sz="3600" dirty="0">
                <a:latin typeface="Passion One" panose="02000506080000020004" pitchFamily="2" charset="77"/>
              </a:rPr>
              <a:t>Self-Assessment (page 167)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2000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995575-88B8-C240-8C4D-5EF79955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109" y="633658"/>
            <a:ext cx="4497781" cy="6073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9E022D-6422-7E4D-BB33-0CD8DF93D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681" y="5674659"/>
            <a:ext cx="1400609" cy="11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9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8900BE38-181D-6748-ADA3-309728FFE1A9}"/>
              </a:ext>
            </a:extLst>
          </p:cNvPr>
          <p:cNvSpPr txBox="1">
            <a:spLocks/>
          </p:cNvSpPr>
          <p:nvPr/>
        </p:nvSpPr>
        <p:spPr>
          <a:xfrm>
            <a:off x="497541" y="150773"/>
            <a:ext cx="11120718" cy="38882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>
                <a:latin typeface="Passion One" panose="02000506080000020004" pitchFamily="2" charset="77"/>
              </a:rPr>
              <a:t>The </a:t>
            </a:r>
            <a:r>
              <a:rPr lang="en-US" sz="4400" i="1" dirty="0">
                <a:latin typeface="Passion One" panose="02000506080000020004" pitchFamily="2" charset="77"/>
              </a:rPr>
              <a:t>Rookie Mistakes </a:t>
            </a:r>
            <a:r>
              <a:rPr lang="en-US" sz="4400" dirty="0">
                <a:latin typeface="Passion One" panose="02000506080000020004" pitchFamily="2" charset="77"/>
              </a:rPr>
              <a:t>On-Line Self-Assessment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BA7B63-C81A-F549-82D8-1070F69BF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734" y="1242057"/>
            <a:ext cx="4749204" cy="468448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05285B-7935-894E-9BB3-6426A435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169" y="1242056"/>
            <a:ext cx="4741116" cy="4684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758D1F-90D3-8B49-881C-220342933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9938" y="5881025"/>
            <a:ext cx="1156352" cy="97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08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73928" y="275321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pic>
        <p:nvPicPr>
          <p:cNvPr id="27" name="Picture 26" descr="LT_2c_vect_pmsWHI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933" y="6384148"/>
            <a:ext cx="1746991" cy="32975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140131" y="1703770"/>
            <a:ext cx="1345832" cy="214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3" dirty="0">
                <a:latin typeface="Passion One" panose="02000506080000020004" pitchFamily="2" charset="77"/>
                <a:cs typeface="Arial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702768" y="1573126"/>
            <a:ext cx="1345832" cy="214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3" dirty="0">
                <a:latin typeface="Passion One" panose="02000506080000020004" pitchFamily="2" charset="77"/>
                <a:cs typeface="Arial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86255" y="3453031"/>
            <a:ext cx="1345832" cy="214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3" dirty="0">
                <a:latin typeface="Passion One" panose="02000506080000020004" pitchFamily="2" charset="77"/>
                <a:cs typeface="Arial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68595" y="2421025"/>
            <a:ext cx="2005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ALLOWING CONFUSION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47688" y="4267967"/>
            <a:ext cx="2643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FAILING AT FEEDBACK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906013" y="2440574"/>
            <a:ext cx="2643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TRULY AWFUL MEETINGS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13111" y="4267968"/>
            <a:ext cx="1979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HIRING</a:t>
            </a:r>
            <a:r>
              <a:rPr lang="en-US" sz="2400" b="1" dirty="0">
                <a:solidFill>
                  <a:srgbClr val="0767FC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FAST, FIRING SLOW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55127" y="2440573"/>
            <a:ext cx="2643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767FC"/>
                </a:solidFill>
                <a:latin typeface="Montserrat" pitchFamily="2" charset="77"/>
                <a:cs typeface="Arial"/>
              </a:rPr>
              <a:t>FAILING TO CONNECT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91128" y="1689394"/>
            <a:ext cx="762079" cy="212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3" dirty="0">
                <a:latin typeface="Passion One" panose="02000506080000020004" pitchFamily="2" charset="77"/>
                <a:cs typeface="Arial"/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54160" y="3530546"/>
            <a:ext cx="1345832" cy="214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3" dirty="0">
                <a:latin typeface="Passion One" panose="02000506080000020004" pitchFamily="2" charset="77"/>
                <a:cs typeface="Arial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8595" y="735923"/>
            <a:ext cx="6393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Passion One" panose="02000506080000020004" pitchFamily="2" charset="77"/>
                <a:cs typeface="Arial"/>
              </a:rPr>
              <a:t>Five Rookie Mistakes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9C9B1F-F3F4-A641-88FE-1A89F072F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681" y="5674659"/>
            <a:ext cx="1400609" cy="1183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726886-F8AD-EE40-9B54-EB71F00DD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377"/>
            <a:ext cx="2259602" cy="310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16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8DC1D-8C3B-8548-907A-E02F6F4AE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81" y="0"/>
            <a:ext cx="4145964" cy="569281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900BE38-181D-6748-ADA3-309728FFE1A9}"/>
              </a:ext>
            </a:extLst>
          </p:cNvPr>
          <p:cNvSpPr txBox="1">
            <a:spLocks/>
          </p:cNvSpPr>
          <p:nvPr/>
        </p:nvSpPr>
        <p:spPr>
          <a:xfrm>
            <a:off x="3623501" y="506092"/>
            <a:ext cx="7888224" cy="45231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767FC"/>
                </a:solidFill>
                <a:latin typeface="Passion One" panose="02000506080000020004" pitchFamily="2" charset="77"/>
              </a:rPr>
              <a:t>Thank you!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>
                <a:latin typeface="Passion One" panose="02000506080000020004" pitchFamily="2" charset="77"/>
              </a:rPr>
              <a:t>Mike </a:t>
            </a:r>
            <a:r>
              <a:rPr lang="en-US" sz="4400" dirty="0" err="1">
                <a:latin typeface="Passion One" panose="02000506080000020004" pitchFamily="2" charset="77"/>
              </a:rPr>
              <a:t>McHargue</a:t>
            </a:r>
            <a:endParaRPr lang="en-US" sz="4400" dirty="0">
              <a:latin typeface="Passion One" panose="02000506080000020004" pitchFamily="2" charset="77"/>
            </a:endParaRPr>
          </a:p>
          <a:p>
            <a:pPr marL="0" indent="0" algn="ctr">
              <a:buNone/>
            </a:pPr>
            <a:r>
              <a:rPr lang="en-US" dirty="0">
                <a:latin typeface="Montserrat" pitchFamily="2" charset="77"/>
              </a:rPr>
              <a:t>Founder and President, Mike </a:t>
            </a:r>
            <a:r>
              <a:rPr lang="en-US" dirty="0" err="1">
                <a:latin typeface="Montserrat" pitchFamily="2" charset="77"/>
              </a:rPr>
              <a:t>McHargue</a:t>
            </a:r>
            <a:r>
              <a:rPr lang="en-US" dirty="0">
                <a:latin typeface="Montserrat" pitchFamily="2" charset="77"/>
              </a:rPr>
              <a:t>, LLC </a:t>
            </a:r>
          </a:p>
          <a:p>
            <a:pPr marL="0" indent="0" algn="ctr">
              <a:buNone/>
            </a:pPr>
            <a:r>
              <a:rPr lang="en-US" dirty="0">
                <a:latin typeface="Montserrat" pitchFamily="2" charset="77"/>
              </a:rPr>
              <a:t>Principal Consultant, The Table Group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8AA451-A1A4-F949-B6A9-18BCEC6AC1BF}"/>
              </a:ext>
            </a:extLst>
          </p:cNvPr>
          <p:cNvSpPr/>
          <p:nvPr/>
        </p:nvSpPr>
        <p:spPr>
          <a:xfrm>
            <a:off x="4721465" y="435784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mike.mchargue@tablegroupconsulting.com</a:t>
            </a:r>
            <a:endParaRPr lang="en-US" sz="2400" dirty="0">
              <a:solidFill>
                <a:schemeClr val="tx2"/>
              </a:solidFill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mike-mchargue.com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D5E8B-8174-6D49-B287-F369CD195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5681" y="5674659"/>
            <a:ext cx="1400609" cy="11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02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T_2c_vect_pmsWHI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933" y="6384148"/>
            <a:ext cx="1746991" cy="329753"/>
          </a:xfrm>
          <a:prstGeom prst="rect">
            <a:avLst/>
          </a:prstGeom>
        </p:spPr>
      </p:pic>
      <p:pic>
        <p:nvPicPr>
          <p:cNvPr id="22" name="Picture 21" descr="TableGroupCircleBackgroundLiteTopRIght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51" y="244138"/>
            <a:ext cx="1748876" cy="1748877"/>
          </a:xfrm>
          <a:prstGeom prst="rect">
            <a:avLst/>
          </a:prstGeom>
        </p:spPr>
      </p:pic>
      <p:pic>
        <p:nvPicPr>
          <p:cNvPr id="25" name="Picture 24" descr="TG_140227TheAdvantage_36646ISOLA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881" y="814853"/>
            <a:ext cx="1345832" cy="1785625"/>
          </a:xfrm>
          <a:prstGeom prst="rect">
            <a:avLst/>
          </a:prstGeom>
        </p:spPr>
      </p:pic>
      <p:pic>
        <p:nvPicPr>
          <p:cNvPr id="7" name="Picture 6" descr="TableGroupStandardMissionStatementHeadline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817" y="483450"/>
            <a:ext cx="4301067" cy="372533"/>
          </a:xfrm>
          <a:prstGeom prst="rect">
            <a:avLst/>
          </a:prstGeom>
        </p:spPr>
      </p:pic>
      <p:pic>
        <p:nvPicPr>
          <p:cNvPr id="8" name="Picture 7" descr="TableGroupStandardMissionStatementOne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0419" y="1577813"/>
            <a:ext cx="7433733" cy="3810000"/>
          </a:xfrm>
          <a:prstGeom prst="rect">
            <a:avLst/>
          </a:prstGeom>
        </p:spPr>
      </p:pic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F57EF5B3-6621-204D-A90F-B475A55F36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68622"/>
            <a:ext cx="2935118" cy="8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9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T_2c_vect_pmsWHITE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933" y="6384148"/>
            <a:ext cx="1746991" cy="329753"/>
          </a:xfrm>
          <a:prstGeom prst="rect">
            <a:avLst/>
          </a:prstGeom>
        </p:spPr>
      </p:pic>
      <p:pic>
        <p:nvPicPr>
          <p:cNvPr id="6" name="Picture 5" descr="TableGroupCircleBackgroundLiteTopRIght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51" y="244138"/>
            <a:ext cx="1748876" cy="1748877"/>
          </a:xfrm>
          <a:prstGeom prst="rect">
            <a:avLst/>
          </a:prstGeom>
        </p:spPr>
      </p:pic>
      <p:pic>
        <p:nvPicPr>
          <p:cNvPr id="7" name="Picture 6" descr="TG_140227TheAdvantage_36646ISOLA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881" y="814853"/>
            <a:ext cx="1345832" cy="1785625"/>
          </a:xfrm>
          <a:prstGeom prst="rect">
            <a:avLst/>
          </a:prstGeom>
        </p:spPr>
      </p:pic>
      <p:pic>
        <p:nvPicPr>
          <p:cNvPr id="8" name="Picture 7" descr="TableGroupStandardMissionStatementHeadline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817" y="483450"/>
            <a:ext cx="4301067" cy="372533"/>
          </a:xfrm>
          <a:prstGeom prst="rect">
            <a:avLst/>
          </a:prstGeom>
        </p:spPr>
      </p:pic>
      <p:pic>
        <p:nvPicPr>
          <p:cNvPr id="10" name="Picture 9" descr="TableGroupStandardMissionStatementTwo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812" y="1578732"/>
            <a:ext cx="7433733" cy="3810000"/>
          </a:xfrm>
          <a:prstGeom prst="rect">
            <a:avLst/>
          </a:prstGeom>
        </p:spPr>
      </p:pic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2A2A3908-F8E1-1642-B1A8-78BE79088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68622"/>
            <a:ext cx="2935118" cy="8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66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EF18DBA-A1E0-BB47-82B9-1C55069A99B5}"/>
              </a:ext>
            </a:extLst>
          </p:cNvPr>
          <p:cNvSpPr txBox="1"/>
          <p:nvPr/>
        </p:nvSpPr>
        <p:spPr>
          <a:xfrm>
            <a:off x="-1571278" y="4259281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1C1616-754A-BB4C-BDAF-7AA31A0DA9F2}"/>
              </a:ext>
            </a:extLst>
          </p:cNvPr>
          <p:cNvGrpSpPr/>
          <p:nvPr/>
        </p:nvGrpSpPr>
        <p:grpSpPr>
          <a:xfrm>
            <a:off x="-2535225" y="4241799"/>
            <a:ext cx="5234092" cy="5234092"/>
            <a:chOff x="-2040756" y="2711131"/>
            <a:chExt cx="4395788" cy="43957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55B5486-316C-E742-AECF-9676815E4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40756" y="2711131"/>
              <a:ext cx="4395788" cy="4395788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E1F9278-9176-8F43-9894-273F1F08EC72}"/>
                </a:ext>
              </a:extLst>
            </p:cNvPr>
            <p:cNvSpPr txBox="1"/>
            <p:nvPr/>
          </p:nvSpPr>
          <p:spPr>
            <a:xfrm>
              <a:off x="709600" y="3195497"/>
              <a:ext cx="1172669" cy="16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b="1" dirty="0">
                  <a:solidFill>
                    <a:srgbClr val="C8C8C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3DCDF6A-04B5-9B4F-AABD-8CABF636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1548" y="3485173"/>
              <a:ext cx="819112" cy="798109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6F309A3-582C-C645-96F0-67E247E19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7591" y="4259281"/>
            <a:ext cx="1911260" cy="187625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90C8F6B-7783-9B4D-9D40-25AA9B07837A}"/>
              </a:ext>
            </a:extLst>
          </p:cNvPr>
          <p:cNvSpPr/>
          <p:nvPr/>
        </p:nvSpPr>
        <p:spPr>
          <a:xfrm>
            <a:off x="-6605645" y="0"/>
            <a:ext cx="366219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13C66"/>
                </a:solidFill>
              </a:rPr>
              <a:t> 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DFB7A07-A72D-2D4F-B40C-0124D43F2C88}"/>
              </a:ext>
            </a:extLst>
          </p:cNvPr>
          <p:cNvSpPr/>
          <p:nvPr/>
        </p:nvSpPr>
        <p:spPr>
          <a:xfrm>
            <a:off x="3825215" y="1983249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2AEC61B-2607-AB4A-85DE-9CFA582D403A}"/>
              </a:ext>
            </a:extLst>
          </p:cNvPr>
          <p:cNvSpPr txBox="1"/>
          <p:nvPr/>
        </p:nvSpPr>
        <p:spPr>
          <a:xfrm>
            <a:off x="3823043" y="1903037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01ED153-BA5A-7A43-A8E4-7F0271C32538}"/>
              </a:ext>
            </a:extLst>
          </p:cNvPr>
          <p:cNvSpPr/>
          <p:nvPr/>
        </p:nvSpPr>
        <p:spPr>
          <a:xfrm>
            <a:off x="7482815" y="4495026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8F99944-2507-354C-9D3E-566EF02870B1}"/>
              </a:ext>
            </a:extLst>
          </p:cNvPr>
          <p:cNvSpPr/>
          <p:nvPr/>
        </p:nvSpPr>
        <p:spPr>
          <a:xfrm>
            <a:off x="7482815" y="3247605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1B93137-B1A6-304D-9401-4B891D21A24C}"/>
              </a:ext>
            </a:extLst>
          </p:cNvPr>
          <p:cNvSpPr/>
          <p:nvPr/>
        </p:nvSpPr>
        <p:spPr>
          <a:xfrm>
            <a:off x="7482815" y="1983249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BEEA4EC-3838-3541-8311-6FCB2EF1F727}"/>
              </a:ext>
            </a:extLst>
          </p:cNvPr>
          <p:cNvSpPr/>
          <p:nvPr/>
        </p:nvSpPr>
        <p:spPr>
          <a:xfrm>
            <a:off x="3825215" y="3247605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18F3B-40DD-4147-8BF3-8E3C0A7F3F05}"/>
              </a:ext>
            </a:extLst>
          </p:cNvPr>
          <p:cNvSpPr/>
          <p:nvPr/>
        </p:nvSpPr>
        <p:spPr>
          <a:xfrm>
            <a:off x="3825215" y="4495026"/>
            <a:ext cx="548775" cy="5487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EB37E83-8E9C-864C-8215-5749E01C0C57}"/>
              </a:ext>
            </a:extLst>
          </p:cNvPr>
          <p:cNvSpPr txBox="1"/>
          <p:nvPr/>
        </p:nvSpPr>
        <p:spPr>
          <a:xfrm>
            <a:off x="7486023" y="4411336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4A4E3-928C-3A4F-BD29-717EA88E7789}"/>
              </a:ext>
            </a:extLst>
          </p:cNvPr>
          <p:cNvSpPr txBox="1"/>
          <p:nvPr/>
        </p:nvSpPr>
        <p:spPr>
          <a:xfrm>
            <a:off x="7480643" y="3167393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4B1798A-4FB7-1B42-96BD-F96CD3670D61}"/>
              </a:ext>
            </a:extLst>
          </p:cNvPr>
          <p:cNvSpPr txBox="1"/>
          <p:nvPr/>
        </p:nvSpPr>
        <p:spPr>
          <a:xfrm>
            <a:off x="7480643" y="1903037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2C266A-8ABA-164C-9E82-29748DD6D789}"/>
              </a:ext>
            </a:extLst>
          </p:cNvPr>
          <p:cNvSpPr txBox="1"/>
          <p:nvPr/>
        </p:nvSpPr>
        <p:spPr>
          <a:xfrm>
            <a:off x="3823043" y="4406864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2461DA-29E2-2041-B428-2A68C7A60C93}"/>
              </a:ext>
            </a:extLst>
          </p:cNvPr>
          <p:cNvSpPr txBox="1"/>
          <p:nvPr/>
        </p:nvSpPr>
        <p:spPr>
          <a:xfrm>
            <a:off x="3823043" y="3163913"/>
            <a:ext cx="54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94F713-1DD4-494A-BC12-C7CB8C8A3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2938" y="312634"/>
            <a:ext cx="1437099" cy="120611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21A173B-7DF0-E64D-9AB3-1E4DDA43F38B}"/>
              </a:ext>
            </a:extLst>
          </p:cNvPr>
          <p:cNvSpPr txBox="1"/>
          <p:nvPr/>
        </p:nvSpPr>
        <p:spPr>
          <a:xfrm>
            <a:off x="4472134" y="1933413"/>
            <a:ext cx="223250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WHY DO </a:t>
            </a:r>
          </a:p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EXIST?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CAF2A1-37B5-6443-8EA4-80F5DE9E069E}"/>
              </a:ext>
            </a:extLst>
          </p:cNvPr>
          <p:cNvSpPr txBox="1"/>
          <p:nvPr/>
        </p:nvSpPr>
        <p:spPr>
          <a:xfrm>
            <a:off x="4472133" y="3197769"/>
            <a:ext cx="223250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HOW DO </a:t>
            </a:r>
          </a:p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BEHAVE?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48163A-DC95-8649-A0CB-AA4BAB75A62D}"/>
              </a:ext>
            </a:extLst>
          </p:cNvPr>
          <p:cNvSpPr txBox="1"/>
          <p:nvPr/>
        </p:nvSpPr>
        <p:spPr>
          <a:xfrm>
            <a:off x="4472133" y="4455701"/>
            <a:ext cx="223250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WHAT DO</a:t>
            </a:r>
            <a:b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DO?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4D8361-0566-A245-B62E-6719DF1C0DD5}"/>
              </a:ext>
            </a:extLst>
          </p:cNvPr>
          <p:cNvSpPr txBox="1"/>
          <p:nvPr/>
        </p:nvSpPr>
        <p:spPr>
          <a:xfrm>
            <a:off x="8129733" y="1933413"/>
            <a:ext cx="295590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HOW WILL</a:t>
            </a:r>
            <a:b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SUCCEED?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E7DBA9-75EC-4F40-8267-4039DE40B86C}"/>
              </a:ext>
            </a:extLst>
          </p:cNvPr>
          <p:cNvSpPr txBox="1"/>
          <p:nvPr/>
        </p:nvSpPr>
        <p:spPr>
          <a:xfrm>
            <a:off x="8129733" y="3172847"/>
            <a:ext cx="4096339" cy="694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WHAT IS MOST IMPORTANT,</a:t>
            </a:r>
            <a:b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RIGHT NOW?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57958C-58C3-E746-9498-024955FDAAA2}"/>
              </a:ext>
            </a:extLst>
          </p:cNvPr>
          <p:cNvSpPr txBox="1"/>
          <p:nvPr/>
        </p:nvSpPr>
        <p:spPr>
          <a:xfrm>
            <a:off x="8129733" y="4455702"/>
            <a:ext cx="223250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WHO MUST</a:t>
            </a:r>
            <a:b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DO WHAT?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CFD6C6-2A35-BE42-9171-D0E681CCC03E}"/>
              </a:ext>
            </a:extLst>
          </p:cNvPr>
          <p:cNvGrpSpPr/>
          <p:nvPr/>
        </p:nvGrpSpPr>
        <p:grpSpPr>
          <a:xfrm>
            <a:off x="2832847" y="605693"/>
            <a:ext cx="10286580" cy="764735"/>
            <a:chOff x="2832847" y="605692"/>
            <a:chExt cx="10286580" cy="76473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72BF955-0EED-C14D-9A72-00D970BEE600}"/>
                </a:ext>
              </a:extLst>
            </p:cNvPr>
            <p:cNvSpPr/>
            <p:nvPr/>
          </p:nvSpPr>
          <p:spPr>
            <a:xfrm>
              <a:off x="2832847" y="605692"/>
              <a:ext cx="9979386" cy="764734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A8656F-BE2B-C84D-86E9-8CB032ACE212}"/>
                </a:ext>
              </a:extLst>
            </p:cNvPr>
            <p:cNvSpPr txBox="1"/>
            <p:nvPr/>
          </p:nvSpPr>
          <p:spPr>
            <a:xfrm>
              <a:off x="3140042" y="649315"/>
              <a:ext cx="9979385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00" dirty="0">
                  <a:solidFill>
                    <a:schemeClr val="bg1"/>
                  </a:solidFill>
                  <a:latin typeface="Playfair Display" pitchFamily="2" charset="77"/>
                </a:rPr>
                <a:t>THE SIX CRITICAL QUESTIONS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17D7ABA-A765-7040-9EF7-88884EF22B94}"/>
              </a:ext>
            </a:extLst>
          </p:cNvPr>
          <p:cNvGrpSpPr/>
          <p:nvPr/>
        </p:nvGrpSpPr>
        <p:grpSpPr>
          <a:xfrm>
            <a:off x="-5887374" y="356643"/>
            <a:ext cx="3993491" cy="584775"/>
            <a:chOff x="0" y="351838"/>
            <a:chExt cx="3993491" cy="58477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6531A51-F3B2-0F41-B7B6-C3E49DA54FD1}"/>
                </a:ext>
              </a:extLst>
            </p:cNvPr>
            <p:cNvSpPr/>
            <p:nvPr/>
          </p:nvSpPr>
          <p:spPr>
            <a:xfrm>
              <a:off x="0" y="423185"/>
              <a:ext cx="3218213" cy="455589"/>
            </a:xfrm>
            <a:prstGeom prst="rect">
              <a:avLst/>
            </a:prstGeom>
            <a:solidFill>
              <a:srgbClr val="1B2330"/>
            </a:solidFill>
            <a:ln>
              <a:solidFill>
                <a:srgbClr val="1B2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layfair Display" pitchFamily="2" charset="77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5B630B-6F6A-6E40-9537-B4570C3630D9}"/>
                </a:ext>
              </a:extLst>
            </p:cNvPr>
            <p:cNvSpPr txBox="1"/>
            <p:nvPr/>
          </p:nvSpPr>
          <p:spPr>
            <a:xfrm>
              <a:off x="81891" y="351838"/>
              <a:ext cx="391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THE FOUR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1119B2B-727F-0142-A660-38FF4D8823D6}"/>
              </a:ext>
            </a:extLst>
          </p:cNvPr>
          <p:cNvGrpSpPr/>
          <p:nvPr/>
        </p:nvGrpSpPr>
        <p:grpSpPr>
          <a:xfrm>
            <a:off x="-7318975" y="972197"/>
            <a:ext cx="3993491" cy="584775"/>
            <a:chOff x="0" y="972195"/>
            <a:chExt cx="3993491" cy="58477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4E9972F-46DD-8344-A271-EBAFD4CB9762}"/>
                </a:ext>
              </a:extLst>
            </p:cNvPr>
            <p:cNvSpPr/>
            <p:nvPr/>
          </p:nvSpPr>
          <p:spPr>
            <a:xfrm>
              <a:off x="0" y="1054088"/>
              <a:ext cx="3474720" cy="455589"/>
            </a:xfrm>
            <a:prstGeom prst="rect">
              <a:avLst/>
            </a:prstGeom>
            <a:solidFill>
              <a:srgbClr val="1B2330"/>
            </a:solidFill>
            <a:ln>
              <a:solidFill>
                <a:srgbClr val="1B2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layfair Display" pitchFamily="2" charset="7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ED82549-0269-EE44-8D28-563729DAB526}"/>
                </a:ext>
              </a:extLst>
            </p:cNvPr>
            <p:cNvSpPr txBox="1"/>
            <p:nvPr/>
          </p:nvSpPr>
          <p:spPr>
            <a:xfrm>
              <a:off x="81891" y="972195"/>
              <a:ext cx="391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DISCIPLINES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112059B-3C01-4445-97BD-DED98FE09753}"/>
              </a:ext>
            </a:extLst>
          </p:cNvPr>
          <p:cNvGrpSpPr/>
          <p:nvPr/>
        </p:nvGrpSpPr>
        <p:grpSpPr>
          <a:xfrm>
            <a:off x="-8148195" y="1596554"/>
            <a:ext cx="4685424" cy="584775"/>
            <a:chOff x="-1" y="1596556"/>
            <a:chExt cx="4685424" cy="58477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30291F5-9591-6841-A650-B05E8F555242}"/>
                </a:ext>
              </a:extLst>
            </p:cNvPr>
            <p:cNvSpPr/>
            <p:nvPr/>
          </p:nvSpPr>
          <p:spPr>
            <a:xfrm>
              <a:off x="-1" y="1674481"/>
              <a:ext cx="3715467" cy="455589"/>
            </a:xfrm>
            <a:prstGeom prst="rect">
              <a:avLst/>
            </a:prstGeom>
            <a:solidFill>
              <a:srgbClr val="1B2330"/>
            </a:solidFill>
            <a:ln>
              <a:solidFill>
                <a:srgbClr val="1B2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layfair Display" pitchFamily="2" charset="77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081F240-5B3E-144F-A898-B19DCCB61431}"/>
                </a:ext>
              </a:extLst>
            </p:cNvPr>
            <p:cNvSpPr txBox="1"/>
            <p:nvPr/>
          </p:nvSpPr>
          <p:spPr>
            <a:xfrm>
              <a:off x="81891" y="1596556"/>
              <a:ext cx="4603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OF A HEALTHY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969E611-EFC5-D74F-8C42-096518B2D136}"/>
              </a:ext>
            </a:extLst>
          </p:cNvPr>
          <p:cNvGrpSpPr/>
          <p:nvPr/>
        </p:nvGrpSpPr>
        <p:grpSpPr>
          <a:xfrm>
            <a:off x="-9122731" y="2196435"/>
            <a:ext cx="4977524" cy="584775"/>
            <a:chOff x="-1" y="2196435"/>
            <a:chExt cx="4977524" cy="58477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1166A3C-5239-2D46-9919-3F3B68C2BFFB}"/>
                </a:ext>
              </a:extLst>
            </p:cNvPr>
            <p:cNvSpPr/>
            <p:nvPr/>
          </p:nvSpPr>
          <p:spPr>
            <a:xfrm>
              <a:off x="-1" y="2273852"/>
              <a:ext cx="3993491" cy="455589"/>
            </a:xfrm>
            <a:prstGeom prst="rect">
              <a:avLst/>
            </a:prstGeom>
            <a:solidFill>
              <a:srgbClr val="1B2330"/>
            </a:solidFill>
            <a:ln>
              <a:solidFill>
                <a:srgbClr val="1B2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layfair Display" pitchFamily="2" charset="77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0252A1A-B149-354F-8D7C-439BD4C810EC}"/>
                </a:ext>
              </a:extLst>
            </p:cNvPr>
            <p:cNvSpPr txBox="1"/>
            <p:nvPr/>
          </p:nvSpPr>
          <p:spPr>
            <a:xfrm>
              <a:off x="81891" y="2196435"/>
              <a:ext cx="4895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ORGANIZATION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C31888D-5EC6-AC43-BCCE-7F4750899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9492" y="6348062"/>
            <a:ext cx="2652889" cy="3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61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8" grpId="0" animBg="1"/>
      <p:bldP spid="49" grpId="0"/>
      <p:bldP spid="49" grpId="1"/>
      <p:bldP spid="63" grpId="0" animBg="1"/>
      <p:bldP spid="60" grpId="0" animBg="1"/>
      <p:bldP spid="57" grpId="0" animBg="1"/>
      <p:bldP spid="51" grpId="0" animBg="1"/>
      <p:bldP spid="54" grpId="0" animBg="1"/>
      <p:bldP spid="64" grpId="0"/>
      <p:bldP spid="61" grpId="0"/>
      <p:bldP spid="61" grpId="1"/>
      <p:bldP spid="58" grpId="0"/>
      <p:bldP spid="58" grpId="1"/>
      <p:bldP spid="55" grpId="0"/>
      <p:bldP spid="55" grpId="1"/>
      <p:bldP spid="52" grpId="0"/>
      <p:bldP spid="52" grpId="1"/>
      <p:bldP spid="47" grpId="0"/>
      <p:bldP spid="50" grpId="0"/>
      <p:bldP spid="53" grpId="0"/>
      <p:bldP spid="56" grpId="0"/>
      <p:bldP spid="59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CE9CE96F-3210-2C42-B5EA-4B6E81251A36}"/>
              </a:ext>
            </a:extLst>
          </p:cNvPr>
          <p:cNvSpPr/>
          <p:nvPr/>
        </p:nvSpPr>
        <p:spPr>
          <a:xfrm>
            <a:off x="-11956" y="0"/>
            <a:ext cx="29024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13C66"/>
                </a:solidFill>
              </a:rPr>
              <a:t> 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709BF58-1CB8-C148-B74F-91AC21E2C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64" y="1069971"/>
            <a:ext cx="4718059" cy="471805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44B9BC8-ECE4-0943-BC75-BBA4A5F1464D}"/>
              </a:ext>
            </a:extLst>
          </p:cNvPr>
          <p:cNvSpPr txBox="1"/>
          <p:nvPr/>
        </p:nvSpPr>
        <p:spPr>
          <a:xfrm>
            <a:off x="5699283" y="1355115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E30F40-6EF8-D346-901F-1992DB136663}"/>
              </a:ext>
            </a:extLst>
          </p:cNvPr>
          <p:cNvSpPr txBox="1"/>
          <p:nvPr/>
        </p:nvSpPr>
        <p:spPr>
          <a:xfrm>
            <a:off x="7660823" y="1355115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F7BE6C-593B-4141-B691-7719506D4B0B}"/>
              </a:ext>
            </a:extLst>
          </p:cNvPr>
          <p:cNvSpPr txBox="1"/>
          <p:nvPr/>
        </p:nvSpPr>
        <p:spPr>
          <a:xfrm>
            <a:off x="7612303" y="3446833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019724-EEDA-7E42-B966-7A2F40E5AF26}"/>
              </a:ext>
            </a:extLst>
          </p:cNvPr>
          <p:cNvSpPr txBox="1"/>
          <p:nvPr/>
        </p:nvSpPr>
        <p:spPr>
          <a:xfrm>
            <a:off x="5709325" y="3464757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1123B68-1737-A540-9DC1-7BFC8DADD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589" y="1900760"/>
            <a:ext cx="879164" cy="8566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66C5E8-61C6-474A-BF50-FA5E88C8A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288" y="1512186"/>
            <a:ext cx="1538536" cy="15103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48FACB-A40C-C947-B70F-9592B4728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3449" y="3803260"/>
            <a:ext cx="1217304" cy="12511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A053EFA-139B-DF41-BD9A-BA4ED3E07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2442" y="3960743"/>
            <a:ext cx="1104591" cy="10313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DFDFC5-C547-1241-877F-6C36BCC8C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2155" y="2028989"/>
            <a:ext cx="5467724" cy="4499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2E59B-3199-C646-984B-45135EE9E3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7235" y="1997414"/>
            <a:ext cx="2488155" cy="3788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94F713-1DD4-494A-BC12-C7CB8C8A3D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5568" y="281978"/>
            <a:ext cx="1437099" cy="1206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B2696B-A3D8-8A43-A374-AE5F7E4DF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7393" y="1928276"/>
            <a:ext cx="294051" cy="2162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8F0D34F-3C36-F640-9291-1DCCFACB29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6965" y="1975848"/>
            <a:ext cx="294051" cy="21621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844C5DF8-17E0-7C46-B061-D568DE836A62}"/>
              </a:ext>
            </a:extLst>
          </p:cNvPr>
          <p:cNvSpPr txBox="1"/>
          <p:nvPr/>
        </p:nvSpPr>
        <p:spPr>
          <a:xfrm>
            <a:off x="10737838" y="706740"/>
            <a:ext cx="188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WHAT IS MOST IMPORTANT,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RIGHT NOW?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E13B59E-D267-AE4D-82F5-1079D62A55FF}"/>
              </a:ext>
            </a:extLst>
          </p:cNvPr>
          <p:cNvSpPr txBox="1"/>
          <p:nvPr/>
        </p:nvSpPr>
        <p:spPr>
          <a:xfrm>
            <a:off x="9224382" y="223485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087135A-A590-CE4B-93DD-B80E09B0C902}"/>
              </a:ext>
            </a:extLst>
          </p:cNvPr>
          <p:cNvSpPr txBox="1"/>
          <p:nvPr/>
        </p:nvSpPr>
        <p:spPr>
          <a:xfrm>
            <a:off x="9230358" y="717716"/>
            <a:ext cx="2160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6B956D8-7B4D-5C46-B1DA-F9E855360AA7}"/>
              </a:ext>
            </a:extLst>
          </p:cNvPr>
          <p:cNvSpPr txBox="1"/>
          <p:nvPr/>
        </p:nvSpPr>
        <p:spPr>
          <a:xfrm>
            <a:off x="9224382" y="1214748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A19E5E9-0054-A545-B81F-B642B2DB79B0}"/>
              </a:ext>
            </a:extLst>
          </p:cNvPr>
          <p:cNvSpPr txBox="1"/>
          <p:nvPr/>
        </p:nvSpPr>
        <p:spPr>
          <a:xfrm>
            <a:off x="10536106" y="223485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2017820-0F79-EE48-A70B-E30AF7ADAB8A}"/>
              </a:ext>
            </a:extLst>
          </p:cNvPr>
          <p:cNvSpPr txBox="1"/>
          <p:nvPr/>
        </p:nvSpPr>
        <p:spPr>
          <a:xfrm>
            <a:off x="10539595" y="723692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23B9238-AD3E-BF4C-A1A2-2CE6E3E16CA7}"/>
              </a:ext>
            </a:extLst>
          </p:cNvPr>
          <p:cNvSpPr txBox="1"/>
          <p:nvPr/>
        </p:nvSpPr>
        <p:spPr>
          <a:xfrm>
            <a:off x="10539595" y="1214748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958A840-7791-2E4A-AAA1-0A3FAD42DD2B}"/>
              </a:ext>
            </a:extLst>
          </p:cNvPr>
          <p:cNvSpPr txBox="1"/>
          <p:nvPr/>
        </p:nvSpPr>
        <p:spPr>
          <a:xfrm>
            <a:off x="9416645" y="214880"/>
            <a:ext cx="878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WHY DO </a:t>
            </a:r>
          </a:p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EXIST?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BC5D441-7997-F643-B0CB-8FCECBDB287D}"/>
              </a:ext>
            </a:extLst>
          </p:cNvPr>
          <p:cNvSpPr/>
          <p:nvPr/>
        </p:nvSpPr>
        <p:spPr>
          <a:xfrm>
            <a:off x="9227722" y="281367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15EFB7A-12E4-0345-9CEC-6234046986CA}"/>
              </a:ext>
            </a:extLst>
          </p:cNvPr>
          <p:cNvSpPr txBox="1"/>
          <p:nvPr/>
        </p:nvSpPr>
        <p:spPr>
          <a:xfrm>
            <a:off x="9416644" y="718555"/>
            <a:ext cx="1055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HOW DO </a:t>
            </a:r>
          </a:p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BEHAVE?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43593AA-0A25-BD4A-A0BD-E37D6CAB434C}"/>
              </a:ext>
            </a:extLst>
          </p:cNvPr>
          <p:cNvSpPr/>
          <p:nvPr/>
        </p:nvSpPr>
        <p:spPr>
          <a:xfrm>
            <a:off x="9227722" y="779090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63F3044-AD5E-C142-BC25-4CB9821D1DF3}"/>
              </a:ext>
            </a:extLst>
          </p:cNvPr>
          <p:cNvSpPr txBox="1"/>
          <p:nvPr/>
        </p:nvSpPr>
        <p:spPr>
          <a:xfrm>
            <a:off x="9416645" y="1209611"/>
            <a:ext cx="878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WHAT DO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DO?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200CB83-8DE5-A146-B351-7695EE5EFD11}"/>
              </a:ext>
            </a:extLst>
          </p:cNvPr>
          <p:cNvSpPr/>
          <p:nvPr/>
        </p:nvSpPr>
        <p:spPr>
          <a:xfrm>
            <a:off x="9227722" y="1270145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C8C8C9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2222691-9FE0-274D-A37F-424D0610A086}"/>
              </a:ext>
            </a:extLst>
          </p:cNvPr>
          <p:cNvSpPr txBox="1"/>
          <p:nvPr/>
        </p:nvSpPr>
        <p:spPr>
          <a:xfrm>
            <a:off x="10737837" y="220834"/>
            <a:ext cx="10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HOW WILL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SUCCEED?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F56DF02-3E99-774A-A6E7-5F4D000DE8F1}"/>
              </a:ext>
            </a:extLst>
          </p:cNvPr>
          <p:cNvSpPr/>
          <p:nvPr/>
        </p:nvSpPr>
        <p:spPr>
          <a:xfrm>
            <a:off x="10536961" y="281367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FFB2535-2F7E-D245-B8FF-5F19CA94C00D}"/>
              </a:ext>
            </a:extLst>
          </p:cNvPr>
          <p:cNvSpPr/>
          <p:nvPr/>
        </p:nvSpPr>
        <p:spPr>
          <a:xfrm>
            <a:off x="10536961" y="779090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6CF9692-339E-6C46-8678-58BAFD30591C}"/>
              </a:ext>
            </a:extLst>
          </p:cNvPr>
          <p:cNvSpPr txBox="1"/>
          <p:nvPr/>
        </p:nvSpPr>
        <p:spPr>
          <a:xfrm>
            <a:off x="10737839" y="1203635"/>
            <a:ext cx="9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WHO MUST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DO WHAT?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79480D7-CE48-494B-9FE9-67AF9F70EEEC}"/>
              </a:ext>
            </a:extLst>
          </p:cNvPr>
          <p:cNvSpPr/>
          <p:nvPr/>
        </p:nvSpPr>
        <p:spPr>
          <a:xfrm>
            <a:off x="10536961" y="1270145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F3BE72-FAB8-4547-B5FC-BD98A3E0D801}"/>
              </a:ext>
            </a:extLst>
          </p:cNvPr>
          <p:cNvGrpSpPr/>
          <p:nvPr/>
        </p:nvGrpSpPr>
        <p:grpSpPr>
          <a:xfrm>
            <a:off x="10723991" y="-1502947"/>
            <a:ext cx="10286580" cy="764734"/>
            <a:chOff x="12885926" y="605692"/>
            <a:chExt cx="10286580" cy="764734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5641700-911B-2645-9FF9-D50A6EF281FB}"/>
                </a:ext>
              </a:extLst>
            </p:cNvPr>
            <p:cNvSpPr/>
            <p:nvPr/>
          </p:nvSpPr>
          <p:spPr>
            <a:xfrm>
              <a:off x="12885926" y="605692"/>
              <a:ext cx="9979386" cy="764734"/>
            </a:xfrm>
            <a:prstGeom prst="rect">
              <a:avLst/>
            </a:prstGeom>
            <a:solidFill>
              <a:srgbClr val="1B2330"/>
            </a:solidFill>
            <a:ln>
              <a:solidFill>
                <a:srgbClr val="1B2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266F1E-8385-4C4F-8255-8A08E3D0F376}"/>
                </a:ext>
              </a:extLst>
            </p:cNvPr>
            <p:cNvSpPr txBox="1"/>
            <p:nvPr/>
          </p:nvSpPr>
          <p:spPr>
            <a:xfrm>
              <a:off x="13193121" y="649315"/>
              <a:ext cx="99793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00" dirty="0">
                  <a:solidFill>
                    <a:schemeClr val="bg1"/>
                  </a:solidFill>
                  <a:latin typeface="Georgia" panose="02040502050405020303" pitchFamily="18" charset="0"/>
                </a:rPr>
                <a:t>THE SIX CRITICAL QUESTIONS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324189E-99B5-004F-9873-140843F79DE3}"/>
              </a:ext>
            </a:extLst>
          </p:cNvPr>
          <p:cNvGrpSpPr/>
          <p:nvPr/>
        </p:nvGrpSpPr>
        <p:grpSpPr>
          <a:xfrm>
            <a:off x="-6879" y="356643"/>
            <a:ext cx="3993491" cy="584775"/>
            <a:chOff x="0" y="351838"/>
            <a:chExt cx="3993491" cy="584775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B615C87-0B13-AB49-A345-13F502F59EA1}"/>
                </a:ext>
              </a:extLst>
            </p:cNvPr>
            <p:cNvSpPr/>
            <p:nvPr/>
          </p:nvSpPr>
          <p:spPr>
            <a:xfrm>
              <a:off x="0" y="423185"/>
              <a:ext cx="3218213" cy="455589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layfair Display" pitchFamily="2" charset="77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A82B12F-3B8C-8D43-BF31-381503D1A0D7}"/>
                </a:ext>
              </a:extLst>
            </p:cNvPr>
            <p:cNvSpPr txBox="1"/>
            <p:nvPr/>
          </p:nvSpPr>
          <p:spPr>
            <a:xfrm>
              <a:off x="81891" y="351838"/>
              <a:ext cx="391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THE FOUR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1309157-E4AD-1442-AE0D-B99F89A8BDF8}"/>
              </a:ext>
            </a:extLst>
          </p:cNvPr>
          <p:cNvGrpSpPr/>
          <p:nvPr/>
        </p:nvGrpSpPr>
        <p:grpSpPr>
          <a:xfrm>
            <a:off x="1" y="972197"/>
            <a:ext cx="3993491" cy="584775"/>
            <a:chOff x="0" y="972195"/>
            <a:chExt cx="3993491" cy="58477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DC36273-2F03-2C48-90BE-E87A8199577D}"/>
                </a:ext>
              </a:extLst>
            </p:cNvPr>
            <p:cNvSpPr/>
            <p:nvPr/>
          </p:nvSpPr>
          <p:spPr>
            <a:xfrm>
              <a:off x="0" y="1054088"/>
              <a:ext cx="3474720" cy="455589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layfair Display" pitchFamily="2" charset="7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726B253-FB0D-934A-9735-B105DD71B111}"/>
                </a:ext>
              </a:extLst>
            </p:cNvPr>
            <p:cNvSpPr txBox="1"/>
            <p:nvPr/>
          </p:nvSpPr>
          <p:spPr>
            <a:xfrm>
              <a:off x="81891" y="972195"/>
              <a:ext cx="3911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DISCIPLINES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34612C6-110E-3F46-B0AB-48FCCCFED822}"/>
              </a:ext>
            </a:extLst>
          </p:cNvPr>
          <p:cNvGrpSpPr/>
          <p:nvPr/>
        </p:nvGrpSpPr>
        <p:grpSpPr>
          <a:xfrm>
            <a:off x="-1" y="1596554"/>
            <a:ext cx="4685424" cy="584775"/>
            <a:chOff x="-1" y="1596556"/>
            <a:chExt cx="4685424" cy="58477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31AD897-503D-0B43-A29A-75AD0FE8A37B}"/>
                </a:ext>
              </a:extLst>
            </p:cNvPr>
            <p:cNvSpPr/>
            <p:nvPr/>
          </p:nvSpPr>
          <p:spPr>
            <a:xfrm>
              <a:off x="-1" y="1674481"/>
              <a:ext cx="3715467" cy="455589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layfair Display" pitchFamily="2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5B11A77-A674-F14B-928D-7E8C149F7BD9}"/>
                </a:ext>
              </a:extLst>
            </p:cNvPr>
            <p:cNvSpPr txBox="1"/>
            <p:nvPr/>
          </p:nvSpPr>
          <p:spPr>
            <a:xfrm>
              <a:off x="81891" y="1596556"/>
              <a:ext cx="4603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OF A HEALTHY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7981D84-96F2-B241-9E01-D3B49FD8204B}"/>
              </a:ext>
            </a:extLst>
          </p:cNvPr>
          <p:cNvGrpSpPr/>
          <p:nvPr/>
        </p:nvGrpSpPr>
        <p:grpSpPr>
          <a:xfrm>
            <a:off x="-1" y="2196435"/>
            <a:ext cx="4977524" cy="584775"/>
            <a:chOff x="-1" y="2196435"/>
            <a:chExt cx="4977524" cy="58477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4E56F6D-41DE-3D40-8611-5AF9B9EAED67}"/>
                </a:ext>
              </a:extLst>
            </p:cNvPr>
            <p:cNvSpPr/>
            <p:nvPr/>
          </p:nvSpPr>
          <p:spPr>
            <a:xfrm>
              <a:off x="-1" y="2273852"/>
              <a:ext cx="3993491" cy="455589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layfair Display" pitchFamily="2" charset="77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301B43C-0A09-DE47-9FC0-C1AD4B542F37}"/>
                </a:ext>
              </a:extLst>
            </p:cNvPr>
            <p:cNvSpPr txBox="1"/>
            <p:nvPr/>
          </p:nvSpPr>
          <p:spPr>
            <a:xfrm>
              <a:off x="81891" y="2196435"/>
              <a:ext cx="4895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300" dirty="0">
                  <a:solidFill>
                    <a:schemeClr val="bg1"/>
                  </a:solidFill>
                  <a:latin typeface="Playfair Display" pitchFamily="2" charset="77"/>
                </a:rPr>
                <a:t>ORGANIZATION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BFAD003-999E-4E4D-BBEE-2C1826D36FC2}"/>
              </a:ext>
            </a:extLst>
          </p:cNvPr>
          <p:cNvGrpSpPr/>
          <p:nvPr/>
        </p:nvGrpSpPr>
        <p:grpSpPr>
          <a:xfrm>
            <a:off x="-596427" y="-2274123"/>
            <a:ext cx="5721563" cy="578805"/>
            <a:chOff x="-596426" y="441487"/>
            <a:chExt cx="5721564" cy="52618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D23E9FA-BCD6-9943-91FC-C6404235EB0F}"/>
                </a:ext>
              </a:extLst>
            </p:cNvPr>
            <p:cNvSpPr/>
            <p:nvPr/>
          </p:nvSpPr>
          <p:spPr>
            <a:xfrm>
              <a:off x="-596426" y="471894"/>
              <a:ext cx="5098698" cy="495780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E0CC6C9-6AB5-8A44-AE9D-480CAB07E067}"/>
                </a:ext>
              </a:extLst>
            </p:cNvPr>
            <p:cNvSpPr txBox="1"/>
            <p:nvPr/>
          </p:nvSpPr>
          <p:spPr>
            <a:xfrm>
              <a:off x="176609" y="441487"/>
              <a:ext cx="4948529" cy="50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spc="300" dirty="0">
                  <a:solidFill>
                    <a:schemeClr val="bg1"/>
                  </a:solidFill>
                  <a:latin typeface="Playfair Display" pitchFamily="2" charset="77"/>
                </a:rPr>
                <a:t>OVERCMING THE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E69B99E-4B66-2C47-915D-577C5D7E0D4B}"/>
              </a:ext>
            </a:extLst>
          </p:cNvPr>
          <p:cNvGrpSpPr/>
          <p:nvPr/>
        </p:nvGrpSpPr>
        <p:grpSpPr>
          <a:xfrm>
            <a:off x="-404780" y="-1646819"/>
            <a:ext cx="5954680" cy="576092"/>
            <a:chOff x="-404780" y="1068793"/>
            <a:chExt cx="5954680" cy="52372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8700FC6-A777-6646-B8EE-30090AD6C6F2}"/>
                </a:ext>
              </a:extLst>
            </p:cNvPr>
            <p:cNvSpPr/>
            <p:nvPr/>
          </p:nvSpPr>
          <p:spPr>
            <a:xfrm>
              <a:off x="-404780" y="1096733"/>
              <a:ext cx="5373291" cy="495780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AE9B31-3596-E947-B114-81EDF31FB8FD}"/>
                </a:ext>
              </a:extLst>
            </p:cNvPr>
            <p:cNvSpPr txBox="1"/>
            <p:nvPr/>
          </p:nvSpPr>
          <p:spPr>
            <a:xfrm>
              <a:off x="176609" y="1068793"/>
              <a:ext cx="5373291" cy="50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spc="300" dirty="0">
                  <a:solidFill>
                    <a:schemeClr val="bg1"/>
                  </a:solidFill>
                  <a:latin typeface="Playfair Display" pitchFamily="2" charset="77"/>
                </a:rPr>
                <a:t>FIVE DYSFUNCTIONS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F102D3E-AA5D-6440-AE6B-F0245C33A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349" y="6348062"/>
            <a:ext cx="2652889" cy="3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7C8C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7C8C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/>
      <p:bldP spid="4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DF3B102-338B-3F4A-B885-5AECB900089F}"/>
              </a:ext>
            </a:extLst>
          </p:cNvPr>
          <p:cNvSpPr/>
          <p:nvPr/>
        </p:nvSpPr>
        <p:spPr>
          <a:xfrm>
            <a:off x="7949855" y="0"/>
            <a:ext cx="434951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13C66"/>
                </a:solidFill>
              </a:rPr>
              <a:t>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8AD40E-2D7C-1949-BE94-CE51E331A8EE}"/>
              </a:ext>
            </a:extLst>
          </p:cNvPr>
          <p:cNvGrpSpPr/>
          <p:nvPr/>
        </p:nvGrpSpPr>
        <p:grpSpPr>
          <a:xfrm>
            <a:off x="429410" y="346915"/>
            <a:ext cx="13723365" cy="1061677"/>
            <a:chOff x="322057" y="260186"/>
            <a:chExt cx="10292524" cy="7962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524D806-00F2-A746-A150-430D3F10EF15}"/>
                </a:ext>
              </a:extLst>
            </p:cNvPr>
            <p:cNvSpPr/>
            <p:nvPr/>
          </p:nvSpPr>
          <p:spPr>
            <a:xfrm>
              <a:off x="322057" y="291458"/>
              <a:ext cx="10292524" cy="764986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202ED8-2874-C04D-8A47-480318747166}"/>
                </a:ext>
              </a:extLst>
            </p:cNvPr>
            <p:cNvSpPr txBox="1"/>
            <p:nvPr/>
          </p:nvSpPr>
          <p:spPr>
            <a:xfrm>
              <a:off x="436356" y="260186"/>
              <a:ext cx="6523894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spc="300" dirty="0">
                  <a:solidFill>
                    <a:schemeClr val="bg1"/>
                  </a:solidFill>
                  <a:latin typeface="Playfair Display" pitchFamily="2" charset="77"/>
                </a:rPr>
                <a:t>Best Team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9265605-BA7A-A340-B721-0DCE3167696E}"/>
              </a:ext>
            </a:extLst>
          </p:cNvPr>
          <p:cNvGrpSpPr/>
          <p:nvPr/>
        </p:nvGrpSpPr>
        <p:grpSpPr>
          <a:xfrm>
            <a:off x="665194" y="1521027"/>
            <a:ext cx="5744956" cy="913199"/>
            <a:chOff x="498895" y="1140770"/>
            <a:chExt cx="4308717" cy="68489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955963-682A-A349-8759-3B7F3B8AA37C}"/>
                </a:ext>
              </a:extLst>
            </p:cNvPr>
            <p:cNvSpPr txBox="1"/>
            <p:nvPr/>
          </p:nvSpPr>
          <p:spPr>
            <a:xfrm>
              <a:off x="544613" y="1140770"/>
              <a:ext cx="4262999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>
                  <a:solidFill>
                    <a:srgbClr val="404140"/>
                  </a:solidFill>
                  <a:latin typeface="Montserrat" pitchFamily="2" charset="77"/>
                  <a:cs typeface="Arial" panose="020B0604020202020204" pitchFamily="34" charset="0"/>
                </a:rPr>
                <a:t>What’s the best team you have even been on?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40D9135-FCC5-474A-BED0-2F52ABF17479}"/>
                </a:ext>
              </a:extLst>
            </p:cNvPr>
            <p:cNvSpPr/>
            <p:nvPr/>
          </p:nvSpPr>
          <p:spPr>
            <a:xfrm>
              <a:off x="498895" y="1302900"/>
              <a:ext cx="45719" cy="45719"/>
            </a:xfrm>
            <a:prstGeom prst="ellipse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Montserrat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6B523B-E9E7-CC44-9676-FBE50FCB7288}"/>
              </a:ext>
            </a:extLst>
          </p:cNvPr>
          <p:cNvGrpSpPr/>
          <p:nvPr/>
        </p:nvGrpSpPr>
        <p:grpSpPr>
          <a:xfrm>
            <a:off x="695672" y="3094880"/>
            <a:ext cx="5879592" cy="502765"/>
            <a:chOff x="498895" y="2013193"/>
            <a:chExt cx="4409694" cy="37707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0E43713-3F95-8049-AF15-5D62E201961E}"/>
                </a:ext>
              </a:extLst>
            </p:cNvPr>
            <p:cNvSpPr txBox="1"/>
            <p:nvPr/>
          </p:nvSpPr>
          <p:spPr>
            <a:xfrm>
              <a:off x="544613" y="2013193"/>
              <a:ext cx="4363976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>
                  <a:solidFill>
                    <a:srgbClr val="404140"/>
                  </a:solidFill>
                  <a:latin typeface="Montserrat" pitchFamily="2" charset="77"/>
                  <a:cs typeface="Arial" panose="020B0604020202020204" pitchFamily="34" charset="0"/>
                </a:rPr>
                <a:t>What made that team GREAT?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B8C72C5-B828-BC4C-A4DC-DC8E2E14E475}"/>
                </a:ext>
              </a:extLst>
            </p:cNvPr>
            <p:cNvSpPr/>
            <p:nvPr/>
          </p:nvSpPr>
          <p:spPr>
            <a:xfrm>
              <a:off x="498895" y="2175323"/>
              <a:ext cx="45719" cy="45719"/>
            </a:xfrm>
            <a:prstGeom prst="ellipse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67" b="1">
                <a:latin typeface="Montserrat" pitchFamily="2" charset="77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BB1E376A-D195-A04D-9FC9-A625937A3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345" y="7204915"/>
            <a:ext cx="6731047" cy="564915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D64E8FC-CA09-B840-A873-9F8B12B60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71" y="12226107"/>
            <a:ext cx="839580" cy="1828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DBA081B-102B-CE41-B1EF-F7CD89CA6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263" y="11331120"/>
            <a:ext cx="1299995" cy="1828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969DDA7-223A-4E4F-8485-64B98A7E5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587" y="10460512"/>
            <a:ext cx="1821347" cy="18281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AB9D80D-7D56-B040-AB83-27C1BAF93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838" y="9624105"/>
            <a:ext cx="2308845" cy="18281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6684E9-4DEB-0C48-9953-112D3B082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054" y="8692403"/>
            <a:ext cx="1110412" cy="1828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74C21BF-B32A-7F4D-8AE2-0B7DAE4AD3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7184" y="5872340"/>
            <a:ext cx="4718059" cy="471805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D4D5DBE-F451-A84F-AE0C-9A458696F1D2}"/>
              </a:ext>
            </a:extLst>
          </p:cNvPr>
          <p:cNvSpPr txBox="1"/>
          <p:nvPr/>
        </p:nvSpPr>
        <p:spPr>
          <a:xfrm>
            <a:off x="15116055" y="6191659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6373B10-F145-5548-9A74-E64FFC7AF8D1}"/>
              </a:ext>
            </a:extLst>
          </p:cNvPr>
          <p:cNvSpPr txBox="1"/>
          <p:nvPr/>
        </p:nvSpPr>
        <p:spPr>
          <a:xfrm>
            <a:off x="13185297" y="6169148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A37D94-0D8D-8F4F-8EC0-C9D23ACF5E5C}"/>
              </a:ext>
            </a:extLst>
          </p:cNvPr>
          <p:cNvSpPr txBox="1"/>
          <p:nvPr/>
        </p:nvSpPr>
        <p:spPr>
          <a:xfrm>
            <a:off x="15087175" y="8251353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938C582-A26B-BC43-AE60-4B6EF67CA76A}"/>
              </a:ext>
            </a:extLst>
          </p:cNvPr>
          <p:cNvSpPr txBox="1"/>
          <p:nvPr/>
        </p:nvSpPr>
        <p:spPr>
          <a:xfrm>
            <a:off x="13131928" y="8251353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C94B817-C9C4-7F4B-B761-F972CD1C9F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29361" y="8763112"/>
            <a:ext cx="1104591" cy="103132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67E4064-DFB4-B042-912B-61A9C42733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30369" y="8605628"/>
            <a:ext cx="1217304" cy="125111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FBB5F86-F1D9-6948-928F-D862D21A59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695" y="6391105"/>
            <a:ext cx="1538536" cy="151035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A7C01CC-A668-F345-87A6-645B88B526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68508" y="6703130"/>
            <a:ext cx="879164" cy="85662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9073E45-A966-C548-B471-9E112BE244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59076" y="6831357"/>
            <a:ext cx="5467724" cy="449976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CF9C701-1B64-A649-ABB7-3A49B267FC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24155" y="6799783"/>
            <a:ext cx="2488155" cy="378804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C85D66A-ACC5-564C-8344-69751BB52B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24315" y="6730644"/>
            <a:ext cx="294051" cy="21621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53E2DDF-5662-8E40-AB8C-D7B7321D37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13887" y="6778218"/>
            <a:ext cx="294051" cy="216213"/>
          </a:xfrm>
          <a:prstGeom prst="rect">
            <a:avLst/>
          </a:prstGeom>
        </p:spPr>
      </p:pic>
      <p:pic>
        <p:nvPicPr>
          <p:cNvPr id="32" name="Picture 31" descr="IMG_0515.jpeg">
            <a:extLst>
              <a:ext uri="{FF2B5EF4-FFF2-40B4-BE49-F238E27FC236}">
                <a16:creationId xmlns:a16="http://schemas.microsoft.com/office/drawing/2014/main" id="{121A19DB-136D-DE4A-AD48-0D8158F219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8051" y="2185540"/>
            <a:ext cx="5117712" cy="37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58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709BF58-1CB8-C148-B74F-91AC21E2C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879" y="4267245"/>
            <a:ext cx="4718059" cy="47180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A5DED94-C8B2-A248-9DD8-2B58A32E81E6}"/>
              </a:ext>
            </a:extLst>
          </p:cNvPr>
          <p:cNvSpPr txBox="1"/>
          <p:nvPr/>
        </p:nvSpPr>
        <p:spPr>
          <a:xfrm>
            <a:off x="12430749" y="4586564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FE99A3-EBE3-CC40-8BF0-B97DD6907CBE}"/>
              </a:ext>
            </a:extLst>
          </p:cNvPr>
          <p:cNvSpPr txBox="1"/>
          <p:nvPr/>
        </p:nvSpPr>
        <p:spPr>
          <a:xfrm>
            <a:off x="10499993" y="4564053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BD1BF4-5657-AE46-B38E-D67B223A8658}"/>
              </a:ext>
            </a:extLst>
          </p:cNvPr>
          <p:cNvSpPr txBox="1"/>
          <p:nvPr/>
        </p:nvSpPr>
        <p:spPr>
          <a:xfrm>
            <a:off x="12401869" y="6646259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14A0AD-60C3-FC4A-A126-63B60435832C}"/>
              </a:ext>
            </a:extLst>
          </p:cNvPr>
          <p:cNvSpPr txBox="1"/>
          <p:nvPr/>
        </p:nvSpPr>
        <p:spPr>
          <a:xfrm>
            <a:off x="10446623" y="6646259"/>
            <a:ext cx="1563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A053EFA-139B-DF41-BD9A-BA4ED3E07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057" y="7158017"/>
            <a:ext cx="1104591" cy="10313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48FACB-A40C-C947-B70F-9592B4728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5064" y="7000533"/>
            <a:ext cx="1217304" cy="1251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66C5E8-61C6-474A-BF50-FA5E88C8A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389" y="4786010"/>
            <a:ext cx="1538536" cy="15103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1123B68-1737-A540-9DC1-7BFC8DADD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3203" y="5098035"/>
            <a:ext cx="879164" cy="8566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DFDFC5-C547-1241-877F-6C36BCC8C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3771" y="5226263"/>
            <a:ext cx="5467724" cy="4499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2E59B-3199-C646-984B-45135EE9E3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38849" y="5194689"/>
            <a:ext cx="2488155" cy="37880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94F713-1DD4-494A-BC12-C7CB8C8A3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9345" y="565596"/>
            <a:ext cx="6731047" cy="56491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B2696B-A3D8-8A43-A374-AE5F7E4DFD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39009" y="5125550"/>
            <a:ext cx="294051" cy="2162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8F0D34F-3C36-F640-9291-1DCCFACB29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8581" y="5173123"/>
            <a:ext cx="294051" cy="216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59EF1B-0E16-7640-8F2D-7CC14C9A11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4471" y="5586789"/>
            <a:ext cx="839580" cy="182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D05428-37F6-EC49-A1B2-7E1C4C6A14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4263" y="4691802"/>
            <a:ext cx="1299995" cy="182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4A5F92-239D-E24A-BFA1-499AB31D17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3587" y="3821194"/>
            <a:ext cx="1821347" cy="182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C43055-B643-5B4B-B364-CFD74B6629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9838" y="2984787"/>
            <a:ext cx="2308845" cy="1828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A9B7E8-E7E1-D64A-AD74-060ED0503C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9054" y="2053085"/>
            <a:ext cx="1110412" cy="1828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481139-3394-834A-AF58-A472ED756078}"/>
              </a:ext>
            </a:extLst>
          </p:cNvPr>
          <p:cNvGrpSpPr/>
          <p:nvPr/>
        </p:nvGrpSpPr>
        <p:grpSpPr>
          <a:xfrm>
            <a:off x="-547666" y="159556"/>
            <a:ext cx="5721563" cy="553998"/>
            <a:chOff x="-596426" y="441487"/>
            <a:chExt cx="5721564" cy="553998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B3350D4-A28E-CC40-93E2-21C0FBB2E26C}"/>
                </a:ext>
              </a:extLst>
            </p:cNvPr>
            <p:cNvSpPr/>
            <p:nvPr/>
          </p:nvSpPr>
          <p:spPr>
            <a:xfrm>
              <a:off x="-596426" y="471894"/>
              <a:ext cx="5098698" cy="495780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B508E-F5D4-7144-9B79-7EBD33DC150A}"/>
                </a:ext>
              </a:extLst>
            </p:cNvPr>
            <p:cNvSpPr txBox="1"/>
            <p:nvPr/>
          </p:nvSpPr>
          <p:spPr>
            <a:xfrm>
              <a:off x="176609" y="441487"/>
              <a:ext cx="49485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spc="300" dirty="0">
                  <a:solidFill>
                    <a:schemeClr val="bg1"/>
                  </a:solidFill>
                  <a:latin typeface="Playfair Display" pitchFamily="2" charset="77"/>
                </a:rPr>
                <a:t>OVERCOMING THE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B1494D0-CA49-1B4F-8BB1-0EB52C162BE1}"/>
              </a:ext>
            </a:extLst>
          </p:cNvPr>
          <p:cNvGrpSpPr/>
          <p:nvPr/>
        </p:nvGrpSpPr>
        <p:grpSpPr>
          <a:xfrm>
            <a:off x="-499704" y="795841"/>
            <a:ext cx="5993343" cy="569527"/>
            <a:chOff x="-439579" y="811509"/>
            <a:chExt cx="5993343" cy="569527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80EF45F-4349-D747-BE56-A4940A5B69CF}"/>
                </a:ext>
              </a:extLst>
            </p:cNvPr>
            <p:cNvSpPr/>
            <p:nvPr/>
          </p:nvSpPr>
          <p:spPr>
            <a:xfrm>
              <a:off x="-439579" y="885256"/>
              <a:ext cx="5373291" cy="495780"/>
            </a:xfrm>
            <a:prstGeom prst="rect">
              <a:avLst/>
            </a:prstGeom>
            <a:solidFill>
              <a:srgbClr val="1B2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D8C8803-F771-E445-8812-FF30E297F118}"/>
                </a:ext>
              </a:extLst>
            </p:cNvPr>
            <p:cNvSpPr txBox="1"/>
            <p:nvPr/>
          </p:nvSpPr>
          <p:spPr>
            <a:xfrm>
              <a:off x="180473" y="811509"/>
              <a:ext cx="53732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spc="300" dirty="0">
                  <a:solidFill>
                    <a:schemeClr val="bg1"/>
                  </a:solidFill>
                  <a:latin typeface="Playfair Display" pitchFamily="2" charset="77"/>
                </a:rPr>
                <a:t>FIVE DYSFUNCTIONS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E563C2E-8F41-EE4C-9FD3-612CA24107AD}"/>
              </a:ext>
            </a:extLst>
          </p:cNvPr>
          <p:cNvSpPr txBox="1"/>
          <p:nvPr/>
        </p:nvSpPr>
        <p:spPr>
          <a:xfrm>
            <a:off x="15437707" y="-1706260"/>
            <a:ext cx="188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WHAT IS MOST IMPORTANT,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RIGHT NOW?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2AA1A25-3AC9-C645-B84F-513AB32220AD}"/>
              </a:ext>
            </a:extLst>
          </p:cNvPr>
          <p:cNvSpPr txBox="1"/>
          <p:nvPr/>
        </p:nvSpPr>
        <p:spPr>
          <a:xfrm>
            <a:off x="13924251" y="-2189516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8C5275-4A62-CC43-844B-8BF061790F5E}"/>
              </a:ext>
            </a:extLst>
          </p:cNvPr>
          <p:cNvSpPr txBox="1"/>
          <p:nvPr/>
        </p:nvSpPr>
        <p:spPr>
          <a:xfrm>
            <a:off x="13930227" y="-1695285"/>
            <a:ext cx="2160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6A2EDCF-C945-EA4F-BAE6-D8A7212E270E}"/>
              </a:ext>
            </a:extLst>
          </p:cNvPr>
          <p:cNvSpPr txBox="1"/>
          <p:nvPr/>
        </p:nvSpPr>
        <p:spPr>
          <a:xfrm>
            <a:off x="13924251" y="-1198253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9DEB27D-2ACD-894F-9106-961F03107DDF}"/>
              </a:ext>
            </a:extLst>
          </p:cNvPr>
          <p:cNvSpPr txBox="1"/>
          <p:nvPr/>
        </p:nvSpPr>
        <p:spPr>
          <a:xfrm>
            <a:off x="15235975" y="-2189516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8D1EA5A-1456-8D4E-B2CA-AF0068C6C178}"/>
              </a:ext>
            </a:extLst>
          </p:cNvPr>
          <p:cNvSpPr txBox="1"/>
          <p:nvPr/>
        </p:nvSpPr>
        <p:spPr>
          <a:xfrm>
            <a:off x="15239464" y="-1689309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944DF62-813D-0449-B6F3-19595457DFC0}"/>
              </a:ext>
            </a:extLst>
          </p:cNvPr>
          <p:cNvSpPr txBox="1"/>
          <p:nvPr/>
        </p:nvSpPr>
        <p:spPr>
          <a:xfrm>
            <a:off x="15239464" y="-1198253"/>
            <a:ext cx="21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8C8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7F65DB5-9382-5243-B253-86BC0222C15C}"/>
              </a:ext>
            </a:extLst>
          </p:cNvPr>
          <p:cNvSpPr txBox="1"/>
          <p:nvPr/>
        </p:nvSpPr>
        <p:spPr>
          <a:xfrm>
            <a:off x="14116513" y="-2198120"/>
            <a:ext cx="878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WHY DO </a:t>
            </a:r>
          </a:p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EXIST?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EFE5870-91C9-DF49-8918-5A0332896A05}"/>
              </a:ext>
            </a:extLst>
          </p:cNvPr>
          <p:cNvSpPr/>
          <p:nvPr/>
        </p:nvSpPr>
        <p:spPr>
          <a:xfrm>
            <a:off x="13927591" y="-2131633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63464CE-767E-FA4D-8F81-6F13D524AB37}"/>
              </a:ext>
            </a:extLst>
          </p:cNvPr>
          <p:cNvSpPr txBox="1"/>
          <p:nvPr/>
        </p:nvSpPr>
        <p:spPr>
          <a:xfrm>
            <a:off x="14116513" y="-1694445"/>
            <a:ext cx="1055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HOW DO </a:t>
            </a:r>
          </a:p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BEHAVE?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83A6ABB-DD37-B148-9362-8EC51181C1E2}"/>
              </a:ext>
            </a:extLst>
          </p:cNvPr>
          <p:cNvSpPr/>
          <p:nvPr/>
        </p:nvSpPr>
        <p:spPr>
          <a:xfrm>
            <a:off x="13927591" y="-1633911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9303C74-E928-344C-882F-FBA78D010FA8}"/>
              </a:ext>
            </a:extLst>
          </p:cNvPr>
          <p:cNvSpPr txBox="1"/>
          <p:nvPr/>
        </p:nvSpPr>
        <p:spPr>
          <a:xfrm>
            <a:off x="14116513" y="-1203389"/>
            <a:ext cx="878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WHAT DO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DO?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692B2EE-7DBA-E24A-A42F-D06B949FABA5}"/>
              </a:ext>
            </a:extLst>
          </p:cNvPr>
          <p:cNvSpPr/>
          <p:nvPr/>
        </p:nvSpPr>
        <p:spPr>
          <a:xfrm>
            <a:off x="13927591" y="-1142856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C8C8C9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3DABF96-9B5B-B44F-81B8-66BFED4951EF}"/>
              </a:ext>
            </a:extLst>
          </p:cNvPr>
          <p:cNvSpPr txBox="1"/>
          <p:nvPr/>
        </p:nvSpPr>
        <p:spPr>
          <a:xfrm>
            <a:off x="15437707" y="-2192166"/>
            <a:ext cx="10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HOW WILL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WE SUCCEED?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2F47EFB-3242-684E-8B5E-896672D63C20}"/>
              </a:ext>
            </a:extLst>
          </p:cNvPr>
          <p:cNvSpPr/>
          <p:nvPr/>
        </p:nvSpPr>
        <p:spPr>
          <a:xfrm>
            <a:off x="15236829" y="-2131633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31A8B18-28D4-D941-8351-63F8919C27C2}"/>
              </a:ext>
            </a:extLst>
          </p:cNvPr>
          <p:cNvSpPr/>
          <p:nvPr/>
        </p:nvSpPr>
        <p:spPr>
          <a:xfrm>
            <a:off x="15236829" y="-1633911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08A549B-7195-584A-A596-32678030DC47}"/>
              </a:ext>
            </a:extLst>
          </p:cNvPr>
          <p:cNvSpPr txBox="1"/>
          <p:nvPr/>
        </p:nvSpPr>
        <p:spPr>
          <a:xfrm>
            <a:off x="15437708" y="-1209365"/>
            <a:ext cx="91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WHO MUST</a:t>
            </a:r>
            <a:b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DO WHAT?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E344451-84D6-A94F-8AA6-879276F84846}"/>
              </a:ext>
            </a:extLst>
          </p:cNvPr>
          <p:cNvSpPr/>
          <p:nvPr/>
        </p:nvSpPr>
        <p:spPr>
          <a:xfrm>
            <a:off x="15236829" y="-1142856"/>
            <a:ext cx="216028" cy="216028"/>
          </a:xfrm>
          <a:prstGeom prst="rect">
            <a:avLst/>
          </a:prstGeom>
          <a:noFill/>
          <a:ln w="19050">
            <a:solidFill>
              <a:srgbClr val="C8C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pic>
        <p:nvPicPr>
          <p:cNvPr id="24" name="Picture 2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0FF73A46-9282-C843-B447-2DE3D795F2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834" y="5840005"/>
            <a:ext cx="2098668" cy="822451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4C2606-ABEC-BC41-8739-7825EC22FC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7408" y="4519767"/>
            <a:ext cx="1320800" cy="778933"/>
          </a:xfrm>
          <a:prstGeom prst="rect">
            <a:avLst/>
          </a:prstGeom>
        </p:spPr>
      </p:pic>
      <p:pic>
        <p:nvPicPr>
          <p:cNvPr id="28" name="Picture 27" descr="A drawing of a face&#10;&#10;Description automatically generated">
            <a:extLst>
              <a:ext uri="{FF2B5EF4-FFF2-40B4-BE49-F238E27FC236}">
                <a16:creationId xmlns:a16="http://schemas.microsoft.com/office/drawing/2014/main" id="{F49A80FE-D272-3047-8AD7-0EF3BBCB15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2653" y="3378203"/>
            <a:ext cx="2459567" cy="718280"/>
          </a:xfrm>
          <a:prstGeom prst="rect">
            <a:avLst/>
          </a:prstGeom>
        </p:spPr>
      </p:pic>
      <p:pic>
        <p:nvPicPr>
          <p:cNvPr id="32" name="Picture 31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id="{C6218D56-7D40-4342-A8EE-74C74ADCF4B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13715" y="2013103"/>
            <a:ext cx="2048315" cy="1206151"/>
          </a:xfrm>
          <a:prstGeom prst="rect">
            <a:avLst/>
          </a:prstGeom>
        </p:spPr>
      </p:pic>
      <p:pic>
        <p:nvPicPr>
          <p:cNvPr id="36" name="Picture 35" descr="A close up of a sign&#10;&#10;Description automatically generated">
            <a:extLst>
              <a:ext uri="{FF2B5EF4-FFF2-40B4-BE49-F238E27FC236}">
                <a16:creationId xmlns:a16="http://schemas.microsoft.com/office/drawing/2014/main" id="{E214A898-DF02-5C4F-881F-33858F265B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52178" y="5260"/>
            <a:ext cx="1711373" cy="24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26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A5FE6"/>
      </a:dk2>
      <a:lt2>
        <a:srgbClr val="E7E6E6"/>
      </a:lt2>
      <a:accent1>
        <a:srgbClr val="F8F2EB"/>
      </a:accent1>
      <a:accent2>
        <a:srgbClr val="F8F1ED"/>
      </a:accent2>
      <a:accent3>
        <a:srgbClr val="F9F2EE"/>
      </a:accent3>
      <a:accent4>
        <a:srgbClr val="F9EEEB"/>
      </a:accent4>
      <a:accent5>
        <a:srgbClr val="F8EDE6"/>
      </a:accent5>
      <a:accent6>
        <a:srgbClr val="F8EFE6"/>
      </a:accent6>
      <a:hlink>
        <a:srgbClr val="F9F2EC"/>
      </a:hlink>
      <a:folHlink>
        <a:srgbClr val="F8ECE6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16151</TotalTime>
  <Words>714</Words>
  <Application>Microsoft Macintosh PowerPoint</Application>
  <PresentationFormat>Widescreen</PresentationFormat>
  <Paragraphs>235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Abadi</vt:lpstr>
      <vt:lpstr>Arial</vt:lpstr>
      <vt:lpstr>Calibri</vt:lpstr>
      <vt:lpstr>Corbel</vt:lpstr>
      <vt:lpstr>Georgia</vt:lpstr>
      <vt:lpstr>Helvetica Neue</vt:lpstr>
      <vt:lpstr>Montserrat</vt:lpstr>
      <vt:lpstr>Passion One</vt:lpstr>
      <vt:lpstr>Playfair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Rookie Mistake Number One: Allowing Confusion</vt:lpstr>
      <vt:lpstr>PowerPoint Presentation</vt:lpstr>
      <vt:lpstr>PowerPoint Presentation</vt:lpstr>
      <vt:lpstr>From Allowing Confusion to Insisting Upon Clarity </vt:lpstr>
      <vt:lpstr>Rookie Mistake Number Two: Failing to Connect</vt:lpstr>
      <vt:lpstr>PowerPoint Presentation</vt:lpstr>
      <vt:lpstr>From Weak Connections to Strong Connections</vt:lpstr>
      <vt:lpstr>Mistake Number Three: Truly Awful Meetings</vt:lpstr>
      <vt:lpstr>PowerPoint Presentation</vt:lpstr>
      <vt:lpstr>PowerPoint Presentation</vt:lpstr>
      <vt:lpstr>From Truly Awful Meetings to Truly Great Meetings</vt:lpstr>
      <vt:lpstr>PowerPoint Presentation</vt:lpstr>
      <vt:lpstr>PowerPoint Presentation</vt:lpstr>
      <vt:lpstr>PowerPoint Presentation</vt:lpstr>
      <vt:lpstr>From Hiring Fast/Firing Slow to Hiring Slowly/Firing Faster</vt:lpstr>
      <vt:lpstr>Rookie Mistake Number 5: Giving and Receiving Feedback</vt:lpstr>
      <vt:lpstr>From Failing at Feedback to Frequent, Timely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McHargue</dc:creator>
  <cp:lastModifiedBy>Mike McHargue</cp:lastModifiedBy>
  <cp:revision>107</cp:revision>
  <dcterms:created xsi:type="dcterms:W3CDTF">2018-10-24T20:55:28Z</dcterms:created>
  <dcterms:modified xsi:type="dcterms:W3CDTF">2020-07-21T04:04:50Z</dcterms:modified>
</cp:coreProperties>
</file>