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24"/>
  </p:notesMasterIdLst>
  <p:sldIdLst>
    <p:sldId id="268" r:id="rId3"/>
    <p:sldId id="258" r:id="rId4"/>
    <p:sldId id="259" r:id="rId5"/>
    <p:sldId id="260" r:id="rId6"/>
    <p:sldId id="261" r:id="rId7"/>
    <p:sldId id="262" r:id="rId8"/>
    <p:sldId id="272" r:id="rId9"/>
    <p:sldId id="269" r:id="rId10"/>
    <p:sldId id="270" r:id="rId11"/>
    <p:sldId id="271" r:id="rId12"/>
    <p:sldId id="273" r:id="rId13"/>
    <p:sldId id="274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5" r:id="rId22"/>
    <p:sldId id="26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53B"/>
    <a:srgbClr val="0340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70" autoAdjust="0"/>
    <p:restoredTop sz="94646"/>
  </p:normalViewPr>
  <p:slideViewPr>
    <p:cSldViewPr snapToGrid="0" snapToObjects="1">
      <p:cViewPr varScale="1">
        <p:scale>
          <a:sx n="105" d="100"/>
          <a:sy n="105" d="100"/>
        </p:scale>
        <p:origin x="138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98FCA-A516-4730-B67E-DBE633BA4E81}" type="datetimeFigureOut">
              <a:rPr lang="en-US" smtClean="0"/>
              <a:t>7/21/2020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5AE9A-1927-4FEF-AD52-238125D0C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06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– Need a white logo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DF1DB-EDFE-3E44-98AB-9C1F169A50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14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DF1DB-EDFE-3E44-98AB-9C1F169A50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24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2CF3E7-7938-CE4D-9F27-C448677F14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3382"/>
            <a:ext cx="12192000" cy="8176964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6481F561-98FE-0C4C-95FA-8BEF92FE9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277367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563637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64A8F-97BD-6C45-8A31-380E1355F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E1FAE5-7F48-F841-AA7F-C96A484A01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3425" y="5638807"/>
            <a:ext cx="920750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8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973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4A277-2607-E942-8E92-B1BB3C463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6CB4C-B9E8-6A45-AA82-4BD27207A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F2EC60-2497-344C-9BEC-832355816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6842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76747-902E-C247-A426-22DF8DF0F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970481-324F-AD46-A60A-C978D81A27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1129D8-D3A8-A544-92C2-07AE21B39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8808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bg>
      <p:bgPr>
        <a:solidFill>
          <a:srgbClr val="000B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9968C628-385E-4A40-97D0-29F9940FD4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6700" y="6133880"/>
            <a:ext cx="639535" cy="667675"/>
          </a:xfrm>
          <a:prstGeom prst="rect">
            <a:avLst/>
          </a:prstGeom>
        </p:spPr>
      </p:pic>
      <p:pic>
        <p:nvPicPr>
          <p:cNvPr id="9" name="Picture 8" descr="A picture containing object&#10;&#10;Description automatically generated">
            <a:extLst>
              <a:ext uri="{FF2B5EF4-FFF2-40B4-BE49-F238E27FC236}">
                <a16:creationId xmlns:a16="http://schemas.microsoft.com/office/drawing/2014/main" id="{F0EE9992-6B38-024F-BFD6-BCBE6D2073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726" y="-1038102"/>
            <a:ext cx="5932042" cy="9165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D3EA98-5543-4D15-9DDB-1FEFB0BED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2019"/>
            <a:ext cx="10515600" cy="1325563"/>
          </a:xfrm>
        </p:spPr>
        <p:txBody>
          <a:bodyPr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EF3E021-5641-3842-9DCE-97F7EFB89D0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3530017"/>
            <a:ext cx="10515600" cy="684212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8769DC-985E-674B-9D04-92B4F02488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8"/>
          <a:stretch/>
        </p:blipFill>
        <p:spPr>
          <a:xfrm rot="16200000">
            <a:off x="1562714" y="4046575"/>
            <a:ext cx="1108831" cy="42342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B6CA0D-465D-9448-9391-DDE40A8BC5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98"/>
          <a:stretch/>
        </p:blipFill>
        <p:spPr>
          <a:xfrm rot="16200000">
            <a:off x="9473823" y="-1359321"/>
            <a:ext cx="1108831" cy="43275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E74076-434B-C040-AC23-543EC4E74F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5840" y="6421348"/>
            <a:ext cx="1680810" cy="29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38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671A6-CE98-4BBF-A0B9-FFFA2821E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034" y="365125"/>
            <a:ext cx="103039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276E3EE4-7CBC-834B-8535-FCBD4DEE61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71" y="6145761"/>
            <a:ext cx="1532904" cy="6315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EBF463-4FCF-364E-90F9-268B73090DD0}"/>
              </a:ext>
            </a:extLst>
          </p:cNvPr>
          <p:cNvSpPr txBox="1"/>
          <p:nvPr userDrawn="1"/>
        </p:nvSpPr>
        <p:spPr>
          <a:xfrm>
            <a:off x="9855201" y="6300119"/>
            <a:ext cx="37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86DDFF"/>
                </a:solidFill>
                <a:latin typeface="Myriad Pro" panose="020B0703030403020204" pitchFamily="34" charset="0"/>
              </a:rPr>
              <a:t>@</a:t>
            </a:r>
            <a:endParaRPr lang="en-US" dirty="0">
              <a:solidFill>
                <a:srgbClr val="86DDFF"/>
              </a:solidFill>
              <a:latin typeface="Myriad Pro" panose="020B0703030403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15F9DD8-E4FD-2D44-8763-7F27582D533D}"/>
              </a:ext>
            </a:extLst>
          </p:cNvPr>
          <p:cNvCxnSpPr>
            <a:cxnSpLocks/>
          </p:cNvCxnSpPr>
          <p:nvPr userDrawn="1"/>
        </p:nvCxnSpPr>
        <p:spPr>
          <a:xfrm>
            <a:off x="8350624" y="6804212"/>
            <a:ext cx="3684494" cy="0"/>
          </a:xfrm>
          <a:prstGeom prst="line">
            <a:avLst/>
          </a:prstGeom>
          <a:ln w="34925" cap="rnd" cmpd="thickThin">
            <a:solidFill>
              <a:srgbClr val="7CA8C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147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184ACB-F3BB-E145-B508-1941278BD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40240"/>
            <a:ext cx="12192000" cy="817696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54E9ABE-7B0E-AA45-B8E8-F86550D8C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2316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542961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AC440-84DF-3B48-8DEC-BD61514E6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BBD4B-E573-0042-B2CA-2187EC385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A8BCB1-00EC-DE4C-B018-E7BE6D7B23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3425" y="5638807"/>
            <a:ext cx="920750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44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AC440-84DF-3B48-8DEC-BD61514E6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BBD4B-E573-0042-B2CA-2187EC385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A8BCB1-00EC-DE4C-B018-E7BE6D7B23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3425" y="5638807"/>
            <a:ext cx="920750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0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A244A-FBFC-564E-B69D-4AD150BFC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BC6EA-5D4D-7D40-8DFB-BBAB9D4EA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9001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AC440-84DF-3B48-8DEC-BD61514E6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BBD4B-E573-0042-B2CA-2187EC385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A8BCB1-00EC-DE4C-B018-E7BE6D7B23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3425" y="5638807"/>
            <a:ext cx="920750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66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A244A-FBFC-564E-B69D-4AD150BFC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BC6EA-5D4D-7D40-8DFB-BBAB9D4EA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790EDE-D60B-5947-B25D-7B8CA6E82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3425" y="5638807"/>
            <a:ext cx="920750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15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809D4-08D1-014A-882D-4A86A7518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B03C4-B4B9-B049-A6AB-98374B2B5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154D79-21C4-144C-8572-DD70D26196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0473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ACEEB-28D6-4C47-BEC1-28506E9DD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A804E-0EBE-D14A-8A17-56E507DFD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781B4A-09D2-104D-B0AF-392EC0E95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5BAC3D-22CF-0346-8936-C32EC779E3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B6507E-CC34-1E42-9421-37B5DEB6C0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14924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ACEEB-28D6-4C47-BEC1-28506E9DD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A804E-0EBE-D14A-8A17-56E507DFD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781B4A-09D2-104D-B0AF-392EC0E95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5BAC3D-22CF-0346-8936-C32EC779E3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B6507E-CC34-1E42-9421-37B5DEB6C0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18BD6B-0330-3F47-812D-141ED9D49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3425" y="5638807"/>
            <a:ext cx="920750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14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64A8F-97BD-6C45-8A31-380E1355F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35630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64A8F-97BD-6C45-8A31-380E1355F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E1FAE5-7F48-F841-AA7F-C96A484A01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3425" y="5638807"/>
            <a:ext cx="920750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219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4981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4A277-2607-E942-8E92-B1BB3C463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6CB4C-B9E8-6A45-AA82-4BD27207A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F2EC60-2497-344C-9BEC-832355816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3082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76747-902E-C247-A426-22DF8DF0F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970481-324F-AD46-A60A-C978D81A27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1129D8-D3A8-A544-92C2-07AE21B39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8088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AC440-84DF-3B48-8DEC-BD61514E6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BBD4B-E573-0042-B2CA-2187EC385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A8BCB1-00EC-DE4C-B018-E7BE6D7B23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3425" y="5638807"/>
            <a:ext cx="920750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4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A244A-FBFC-564E-B69D-4AD150BFC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BC6EA-5D4D-7D40-8DFB-BBAB9D4EA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6550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A244A-FBFC-564E-B69D-4AD150BFC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BC6EA-5D4D-7D40-8DFB-BBAB9D4EA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790EDE-D60B-5947-B25D-7B8CA6E82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3425" y="5638807"/>
            <a:ext cx="920750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79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809D4-08D1-014A-882D-4A86A7518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B03C4-B4B9-B049-A6AB-98374B2B5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154D79-21C4-144C-8572-DD70D26196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5329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ACEEB-28D6-4C47-BEC1-28506E9DD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A804E-0EBE-D14A-8A17-56E507DFD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781B4A-09D2-104D-B0AF-392EC0E95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5BAC3D-22CF-0346-8936-C32EC779E3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B6507E-CC34-1E42-9421-37B5DEB6C0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7662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ACEEB-28D6-4C47-BEC1-28506E9DD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A804E-0EBE-D14A-8A17-56E507DFD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781B4A-09D2-104D-B0AF-392EC0E95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5BAC3D-22CF-0346-8936-C32EC779E3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B6507E-CC34-1E42-9421-37B5DEB6C0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18BD6B-0330-3F47-812D-141ED9D49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3425" y="5638807"/>
            <a:ext cx="920750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79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64A8F-97BD-6C45-8A31-380E1355F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328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31E8001-3EE4-A640-B4CF-A11B24A7E6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10000"/>
          </a:blip>
          <a:stretch>
            <a:fillRect/>
          </a:stretch>
        </p:blipFill>
        <p:spPr>
          <a:xfrm>
            <a:off x="0" y="1919290"/>
            <a:ext cx="12192000" cy="8176964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74D9B-E94D-ED4C-BEDC-07970418D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AF4284E0-9029-B143-9DD9-43A14CEFD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F2593FA-9EDF-0149-BAAE-DB8ED66A2CEC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893425" y="5638807"/>
            <a:ext cx="920750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52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1" r:id="rId4"/>
    <p:sldLayoutId id="2147483659" r:id="rId5"/>
    <p:sldLayoutId id="2147483652" r:id="rId6"/>
    <p:sldLayoutId id="2147483653" r:id="rId7"/>
    <p:sldLayoutId id="2147483660" r:id="rId8"/>
    <p:sldLayoutId id="2147483654" r:id="rId9"/>
    <p:sldLayoutId id="2147483661" r:id="rId10"/>
    <p:sldLayoutId id="2147483655" r:id="rId11"/>
    <p:sldLayoutId id="2147483656" r:id="rId12"/>
    <p:sldLayoutId id="2147483657" r:id="rId13"/>
    <p:sldLayoutId id="2147483676" r:id="rId14"/>
    <p:sldLayoutId id="214748367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34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936550-1BB4-A34A-8D21-FD1EC80B7FC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10000"/>
          </a:blip>
          <a:stretch>
            <a:fillRect/>
          </a:stretch>
        </p:blipFill>
        <p:spPr>
          <a:xfrm>
            <a:off x="0" y="1909356"/>
            <a:ext cx="12192000" cy="817696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74D9B-E94D-ED4C-BEDC-07970418D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AF4284E0-9029-B143-9DD9-43A14CEFD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F2593FA-9EDF-0149-BAAE-DB8ED66A2CE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893425" y="5638807"/>
            <a:ext cx="920750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62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ign, food&#10;&#10;Description automatically generated">
            <a:extLst>
              <a:ext uri="{FF2B5EF4-FFF2-40B4-BE49-F238E27FC236}">
                <a16:creationId xmlns:a16="http://schemas.microsoft.com/office/drawing/2014/main" id="{CFAD70CA-0F39-3A45-8331-C65C38234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04718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940E3C4-A87E-E544-8B2B-FDDFD6028F9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5961160"/>
            <a:ext cx="10515600" cy="89684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2"/>
                </a:solidFill>
                <a:latin typeface="Myriad Pro" panose="020B0703030403020204" pitchFamily="34" charset="0"/>
              </a:rPr>
              <a:t>Presented by : Josh Peterson, CEO</a:t>
            </a:r>
          </a:p>
          <a:p>
            <a:r>
              <a:rPr lang="en-US" dirty="0">
                <a:solidFill>
                  <a:schemeClr val="bg2"/>
                </a:solidFill>
                <a:latin typeface="Myriad Pro" panose="020B0703030403020204" pitchFamily="34" charset="0"/>
              </a:rPr>
              <a:t>Bering McKinley</a:t>
            </a:r>
          </a:p>
        </p:txBody>
      </p:sp>
    </p:spTree>
    <p:extLst>
      <p:ext uri="{BB962C8B-B14F-4D97-AF65-F5344CB8AC3E}">
        <p14:creationId xmlns:p14="http://schemas.microsoft.com/office/powerpoint/2010/main" val="396915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725C218-73E0-4D4E-8171-01A46EBB840E}"/>
              </a:ext>
            </a:extLst>
          </p:cNvPr>
          <p:cNvSpPr/>
          <p:nvPr/>
        </p:nvSpPr>
        <p:spPr>
          <a:xfrm>
            <a:off x="0" y="-14802"/>
            <a:ext cx="12192000" cy="1495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B5ED70-E583-4A43-93C4-D7F52CA316EE}"/>
              </a:ext>
            </a:extLst>
          </p:cNvPr>
          <p:cNvSpPr/>
          <p:nvPr/>
        </p:nvSpPr>
        <p:spPr>
          <a:xfrm>
            <a:off x="0" y="-14800"/>
            <a:ext cx="12192000" cy="1495729"/>
          </a:xfrm>
          <a:prstGeom prst="rect">
            <a:avLst/>
          </a:prstGeom>
          <a:blipFill>
            <a:blip r:embed="rId2">
              <a:alphaModFix amt="50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67EE4-3E25-4185-A803-EDBC883F0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544" y="414738"/>
            <a:ext cx="10515600" cy="636651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Myriad Pro" panose="020B0703030403020204" pitchFamily="34" charset="0"/>
              </a:rPr>
              <a:t>Real-life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DD33D-986A-4FD3-A63E-64D9AC5B53E0}"/>
              </a:ext>
            </a:extLst>
          </p:cNvPr>
          <p:cNvSpPr txBox="1">
            <a:spLocks/>
          </p:cNvSpPr>
          <p:nvPr/>
        </p:nvSpPr>
        <p:spPr>
          <a:xfrm>
            <a:off x="424221" y="2014347"/>
            <a:ext cx="12192000" cy="372473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Myriad Pro" panose="020B0703030403020204" pitchFamily="34" charset="0"/>
              </a:rPr>
              <a:t>Company A sold $800,000 of </a:t>
            </a:r>
            <a:r>
              <a:rPr lang="en-US" u="sng" dirty="0">
                <a:solidFill>
                  <a:schemeClr val="bg1"/>
                </a:solidFill>
                <a:latin typeface="Myriad Pro" panose="020B0703030403020204" pitchFamily="34" charset="0"/>
              </a:rPr>
              <a:t>Product</a:t>
            </a:r>
            <a:r>
              <a:rPr lang="en-US" dirty="0">
                <a:solidFill>
                  <a:schemeClr val="bg1"/>
                </a:solidFill>
                <a:latin typeface="Myriad Pro" panose="020B0703030403020204" pitchFamily="34" charset="0"/>
              </a:rPr>
              <a:t> during the trailing 12 months. </a:t>
            </a:r>
          </a:p>
          <a:p>
            <a:endParaRPr lang="en-US" dirty="0">
              <a:solidFill>
                <a:schemeClr val="bg1"/>
              </a:solidFill>
              <a:latin typeface="Myriad Pro" panose="020B0703030403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Myriad Pro" panose="020B0703030403020204" pitchFamily="34" charset="0"/>
              </a:rPr>
              <a:t>Their </a:t>
            </a:r>
            <a:r>
              <a:rPr lang="en-US" u="sng" dirty="0">
                <a:solidFill>
                  <a:schemeClr val="bg1"/>
                </a:solidFill>
                <a:latin typeface="Myriad Pro" panose="020B0703030403020204" pitchFamily="34" charset="0"/>
              </a:rPr>
              <a:t>Cost of Goods Sold </a:t>
            </a:r>
            <a:r>
              <a:rPr lang="en-US" dirty="0">
                <a:solidFill>
                  <a:schemeClr val="bg1"/>
                </a:solidFill>
                <a:latin typeface="Myriad Pro" panose="020B0703030403020204" pitchFamily="34" charset="0"/>
              </a:rPr>
              <a:t>was $650,000.  </a:t>
            </a:r>
          </a:p>
          <a:p>
            <a:endParaRPr lang="en-US" dirty="0">
              <a:solidFill>
                <a:schemeClr val="bg1"/>
              </a:solidFill>
              <a:latin typeface="Myriad Pro" panose="020B0703030403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Myriad Pro" panose="020B0703030403020204" pitchFamily="34" charset="0"/>
              </a:rPr>
              <a:t>What was their </a:t>
            </a:r>
            <a:r>
              <a:rPr lang="en-US" u="sng" dirty="0">
                <a:solidFill>
                  <a:schemeClr val="bg1"/>
                </a:solidFill>
                <a:latin typeface="Myriad Pro" panose="020B0703030403020204" pitchFamily="34" charset="0"/>
              </a:rPr>
              <a:t>Product Gross Profit Margin</a:t>
            </a:r>
            <a:r>
              <a:rPr lang="en-US" dirty="0">
                <a:solidFill>
                  <a:schemeClr val="bg1"/>
                </a:solidFill>
                <a:latin typeface="Myriad Pro" panose="020B0703030403020204" pitchFamily="34" charset="0"/>
              </a:rPr>
              <a:t>? </a:t>
            </a:r>
          </a:p>
          <a:p>
            <a:endParaRPr lang="en-US" dirty="0">
              <a:solidFill>
                <a:schemeClr val="bg1"/>
              </a:solidFill>
              <a:latin typeface="Myriad Pro" panose="020B0703030403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Myriad Pro" panose="020B0703030403020204" pitchFamily="34" charset="0"/>
              </a:rPr>
              <a:t>$800,000 - $650,000 = $150,000 = $150,00/$800,000 = 18.75%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A6E4C2-3EA4-5B4C-B9B7-D42128C493AA}"/>
              </a:ext>
            </a:extLst>
          </p:cNvPr>
          <p:cNvSpPr/>
          <p:nvPr/>
        </p:nvSpPr>
        <p:spPr>
          <a:xfrm>
            <a:off x="4628517" y="5739082"/>
            <a:ext cx="37834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Myriad Pro" panose="020B0703030403020204" pitchFamily="34" charset="0"/>
              </a:rPr>
              <a:t>A: 18.75%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47027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3E32725-3C37-DD46-AACF-EC53D46ADAF2}"/>
              </a:ext>
            </a:extLst>
          </p:cNvPr>
          <p:cNvSpPr/>
          <p:nvPr/>
        </p:nvSpPr>
        <p:spPr>
          <a:xfrm>
            <a:off x="0" y="-24678"/>
            <a:ext cx="12192000" cy="1495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1112CA-BB78-6D4C-9C01-9D4FCFF830C8}"/>
              </a:ext>
            </a:extLst>
          </p:cNvPr>
          <p:cNvSpPr/>
          <p:nvPr/>
        </p:nvSpPr>
        <p:spPr>
          <a:xfrm>
            <a:off x="0" y="-26992"/>
            <a:ext cx="12192000" cy="1495729"/>
          </a:xfrm>
          <a:prstGeom prst="rect">
            <a:avLst/>
          </a:prstGeom>
          <a:blipFill>
            <a:blip r:embed="rId2">
              <a:alphaModFix amt="50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BE84F0-2F70-453E-941A-8CB3C5654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421" y="415301"/>
            <a:ext cx="10515600" cy="635525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Myriad Pro" panose="020B0703030403020204" pitchFamily="34" charset="0"/>
              </a:rPr>
              <a:t>Real-life Application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A2DCA6-7ABB-46A2-BD75-D073948EA0EC}"/>
              </a:ext>
            </a:extLst>
          </p:cNvPr>
          <p:cNvSpPr txBox="1"/>
          <p:nvPr/>
        </p:nvSpPr>
        <p:spPr>
          <a:xfrm>
            <a:off x="97221" y="2252310"/>
            <a:ext cx="119975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703030403020204" pitchFamily="34" charset="0"/>
              </a:rPr>
              <a:t>During the same period, Company A sold $1,300,000 of </a:t>
            </a:r>
            <a:r>
              <a:rPr lang="en-US" sz="2800" u="sng" dirty="0">
                <a:solidFill>
                  <a:schemeClr val="bg1"/>
                </a:solidFill>
                <a:latin typeface="Myriad Pro" panose="020B0703030403020204" pitchFamily="34" charset="0"/>
              </a:rPr>
              <a:t>Services</a:t>
            </a:r>
            <a:r>
              <a:rPr lang="en-US" sz="2800" dirty="0">
                <a:solidFill>
                  <a:schemeClr val="bg1"/>
                </a:solidFill>
                <a:latin typeface="Myriad Pro" panose="020B0703030403020204" pitchFamily="34" charset="0"/>
              </a:rPr>
              <a:t>.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703030403020204" pitchFamily="34" charset="0"/>
              </a:rPr>
              <a:t> 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703030403020204" pitchFamily="34" charset="0"/>
              </a:rPr>
              <a:t>Their </a:t>
            </a:r>
            <a:r>
              <a:rPr lang="en-US" sz="2800" u="sng" dirty="0">
                <a:solidFill>
                  <a:schemeClr val="bg1"/>
                </a:solidFill>
                <a:latin typeface="Myriad Pro" panose="020B0703030403020204" pitchFamily="34" charset="0"/>
              </a:rPr>
              <a:t>Cost of Goods Sold </a:t>
            </a:r>
            <a:r>
              <a:rPr lang="en-US" sz="2800" dirty="0">
                <a:solidFill>
                  <a:schemeClr val="bg1"/>
                </a:solidFill>
                <a:latin typeface="Myriad Pro" panose="020B0703030403020204" pitchFamily="34" charset="0"/>
              </a:rPr>
              <a:t>was $560,000.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703030403020204" pitchFamily="34" charset="0"/>
              </a:rPr>
              <a:t> 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703030403020204" pitchFamily="34" charset="0"/>
              </a:rPr>
              <a:t>What was their </a:t>
            </a:r>
            <a:r>
              <a:rPr lang="en-US" sz="2800" u="sng" dirty="0">
                <a:solidFill>
                  <a:schemeClr val="bg1"/>
                </a:solidFill>
                <a:latin typeface="Myriad Pro" panose="020B0703030403020204" pitchFamily="34" charset="0"/>
              </a:rPr>
              <a:t>Service Gross Profit Margin</a:t>
            </a:r>
            <a:r>
              <a:rPr lang="en-US" sz="2800" dirty="0">
                <a:solidFill>
                  <a:schemeClr val="bg1"/>
                </a:solidFill>
                <a:latin typeface="Myriad Pro" panose="020B0703030403020204" pitchFamily="34" charset="0"/>
              </a:rPr>
              <a:t>? 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Myriad Pro" panose="020B0703030403020204" pitchFamily="34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703030403020204" pitchFamily="34" charset="0"/>
              </a:rPr>
              <a:t>$1,300,000 - $560,000 = $740,000 = $740,000/$1,300,000 = 56.9%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078965-1631-E242-8C15-80940A43C2AA}"/>
              </a:ext>
            </a:extLst>
          </p:cNvPr>
          <p:cNvSpPr/>
          <p:nvPr/>
        </p:nvSpPr>
        <p:spPr>
          <a:xfrm>
            <a:off x="4514716" y="5669378"/>
            <a:ext cx="33570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Myriad Pro" panose="020B0703030403020204" pitchFamily="34" charset="0"/>
              </a:rPr>
              <a:t>A: 56.9%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80125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6A44D1-08B4-454A-B1B6-7A676CC15AD9}"/>
              </a:ext>
            </a:extLst>
          </p:cNvPr>
          <p:cNvSpPr/>
          <p:nvPr/>
        </p:nvSpPr>
        <p:spPr>
          <a:xfrm>
            <a:off x="0" y="-14800"/>
            <a:ext cx="12192000" cy="1495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410E82-8EB9-924B-A671-BE1DB33DCC10}"/>
              </a:ext>
            </a:extLst>
          </p:cNvPr>
          <p:cNvSpPr/>
          <p:nvPr/>
        </p:nvSpPr>
        <p:spPr>
          <a:xfrm>
            <a:off x="0" y="-14800"/>
            <a:ext cx="12192000" cy="1495729"/>
          </a:xfrm>
          <a:prstGeom prst="rect">
            <a:avLst/>
          </a:prstGeom>
          <a:blipFill>
            <a:blip r:embed="rId2">
              <a:alphaModFix amt="50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82C8A8-72F6-4704-AFB3-15CF744CE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736" y="329604"/>
            <a:ext cx="10515600" cy="746379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Myriad Pro" panose="020B0703030403020204" pitchFamily="34" charset="0"/>
              </a:rPr>
              <a:t>Real-life Application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A5D33F-D185-4AE6-B02C-A7BCD9C3F8A8}"/>
              </a:ext>
            </a:extLst>
          </p:cNvPr>
          <p:cNvSpPr txBox="1"/>
          <p:nvPr/>
        </p:nvSpPr>
        <p:spPr>
          <a:xfrm>
            <a:off x="0" y="2623947"/>
            <a:ext cx="12192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703030403020204" pitchFamily="34" charset="0"/>
              </a:rPr>
              <a:t>What was Company A’s overall </a:t>
            </a:r>
            <a:r>
              <a:rPr lang="en-US" sz="2800" u="sng" dirty="0">
                <a:solidFill>
                  <a:schemeClr val="bg1"/>
                </a:solidFill>
                <a:latin typeface="Myriad Pro" panose="020B0703030403020204" pitchFamily="34" charset="0"/>
              </a:rPr>
              <a:t>GP Margin</a:t>
            </a:r>
            <a:r>
              <a:rPr lang="en-US" sz="2800" dirty="0">
                <a:solidFill>
                  <a:schemeClr val="bg1"/>
                </a:solidFill>
                <a:latin typeface="Myriad Pro" panose="020B0703030403020204" pitchFamily="34" charset="0"/>
              </a:rPr>
              <a:t>? 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Myriad Pro" panose="020B0703030403020204" pitchFamily="34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703030403020204" pitchFamily="34" charset="0"/>
              </a:rPr>
              <a:t>(Service GP + Product GP)  / Service Revenue + Product Revenue 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Myriad Pro" panose="020B0703030403020204" pitchFamily="34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Myriad Pro" panose="020B0703030403020204" pitchFamily="34" charset="0"/>
              </a:rPr>
              <a:t>$150,000 + $740,000  / $1,300,000 + $800,000 = $890,000/$2,100,000 = 42%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Myriad Pro" panose="020B0703030403020204" pitchFamily="34" charset="0"/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41BF27-11CA-E746-AC2E-D5F579CAD976}"/>
              </a:ext>
            </a:extLst>
          </p:cNvPr>
          <p:cNvSpPr/>
          <p:nvPr/>
        </p:nvSpPr>
        <p:spPr>
          <a:xfrm>
            <a:off x="4730882" y="5482463"/>
            <a:ext cx="27302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Myriad Pro" panose="020B0703030403020204" pitchFamily="34" charset="0"/>
              </a:rPr>
              <a:t>A: 42%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72574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E83F65-D4B6-AF42-92AF-9A51A3C8BBF3}"/>
              </a:ext>
            </a:extLst>
          </p:cNvPr>
          <p:cNvSpPr/>
          <p:nvPr/>
        </p:nvSpPr>
        <p:spPr>
          <a:xfrm>
            <a:off x="-1" y="0"/>
            <a:ext cx="12192000" cy="14957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CAAB8A2-4D14-4A63-9269-85BEAB33C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50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yriad Pro" panose="020B0703030403020204" pitchFamily="34" charset="0"/>
              </a:rPr>
              <a:t>Define a Target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C16AF29-BEBC-4CA1-91F1-9CF5EAD54AC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43768" y="1878076"/>
            <a:ext cx="10304462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500" dirty="0">
                <a:latin typeface="Myriad Pro" panose="020B0703030403020204" pitchFamily="34" charset="0"/>
              </a:rPr>
              <a:t>What is it today?</a:t>
            </a:r>
          </a:p>
          <a:p>
            <a:pPr marL="0" indent="0">
              <a:buNone/>
            </a:pPr>
            <a:r>
              <a:rPr lang="en-US" sz="3500" dirty="0">
                <a:latin typeface="Myriad Pro" panose="020B0703030403020204" pitchFamily="34" charset="0"/>
              </a:rPr>
              <a:t>What has the trend been for the last 36 months?</a:t>
            </a:r>
          </a:p>
          <a:p>
            <a:pPr marL="0" indent="0">
              <a:buNone/>
            </a:pPr>
            <a:endParaRPr lang="en-US" sz="3500" dirty="0">
              <a:latin typeface="Myriad Pro" panose="020B0703030403020204" pitchFamily="34" charset="0"/>
            </a:endParaRPr>
          </a:p>
          <a:p>
            <a:pPr marL="0" indent="0">
              <a:buNone/>
            </a:pPr>
            <a:r>
              <a:rPr lang="en-US" sz="3500" dirty="0">
                <a:latin typeface="Myriad Pro" panose="020B0703030403020204" pitchFamily="34" charset="0"/>
              </a:rPr>
              <a:t>How does </a:t>
            </a:r>
            <a:r>
              <a:rPr lang="en-US" sz="3500" i="1" u="sng" dirty="0">
                <a:latin typeface="Myriad Pro" panose="020B0703030403020204" pitchFamily="34" charset="0"/>
              </a:rPr>
              <a:t>Net Profit </a:t>
            </a:r>
            <a:r>
              <a:rPr lang="en-US" sz="3500" dirty="0">
                <a:latin typeface="Myriad Pro" panose="020B0703030403020204" pitchFamily="34" charset="0"/>
              </a:rPr>
              <a:t>trend compare to your </a:t>
            </a:r>
            <a:r>
              <a:rPr lang="en-US" sz="3500" i="1" u="sng" dirty="0">
                <a:latin typeface="Myriad Pro" panose="020B0703030403020204" pitchFamily="34" charset="0"/>
              </a:rPr>
              <a:t>Gross Profit </a:t>
            </a:r>
          </a:p>
          <a:p>
            <a:pPr lvl="1"/>
            <a:r>
              <a:rPr lang="en-US" sz="3500" dirty="0">
                <a:latin typeface="Myriad Pro" panose="020B0703030403020204" pitchFamily="34" charset="0"/>
              </a:rPr>
              <a:t>Don’t be fooled, they are not perfectly correlated.  You can make CHOICES in Sales and General Expenses to change out come of Net Profit</a:t>
            </a:r>
          </a:p>
          <a:p>
            <a:pPr marL="0" indent="0">
              <a:buNone/>
            </a:pPr>
            <a:endParaRPr lang="en-US" sz="3500" dirty="0">
              <a:latin typeface="Myriad Pro" panose="020B0703030403020204" pitchFamily="34" charset="0"/>
            </a:endParaRPr>
          </a:p>
          <a:p>
            <a:pPr marL="0" indent="0">
              <a:buNone/>
            </a:pPr>
            <a:r>
              <a:rPr lang="en-US" sz="3500" dirty="0">
                <a:latin typeface="Myriad Pro" panose="020B0703030403020204" pitchFamily="34" charset="0"/>
              </a:rPr>
              <a:t>Depending on your CHOICES in S G &amp; A, you will select different GP targets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26042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4BD15B-C2EC-2F48-8906-5C5C19E5B3AE}"/>
              </a:ext>
            </a:extLst>
          </p:cNvPr>
          <p:cNvSpPr/>
          <p:nvPr/>
        </p:nvSpPr>
        <p:spPr>
          <a:xfrm>
            <a:off x="-1" y="0"/>
            <a:ext cx="12192000" cy="14957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7C4A5059-50A2-4F79-A8E4-57BA4BC87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50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yriad Pro" panose="020B0703030403020204" pitchFamily="34" charset="0"/>
              </a:rPr>
              <a:t>How to define the target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D20E4EC-B0BD-40E1-81E7-A60D190902B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9062" y="1971929"/>
            <a:ext cx="10621962" cy="4351338"/>
          </a:xfrm>
        </p:spPr>
        <p:txBody>
          <a:bodyPr/>
          <a:lstStyle/>
          <a:p>
            <a:r>
              <a:rPr lang="en-US" dirty="0">
                <a:latin typeface="Myriad Pro" panose="020B0703030403020204" pitchFamily="34" charset="0"/>
              </a:rPr>
              <a:t>Know what it is today</a:t>
            </a:r>
          </a:p>
          <a:p>
            <a:r>
              <a:rPr lang="en-US" dirty="0">
                <a:latin typeface="Myriad Pro" panose="020B0703030403020204" pitchFamily="34" charset="0"/>
              </a:rPr>
              <a:t>Know how to consistently report</a:t>
            </a:r>
          </a:p>
          <a:p>
            <a:r>
              <a:rPr lang="en-US" dirty="0">
                <a:latin typeface="Myriad Pro" panose="020B0703030403020204" pitchFamily="34" charset="0"/>
              </a:rPr>
              <a:t>SET A NET PROFIT TARGET</a:t>
            </a:r>
          </a:p>
          <a:p>
            <a:r>
              <a:rPr lang="en-US" dirty="0">
                <a:latin typeface="Myriad Pro" panose="020B0703030403020204" pitchFamily="34" charset="0"/>
              </a:rPr>
              <a:t>Work your way UP the P &amp; L ladder</a:t>
            </a:r>
          </a:p>
          <a:p>
            <a:r>
              <a:rPr lang="en-US" dirty="0">
                <a:latin typeface="Myriad Pro" panose="020B0703030403020204" pitchFamily="34" charset="0"/>
              </a:rPr>
              <a:t>Identify your G &amp; A percentage of revenue spend</a:t>
            </a:r>
          </a:p>
          <a:p>
            <a:r>
              <a:rPr lang="en-US" dirty="0">
                <a:latin typeface="Myriad Pro" panose="020B0703030403020204" pitchFamily="34" charset="0"/>
              </a:rPr>
              <a:t>Identify your Sales Expenses percentage of revenue spend</a:t>
            </a:r>
          </a:p>
          <a:p>
            <a:pPr marL="0" indent="0">
              <a:buNone/>
            </a:pPr>
            <a:endParaRPr lang="en-US" dirty="0">
              <a:latin typeface="Myriad Pro" panose="020B0703030403020204" pitchFamily="34" charset="0"/>
            </a:endParaRPr>
          </a:p>
          <a:p>
            <a:pPr marL="0" indent="0">
              <a:buNone/>
            </a:pPr>
            <a:r>
              <a:rPr lang="en-US" u="sng" dirty="0">
                <a:latin typeface="Myriad Pro" panose="020B0703030403020204" pitchFamily="34" charset="0"/>
              </a:rPr>
              <a:t>Add those 3 numbers together, that is your </a:t>
            </a:r>
            <a:r>
              <a:rPr lang="en-US" b="1" u="sng" dirty="0">
                <a:latin typeface="Myriad Pro" panose="020B0703030403020204" pitchFamily="34" charset="0"/>
              </a:rPr>
              <a:t>Gross Profit TARGET</a:t>
            </a:r>
          </a:p>
          <a:p>
            <a:endParaRPr lang="en-US" sz="3600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917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92524B-A47A-F44D-B4CA-A3EDB456201D}"/>
              </a:ext>
            </a:extLst>
          </p:cNvPr>
          <p:cNvSpPr/>
          <p:nvPr/>
        </p:nvSpPr>
        <p:spPr>
          <a:xfrm>
            <a:off x="0" y="-14801"/>
            <a:ext cx="12192000" cy="1495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86FC43-0E77-9240-9CCC-53B781CE1840}"/>
              </a:ext>
            </a:extLst>
          </p:cNvPr>
          <p:cNvSpPr/>
          <p:nvPr/>
        </p:nvSpPr>
        <p:spPr>
          <a:xfrm>
            <a:off x="0" y="-14800"/>
            <a:ext cx="12192000" cy="1495729"/>
          </a:xfrm>
          <a:prstGeom prst="rect">
            <a:avLst/>
          </a:prstGeom>
          <a:blipFill>
            <a:blip r:embed="rId2">
              <a:alphaModFix amt="18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5B836495-6EC3-49E2-9AF4-0B0AFD0B4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1876"/>
            <a:ext cx="10515600" cy="60237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Myriad Pro" panose="020B0703030403020204" pitchFamily="34" charset="0"/>
              </a:rPr>
              <a:t>Real-life Application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EBD79B7-A88B-44E1-9EFC-A7B2655A2A2D}"/>
              </a:ext>
            </a:extLst>
          </p:cNvPr>
          <p:cNvSpPr txBox="1">
            <a:spLocks/>
          </p:cNvSpPr>
          <p:nvPr/>
        </p:nvSpPr>
        <p:spPr>
          <a:xfrm>
            <a:off x="838200" y="1927604"/>
            <a:ext cx="10776284" cy="449851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Myriad Pro" panose="020B0703030403020204" pitchFamily="34" charset="0"/>
              </a:rPr>
              <a:t>Company A has a goal of achieving 15% Net Profit. </a:t>
            </a:r>
          </a:p>
          <a:p>
            <a:r>
              <a:rPr lang="en-US" dirty="0">
                <a:solidFill>
                  <a:schemeClr val="bg1"/>
                </a:solidFill>
                <a:latin typeface="Myriad Pro" panose="020B0703030403020204" pitchFamily="34" charset="0"/>
              </a:rPr>
              <a:t> Over the last 12 months they have been spending 21% of revenue on G &amp; A Expenses.   </a:t>
            </a:r>
          </a:p>
          <a:p>
            <a:r>
              <a:rPr lang="en-US">
                <a:solidFill>
                  <a:schemeClr val="bg1"/>
                </a:solidFill>
                <a:latin typeface="Myriad Pro" panose="020B0703030403020204" pitchFamily="34" charset="0"/>
              </a:rPr>
              <a:t>Over </a:t>
            </a:r>
            <a:r>
              <a:rPr lang="en-US" dirty="0">
                <a:solidFill>
                  <a:schemeClr val="bg1"/>
                </a:solidFill>
                <a:latin typeface="Myriad Pro" panose="020B0703030403020204" pitchFamily="34" charset="0"/>
              </a:rPr>
              <a:t>the same </a:t>
            </a:r>
            <a:r>
              <a:rPr lang="en-US">
                <a:solidFill>
                  <a:schemeClr val="bg1"/>
                </a:solidFill>
                <a:latin typeface="Myriad Pro" panose="020B0703030403020204" pitchFamily="34" charset="0"/>
              </a:rPr>
              <a:t>period they </a:t>
            </a:r>
            <a:r>
              <a:rPr lang="en-US" dirty="0">
                <a:solidFill>
                  <a:schemeClr val="bg1"/>
                </a:solidFill>
                <a:latin typeface="Myriad Pro" panose="020B0703030403020204" pitchFamily="34" charset="0"/>
              </a:rPr>
              <a:t>spent 7% of revenue on Sales Expenses. 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Myriad Pro" panose="020B0703030403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Myriad Pro" panose="020B0703030403020204" pitchFamily="34" charset="0"/>
              </a:rPr>
              <a:t>What Gross Profit Target must Company A achieve in order to meet their Net Profit goal?</a:t>
            </a:r>
          </a:p>
          <a:p>
            <a:endParaRPr lang="en-US" dirty="0">
              <a:solidFill>
                <a:schemeClr val="bg1"/>
              </a:solidFill>
              <a:latin typeface="Myriad Pro" panose="020B0703030403020204" pitchFamily="34" charset="0"/>
            </a:endParaRPr>
          </a:p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latin typeface="Myriad Pro" panose="020B0703030403020204" pitchFamily="34" charset="0"/>
              </a:rPr>
              <a:t>A: 43% </a:t>
            </a:r>
            <a:r>
              <a:rPr lang="en-US" dirty="0">
                <a:solidFill>
                  <a:schemeClr val="bg1"/>
                </a:solidFill>
                <a:latin typeface="Myriad Pro" panose="020B0703030403020204" pitchFamily="34" charset="0"/>
              </a:rPr>
              <a:t>(15%+21%+7%)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8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591FD-C33A-4F3A-BE04-E168D8B6F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330" y="3429000"/>
            <a:ext cx="10303933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1539"/>
                </a:solidFill>
                <a:latin typeface="Myriad Pro" panose="020B0703030403020204" pitchFamily="34" charset="0"/>
              </a:rPr>
              <a:t>So </a:t>
            </a:r>
            <a:r>
              <a:rPr lang="en-US" dirty="0">
                <a:latin typeface="Myriad Pro" panose="020B0703030403020204" pitchFamily="34" charset="0"/>
              </a:rPr>
              <a:t>why is GROSS PROFIT King</a:t>
            </a:r>
            <a:r>
              <a:rPr lang="en-US" dirty="0">
                <a:solidFill>
                  <a:srgbClr val="001539"/>
                </a:solidFill>
                <a:latin typeface="Myriad Pro" panose="020B0703030403020204" pitchFamily="34" charset="0"/>
              </a:rPr>
              <a:t>?</a:t>
            </a:r>
            <a:br>
              <a:rPr lang="en-US" dirty="0">
                <a:solidFill>
                  <a:srgbClr val="001539"/>
                </a:solidFill>
                <a:latin typeface="Myriad Pro" panose="020B0703030403020204" pitchFamily="34" charset="0"/>
              </a:rPr>
            </a:br>
            <a:endParaRPr lang="en-US" dirty="0">
              <a:solidFill>
                <a:srgbClr val="001539"/>
              </a:solidFill>
              <a:latin typeface="Myriad Pro" panose="020B07030304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66A286-834C-4D79-9FAE-299ED4D15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386" y="-658254"/>
            <a:ext cx="5049252" cy="504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34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0C06EE-5B8D-48FC-ACAE-4E662077947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8096" y="780256"/>
            <a:ext cx="10302875" cy="529748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lvl="1"/>
            <a:r>
              <a:rPr lang="en-US" sz="3000" dirty="0">
                <a:latin typeface="Myriad Pro" panose="020B0703030403020204" pitchFamily="34" charset="0"/>
              </a:rPr>
              <a:t>Gets to the core of your effectiveness in converting resources into profit</a:t>
            </a:r>
          </a:p>
          <a:p>
            <a:pPr lvl="1"/>
            <a:r>
              <a:rPr lang="en-US" sz="3000" dirty="0">
                <a:latin typeface="Myriad Pro"/>
              </a:rPr>
              <a:t>If you can’t achieve a high level of effectiveness you won’t be able to “save your way to profitability”</a:t>
            </a:r>
          </a:p>
          <a:p>
            <a:pPr lvl="1"/>
            <a:r>
              <a:rPr lang="en-US" sz="3000" dirty="0">
                <a:latin typeface="Myriad Pro" panose="020B0703030403020204" pitchFamily="34" charset="0"/>
              </a:rPr>
              <a:t>Gross Profit is the RETURN on your investment</a:t>
            </a:r>
          </a:p>
          <a:p>
            <a:pPr lvl="2"/>
            <a:r>
              <a:rPr lang="en-US" sz="2600" dirty="0">
                <a:latin typeface="Myriad Pro"/>
              </a:rPr>
              <a:t>You’re going to invest in product, can you convert that to reasonable rate of return</a:t>
            </a:r>
          </a:p>
          <a:p>
            <a:pPr lvl="2"/>
            <a:r>
              <a:rPr lang="en-US" sz="2600" dirty="0">
                <a:latin typeface="Myriad Pro"/>
              </a:rPr>
              <a:t>You’re going to invest in personnel, can you convert that spend into profit?</a:t>
            </a:r>
          </a:p>
          <a:p>
            <a:pPr lvl="1"/>
            <a:r>
              <a:rPr lang="en-US" sz="3000" dirty="0">
                <a:latin typeface="Myriad Pro"/>
              </a:rPr>
              <a:t>Is </a:t>
            </a:r>
            <a:r>
              <a:rPr lang="en-US" sz="3000" u="sng" dirty="0">
                <a:latin typeface="Myriad Pro"/>
              </a:rPr>
              <a:t>not subject </a:t>
            </a:r>
            <a:r>
              <a:rPr lang="en-US" sz="3000" dirty="0">
                <a:latin typeface="Myriad Pro"/>
              </a:rPr>
              <a:t>to your temporary shifts in spending patterns</a:t>
            </a:r>
          </a:p>
          <a:p>
            <a:pPr lvl="2"/>
            <a:r>
              <a:rPr lang="en-US" sz="2600" dirty="0">
                <a:latin typeface="Myriad Pro"/>
              </a:rPr>
              <a:t>Having sales people or no sales people</a:t>
            </a:r>
          </a:p>
          <a:p>
            <a:pPr lvl="2"/>
            <a:r>
              <a:rPr lang="en-US" sz="2600" dirty="0">
                <a:latin typeface="Myriad Pro" panose="020B0703030403020204" pitchFamily="34" charset="0"/>
              </a:rPr>
              <a:t>Spending on amazing class A office space or not</a:t>
            </a:r>
          </a:p>
          <a:p>
            <a:pPr lvl="2"/>
            <a:r>
              <a:rPr lang="en-US" sz="2600" dirty="0">
                <a:latin typeface="Myriad Pro" panose="020B0703030403020204" pitchFamily="34" charset="0"/>
              </a:rPr>
              <a:t>Running personal expenses through the business or not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933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813C85D-3060-409A-8F38-FF5389FE35D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14747" y="3044508"/>
            <a:ext cx="9996487" cy="30226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1539"/>
                </a:solidFill>
                <a:latin typeface="Myriad Pro" panose="020B0703030403020204" pitchFamily="34" charset="0"/>
              </a:rPr>
              <a:t>When Bering McKinley is hired to review your business for acquisition, we start RIGHT HERE. </a:t>
            </a:r>
          </a:p>
          <a:p>
            <a:pPr marL="0" indent="0">
              <a:buNone/>
            </a:pPr>
            <a:endParaRPr lang="en-US" dirty="0">
              <a:solidFill>
                <a:srgbClr val="001539"/>
              </a:solidFill>
              <a:latin typeface="Myriad Pro" panose="020B0703030403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Myriad Pro" panose="020B0703030403020204" pitchFamily="34" charset="0"/>
              </a:rPr>
              <a:t>If you can’t achieve 43% or greater in overall GPM we know we are going to be </a:t>
            </a:r>
            <a:r>
              <a:rPr lang="en-US" u="sng" dirty="0">
                <a:latin typeface="Myriad Pro" panose="020B0703030403020204" pitchFamily="34" charset="0"/>
              </a:rPr>
              <a:t>discounting</a:t>
            </a:r>
            <a:r>
              <a:rPr lang="en-US" dirty="0">
                <a:latin typeface="Myriad Pro" panose="020B0703030403020204" pitchFamily="34" charset="0"/>
              </a:rPr>
              <a:t> your offer price</a:t>
            </a:r>
          </a:p>
          <a:p>
            <a:endParaRPr lang="en-US" dirty="0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8BA58243-EDEA-4106-9333-3BFB93C16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168" y="412345"/>
            <a:ext cx="4443663" cy="202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31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F6FB27-C853-456F-BC0F-50C589044B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71"/>
          <a:stretch/>
        </p:blipFill>
        <p:spPr>
          <a:xfrm rot="1666961">
            <a:off x="7049834" y="1381329"/>
            <a:ext cx="4117294" cy="28308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47D598-4AFD-4F1C-98B4-981D1763E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5"/>
          <a:stretch/>
        </p:blipFill>
        <p:spPr>
          <a:xfrm>
            <a:off x="1503313" y="1056744"/>
            <a:ext cx="6214946" cy="442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14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50E902A-CFB0-480C-A8B4-AF07C72C2C21}"/>
              </a:ext>
            </a:extLst>
          </p:cNvPr>
          <p:cNvSpPr txBox="1"/>
          <p:nvPr/>
        </p:nvSpPr>
        <p:spPr>
          <a:xfrm>
            <a:off x="4983314" y="2232524"/>
            <a:ext cx="57109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1539"/>
                </a:solidFill>
                <a:latin typeface="Myriad Pro" panose="020B0703030403020204" pitchFamily="34" charset="0"/>
              </a:rPr>
              <a:t>We know you.  </a:t>
            </a:r>
          </a:p>
          <a:p>
            <a:r>
              <a:rPr lang="en-US" sz="4000" dirty="0">
                <a:solidFill>
                  <a:srgbClr val="001539"/>
                </a:solidFill>
                <a:latin typeface="Myriad Pro" panose="020B0703030403020204" pitchFamily="34" charset="0"/>
              </a:rPr>
              <a:t>We know your tools.  </a:t>
            </a:r>
          </a:p>
          <a:p>
            <a:r>
              <a:rPr lang="en-US" sz="4000" dirty="0">
                <a:solidFill>
                  <a:srgbClr val="001539"/>
                </a:solidFill>
                <a:latin typeface="Myriad Pro" panose="020B0703030403020204" pitchFamily="34" charset="0"/>
              </a:rPr>
              <a:t>We know your people.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C9F8BB-8E01-433E-A982-0B4D9C5E0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249" y="2062475"/>
            <a:ext cx="2116299" cy="22790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93124A-E28C-44C3-9699-7F88E38EF815}"/>
              </a:ext>
            </a:extLst>
          </p:cNvPr>
          <p:cNvSpPr txBox="1"/>
          <p:nvPr/>
        </p:nvSpPr>
        <p:spPr>
          <a:xfrm>
            <a:off x="1774894" y="4590553"/>
            <a:ext cx="91760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Myriad Pro" panose="020B0703030403020204" pitchFamily="34" charset="0"/>
              </a:rPr>
              <a:t>“you will not find a better wealth of applicable knowledge and the ability to implement those solutions”</a:t>
            </a: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id="{A00D2CAD-A44A-4572-B7F9-B7B125E49F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915" y="109041"/>
            <a:ext cx="4588042" cy="184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93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C2177F75-FBEE-AD48-A342-8D6EE10BA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43" y="-332877"/>
            <a:ext cx="5298850" cy="8189132"/>
          </a:xfrm>
          <a:prstGeom prst="rect">
            <a:avLst/>
          </a:prstGeom>
        </p:spPr>
      </p:pic>
      <p:pic>
        <p:nvPicPr>
          <p:cNvPr id="6" name="Picture 5" descr="A picture containing black, sitting, parked&#10;&#10;Description automatically generated">
            <a:extLst>
              <a:ext uri="{FF2B5EF4-FFF2-40B4-BE49-F238E27FC236}">
                <a16:creationId xmlns:a16="http://schemas.microsoft.com/office/drawing/2014/main" id="{C41B6D49-30D0-124D-A503-31BC3CCEE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47" y="-689811"/>
            <a:ext cx="5106344" cy="789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36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D1D098F-CFEC-9E41-AE20-CEADED0D8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06" y="1049274"/>
            <a:ext cx="10538787" cy="475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15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43EB20-3461-234B-BBD4-607F47BE30FB}"/>
              </a:ext>
            </a:extLst>
          </p:cNvPr>
          <p:cNvSpPr/>
          <p:nvPr/>
        </p:nvSpPr>
        <p:spPr>
          <a:xfrm>
            <a:off x="0" y="-14800"/>
            <a:ext cx="12192000" cy="1495729"/>
          </a:xfrm>
          <a:prstGeom prst="rect">
            <a:avLst/>
          </a:prstGeom>
          <a:solidFill>
            <a:srgbClr val="001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2DF50D1-906B-4A67-8A09-5570C4578473}"/>
              </a:ext>
            </a:extLst>
          </p:cNvPr>
          <p:cNvSpPr txBox="1">
            <a:spLocks/>
          </p:cNvSpPr>
          <p:nvPr/>
        </p:nvSpPr>
        <p:spPr>
          <a:xfrm>
            <a:off x="944031" y="82873"/>
            <a:ext cx="103039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Myriad Pro" panose="020B0703030403020204" pitchFamily="34" charset="0"/>
              </a:rPr>
              <a:t>Define Gross Profit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7F77BE-2C1E-4E9A-BCD6-E9A3A3C6D714}"/>
              </a:ext>
            </a:extLst>
          </p:cNvPr>
          <p:cNvSpPr txBox="1">
            <a:spLocks/>
          </p:cNvSpPr>
          <p:nvPr/>
        </p:nvSpPr>
        <p:spPr>
          <a:xfrm>
            <a:off x="2516514" y="1873758"/>
            <a:ext cx="7158968" cy="6968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153B"/>
                </a:solidFill>
                <a:latin typeface="Myriad Pro" panose="020B0703030403020204" pitchFamily="34" charset="0"/>
              </a:rPr>
              <a:t>Revenue – Cost of Goods Sold = </a:t>
            </a:r>
            <a:r>
              <a:rPr lang="en-US" i="1" u="sng" dirty="0">
                <a:solidFill>
                  <a:srgbClr val="00153B"/>
                </a:solidFill>
                <a:latin typeface="Myriad Pro" panose="020B0703030403020204" pitchFamily="34" charset="0"/>
              </a:rPr>
              <a:t>Gross Profit</a:t>
            </a:r>
          </a:p>
          <a:p>
            <a:endParaRPr lang="en-US" sz="3600" dirty="0">
              <a:solidFill>
                <a:srgbClr val="00153B"/>
              </a:solidFill>
              <a:latin typeface="Myriad Pro" panose="020B0703030403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077A1A-D11F-4972-8696-E623F0D30C37}"/>
              </a:ext>
            </a:extLst>
          </p:cNvPr>
          <p:cNvSpPr/>
          <p:nvPr/>
        </p:nvSpPr>
        <p:spPr>
          <a:xfrm>
            <a:off x="3147819" y="2570614"/>
            <a:ext cx="5777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153B"/>
                </a:solidFill>
                <a:latin typeface="Myriad Pro" panose="020B0703030403020204" pitchFamily="34" charset="0"/>
              </a:rPr>
              <a:t>Gross Profit – Expenses = </a:t>
            </a:r>
            <a:r>
              <a:rPr lang="en-US" sz="2800" i="1" u="sng" dirty="0">
                <a:solidFill>
                  <a:srgbClr val="00153B"/>
                </a:solidFill>
                <a:latin typeface="Myriad Pro" panose="020B0703030403020204" pitchFamily="34" charset="0"/>
              </a:rPr>
              <a:t>Net Profit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880FF8-EBAA-4ED3-82C5-634D4D9CE36D}"/>
              </a:ext>
            </a:extLst>
          </p:cNvPr>
          <p:cNvGrpSpPr/>
          <p:nvPr/>
        </p:nvGrpSpPr>
        <p:grpSpPr>
          <a:xfrm>
            <a:off x="2653321" y="3325845"/>
            <a:ext cx="6885354" cy="2448325"/>
            <a:chOff x="1733243" y="1420374"/>
            <a:chExt cx="6885354" cy="2448325"/>
          </a:xfrm>
        </p:grpSpPr>
        <p:sp>
          <p:nvSpPr>
            <p:cNvPr id="7" name="Curved Left Arrow 9">
              <a:extLst>
                <a:ext uri="{FF2B5EF4-FFF2-40B4-BE49-F238E27FC236}">
                  <a16:creationId xmlns:a16="http://schemas.microsoft.com/office/drawing/2014/main" id="{722AA36D-AE53-4A4A-8ADA-639D02F7B61F}"/>
                </a:ext>
              </a:extLst>
            </p:cNvPr>
            <p:cNvSpPr/>
            <p:nvPr/>
          </p:nvSpPr>
          <p:spPr>
            <a:xfrm flipH="1">
              <a:off x="1759498" y="1564546"/>
              <a:ext cx="468243" cy="476051"/>
            </a:xfrm>
            <a:prstGeom prst="curvedLeftArrow">
              <a:avLst>
                <a:gd name="adj1" fmla="val 7980"/>
                <a:gd name="adj2" fmla="val 48218"/>
                <a:gd name="adj3" fmla="val 25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Curved Left Arrow 10">
              <a:extLst>
                <a:ext uri="{FF2B5EF4-FFF2-40B4-BE49-F238E27FC236}">
                  <a16:creationId xmlns:a16="http://schemas.microsoft.com/office/drawing/2014/main" id="{1A85105E-556D-4E02-A27A-05948C5B1CD7}"/>
                </a:ext>
              </a:extLst>
            </p:cNvPr>
            <p:cNvSpPr/>
            <p:nvPr/>
          </p:nvSpPr>
          <p:spPr>
            <a:xfrm flipH="1">
              <a:off x="1733243" y="2317246"/>
              <a:ext cx="461575" cy="1344444"/>
            </a:xfrm>
            <a:prstGeom prst="curvedLeftArrow">
              <a:avLst>
                <a:gd name="adj1" fmla="val 14943"/>
                <a:gd name="adj2" fmla="val 48218"/>
                <a:gd name="adj3" fmla="val 25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1534CFE-F948-4DB4-BB2F-8A0A10EA7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2903" y="1420374"/>
              <a:ext cx="6295694" cy="2448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312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7F51F8B-148F-4FDE-B55B-35201A6BC9CA}"/>
              </a:ext>
            </a:extLst>
          </p:cNvPr>
          <p:cNvSpPr txBox="1">
            <a:spLocks/>
          </p:cNvSpPr>
          <p:nvPr/>
        </p:nvSpPr>
        <p:spPr>
          <a:xfrm>
            <a:off x="1152580" y="2194591"/>
            <a:ext cx="1030393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00153B"/>
                </a:solidFill>
                <a:latin typeface="Myriad Pro" panose="020B0703030403020204" pitchFamily="34" charset="0"/>
              </a:rPr>
              <a:t>Why do we have the </a:t>
            </a:r>
            <a:r>
              <a:rPr lang="en-US" sz="3200" i="1" u="sng" dirty="0">
                <a:solidFill>
                  <a:schemeClr val="tx1"/>
                </a:solidFill>
                <a:latin typeface="Myriad Pro" panose="020B0703030403020204" pitchFamily="34" charset="0"/>
              </a:rPr>
              <a:t>GROSS</a:t>
            </a:r>
            <a:r>
              <a:rPr lang="en-US" sz="3200" dirty="0">
                <a:solidFill>
                  <a:srgbClr val="00153B"/>
                </a:solidFill>
                <a:latin typeface="Myriad Pro" panose="020B0703030403020204" pitchFamily="34" charset="0"/>
              </a:rPr>
              <a:t> profit we have?</a:t>
            </a:r>
          </a:p>
          <a:p>
            <a:pPr lvl="2"/>
            <a:r>
              <a:rPr lang="en-US" sz="2400" dirty="0">
                <a:solidFill>
                  <a:srgbClr val="00153B"/>
                </a:solidFill>
                <a:latin typeface="Myriad Pro" panose="020B0703030403020204" pitchFamily="34" charset="0"/>
              </a:rPr>
              <a:t>What impacted that number this month/quarter?</a:t>
            </a:r>
          </a:p>
          <a:p>
            <a:pPr lvl="2"/>
            <a:r>
              <a:rPr lang="en-US" sz="2400" dirty="0">
                <a:solidFill>
                  <a:srgbClr val="00153B"/>
                </a:solidFill>
                <a:latin typeface="Myriad Pro" panose="020B0703030403020204" pitchFamily="34" charset="0"/>
              </a:rPr>
              <a:t>What behavior should we continue? </a:t>
            </a:r>
          </a:p>
          <a:p>
            <a:pPr lvl="2"/>
            <a:r>
              <a:rPr lang="en-US" sz="2400" dirty="0">
                <a:solidFill>
                  <a:srgbClr val="00153B"/>
                </a:solidFill>
                <a:latin typeface="Myriad Pro" panose="020B0703030403020204" pitchFamily="34" charset="0"/>
              </a:rPr>
              <a:t>What behavior should we correct?</a:t>
            </a:r>
          </a:p>
          <a:p>
            <a:pPr lvl="2"/>
            <a:endParaRPr lang="en-US" sz="2400" dirty="0">
              <a:solidFill>
                <a:srgbClr val="002060"/>
              </a:solidFill>
              <a:latin typeface="Myriad Pro" panose="020B0703030403020204" pitchFamily="34" charset="0"/>
            </a:endParaRPr>
          </a:p>
          <a:p>
            <a:r>
              <a:rPr lang="en-US" sz="3200" dirty="0">
                <a:solidFill>
                  <a:srgbClr val="00153B"/>
                </a:solidFill>
                <a:latin typeface="Myriad Pro" panose="020B0703030403020204" pitchFamily="34" charset="0"/>
              </a:rPr>
              <a:t>Why do we have the </a:t>
            </a:r>
            <a:r>
              <a:rPr lang="en-US" sz="3200" i="1" u="sng" dirty="0">
                <a:solidFill>
                  <a:schemeClr val="tx1"/>
                </a:solidFill>
                <a:latin typeface="Myriad Pro" panose="020B0703030403020204" pitchFamily="34" charset="0"/>
              </a:rPr>
              <a:t>NET</a:t>
            </a:r>
            <a:r>
              <a:rPr lang="en-US" sz="3200" dirty="0">
                <a:solidFill>
                  <a:schemeClr val="tx1"/>
                </a:solidFill>
                <a:latin typeface="Myriad Pro" panose="020B0703030403020204" pitchFamily="34" charset="0"/>
              </a:rPr>
              <a:t> p</a:t>
            </a:r>
            <a:r>
              <a:rPr lang="en-US" sz="3200" dirty="0">
                <a:solidFill>
                  <a:srgbClr val="00153B"/>
                </a:solidFill>
                <a:latin typeface="Myriad Pro" panose="020B0703030403020204" pitchFamily="34" charset="0"/>
              </a:rPr>
              <a:t>rofit we have?</a:t>
            </a:r>
          </a:p>
          <a:p>
            <a:pPr lvl="2"/>
            <a:r>
              <a:rPr lang="en-US" sz="2400" dirty="0">
                <a:solidFill>
                  <a:srgbClr val="00153B"/>
                </a:solidFill>
                <a:latin typeface="Myriad Pro" panose="020B0703030403020204" pitchFamily="34" charset="0"/>
              </a:rPr>
              <a:t>What impacted that number this month/quarter?</a:t>
            </a:r>
          </a:p>
          <a:p>
            <a:pPr lvl="2"/>
            <a:r>
              <a:rPr lang="en-US" sz="2400" dirty="0">
                <a:solidFill>
                  <a:srgbClr val="00153B"/>
                </a:solidFill>
                <a:latin typeface="Myriad Pro" panose="020B0703030403020204" pitchFamily="34" charset="0"/>
              </a:rPr>
              <a:t>What behavior should we continue? </a:t>
            </a:r>
          </a:p>
          <a:p>
            <a:pPr lvl="2"/>
            <a:r>
              <a:rPr lang="en-US" sz="2400" dirty="0">
                <a:solidFill>
                  <a:srgbClr val="00153B"/>
                </a:solidFill>
                <a:latin typeface="Myriad Pro" panose="020B0703030403020204" pitchFamily="34" charset="0"/>
              </a:rPr>
              <a:t>What behavior should we correct?</a:t>
            </a:r>
          </a:p>
          <a:p>
            <a:endParaRPr lang="en-US" dirty="0">
              <a:latin typeface="Myriad Pro" panose="020B0703030403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9145F0-8A4E-FF47-BC3E-CBBFC62AEBFC}"/>
              </a:ext>
            </a:extLst>
          </p:cNvPr>
          <p:cNvSpPr/>
          <p:nvPr/>
        </p:nvSpPr>
        <p:spPr>
          <a:xfrm>
            <a:off x="0" y="-14800"/>
            <a:ext cx="12192000" cy="1495729"/>
          </a:xfrm>
          <a:prstGeom prst="rect">
            <a:avLst/>
          </a:prstGeom>
          <a:solidFill>
            <a:srgbClr val="001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7BFDA20-18D6-4977-A1FA-65E8B5EEA536}"/>
              </a:ext>
            </a:extLst>
          </p:cNvPr>
          <p:cNvSpPr txBox="1">
            <a:spLocks/>
          </p:cNvSpPr>
          <p:nvPr/>
        </p:nvSpPr>
        <p:spPr>
          <a:xfrm>
            <a:off x="944033" y="-14800"/>
            <a:ext cx="10303933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Myriad Pro" panose="020B0703030403020204" pitchFamily="34" charset="0"/>
              </a:rPr>
              <a:t>We must understand the WHY </a:t>
            </a:r>
            <a:br>
              <a:rPr lang="en-US" sz="3200" dirty="0">
                <a:solidFill>
                  <a:schemeClr val="bg1"/>
                </a:solidFill>
                <a:latin typeface="Myriad Pro" panose="020B070303040302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Myriad Pro" panose="020B0703030403020204" pitchFamily="34" charset="0"/>
              </a:rPr>
              <a:t>of our financials</a:t>
            </a:r>
          </a:p>
        </p:txBody>
      </p:sp>
    </p:spTree>
    <p:extLst>
      <p:ext uri="{BB962C8B-B14F-4D97-AF65-F5344CB8AC3E}">
        <p14:creationId xmlns:p14="http://schemas.microsoft.com/office/powerpoint/2010/main" val="2187235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FF97D67-81C4-BD47-B687-4D9D38578D79}"/>
              </a:ext>
            </a:extLst>
          </p:cNvPr>
          <p:cNvSpPr/>
          <p:nvPr/>
        </p:nvSpPr>
        <p:spPr>
          <a:xfrm>
            <a:off x="0" y="-14800"/>
            <a:ext cx="12192000" cy="1495729"/>
          </a:xfrm>
          <a:prstGeom prst="rect">
            <a:avLst/>
          </a:prstGeom>
          <a:solidFill>
            <a:srgbClr val="001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D0C74D-56CC-49E9-9B89-FE08AD002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034" y="343230"/>
            <a:ext cx="10303933" cy="67561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yriad Pro" panose="020B0703030403020204" pitchFamily="34" charset="0"/>
              </a:rPr>
              <a:t>Two primary types of </a:t>
            </a:r>
            <a:r>
              <a:rPr lang="en-US" sz="3200" i="1" u="sng" dirty="0">
                <a:solidFill>
                  <a:schemeClr val="bg1"/>
                </a:solidFill>
                <a:latin typeface="Myriad Pro" panose="020B0703030403020204" pitchFamily="34" charset="0"/>
              </a:rPr>
              <a:t>Revenue</a:t>
            </a:r>
            <a:endParaRPr lang="en-US" sz="3200" dirty="0">
              <a:solidFill>
                <a:schemeClr val="bg1"/>
              </a:solidFill>
              <a:latin typeface="Myriad Pro" panose="020B0703030403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8541777-6932-43C8-A883-F95BD816CF11}"/>
              </a:ext>
            </a:extLst>
          </p:cNvPr>
          <p:cNvSpPr txBox="1">
            <a:spLocks/>
          </p:cNvSpPr>
          <p:nvPr/>
        </p:nvSpPr>
        <p:spPr>
          <a:xfrm>
            <a:off x="944034" y="2163432"/>
            <a:ext cx="1030393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1539"/>
                </a:solidFill>
                <a:latin typeface="Myriad Pro" panose="020B0703030403020204" pitchFamily="34" charset="0"/>
              </a:rPr>
              <a:t>Product (includes resold cloud services)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1539"/>
                </a:solidFill>
                <a:latin typeface="Myriad Pro" panose="020B0703030403020204" pitchFamily="34" charset="0"/>
              </a:rPr>
              <a:t>Service</a:t>
            </a:r>
          </a:p>
          <a:p>
            <a:pPr lvl="1"/>
            <a:r>
              <a:rPr lang="en-US" sz="3200" dirty="0">
                <a:solidFill>
                  <a:srgbClr val="001539"/>
                </a:solidFill>
                <a:latin typeface="Myriad Pro" panose="020B0703030403020204" pitchFamily="34" charset="0"/>
              </a:rPr>
              <a:t>Project</a:t>
            </a:r>
          </a:p>
          <a:p>
            <a:pPr lvl="1"/>
            <a:r>
              <a:rPr lang="en-US" sz="3200" dirty="0">
                <a:solidFill>
                  <a:srgbClr val="001539"/>
                </a:solidFill>
                <a:latin typeface="Myriad Pro" panose="020B0703030403020204" pitchFamily="34" charset="0"/>
              </a:rPr>
              <a:t>Hourly</a:t>
            </a:r>
          </a:p>
          <a:p>
            <a:pPr lvl="1"/>
            <a:r>
              <a:rPr lang="en-US" sz="3200" dirty="0">
                <a:solidFill>
                  <a:srgbClr val="001539"/>
                </a:solidFill>
                <a:latin typeface="Myriad Pro" panose="020B0703030403020204" pitchFamily="34" charset="0"/>
              </a:rPr>
              <a:t>Recurring</a:t>
            </a:r>
          </a:p>
          <a:p>
            <a:endParaRPr lang="en-US" dirty="0"/>
          </a:p>
        </p:txBody>
      </p:sp>
      <p:sp>
        <p:nvSpPr>
          <p:cNvPr id="8" name="Right Arrow 4">
            <a:extLst>
              <a:ext uri="{FF2B5EF4-FFF2-40B4-BE49-F238E27FC236}">
                <a16:creationId xmlns:a16="http://schemas.microsoft.com/office/drawing/2014/main" id="{F5034062-D424-40CC-85ED-2557F9E8B770}"/>
              </a:ext>
            </a:extLst>
          </p:cNvPr>
          <p:cNvSpPr/>
          <p:nvPr/>
        </p:nvSpPr>
        <p:spPr>
          <a:xfrm rot="8661839" flipV="1">
            <a:off x="6891716" y="3385695"/>
            <a:ext cx="3805071" cy="2229331"/>
          </a:xfrm>
          <a:prstGeom prst="rightArrow">
            <a:avLst/>
          </a:prstGeom>
          <a:solidFill>
            <a:schemeClr val="dk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yriad Pro" panose="020B0703030403020204" pitchFamily="34" charset="0"/>
              </a:rPr>
              <a:t>REVENUE = MONEY IN</a:t>
            </a:r>
          </a:p>
        </p:txBody>
      </p:sp>
    </p:spTree>
    <p:extLst>
      <p:ext uri="{BB962C8B-B14F-4D97-AF65-F5344CB8AC3E}">
        <p14:creationId xmlns:p14="http://schemas.microsoft.com/office/powerpoint/2010/main" val="147593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AB3D628-935C-7E40-9339-261972951FC9}"/>
              </a:ext>
            </a:extLst>
          </p:cNvPr>
          <p:cNvSpPr/>
          <p:nvPr/>
        </p:nvSpPr>
        <p:spPr>
          <a:xfrm>
            <a:off x="0" y="-14800"/>
            <a:ext cx="12192000" cy="1495729"/>
          </a:xfrm>
          <a:prstGeom prst="rect">
            <a:avLst/>
          </a:prstGeom>
          <a:solidFill>
            <a:srgbClr val="001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6F4D31-851A-014A-9562-94F5C4A8C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96D27A4-9E59-4BDD-B7F4-79C484F2E73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84376" y="2070613"/>
            <a:ext cx="9944584" cy="4351338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500" dirty="0">
                <a:solidFill>
                  <a:srgbClr val="001539"/>
                </a:solidFill>
                <a:latin typeface="Myriad Pro" panose="020B0703030403020204" pitchFamily="34" charset="0"/>
              </a:rPr>
              <a:t>Product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500" dirty="0">
                <a:solidFill>
                  <a:srgbClr val="001539"/>
                </a:solidFill>
                <a:latin typeface="Myriad Pro" panose="020B0703030403020204" pitchFamily="34" charset="0"/>
              </a:rPr>
              <a:t>Service (we might call those Cost of SERVICES Sold)	</a:t>
            </a:r>
          </a:p>
          <a:p>
            <a:pPr lvl="1"/>
            <a:r>
              <a:rPr lang="en-US" sz="3500" dirty="0">
                <a:solidFill>
                  <a:srgbClr val="001539"/>
                </a:solidFill>
                <a:latin typeface="Myriad Pro" panose="020B0703030403020204" pitchFamily="34" charset="0"/>
              </a:rPr>
              <a:t>Technician salaries</a:t>
            </a:r>
          </a:p>
          <a:p>
            <a:pPr lvl="1"/>
            <a:r>
              <a:rPr lang="en-US" sz="3500" dirty="0">
                <a:solidFill>
                  <a:srgbClr val="001539"/>
                </a:solidFill>
                <a:latin typeface="Myriad Pro" panose="020B0703030403020204" pitchFamily="34" charset="0"/>
              </a:rPr>
              <a:t>Dispatch salaries</a:t>
            </a:r>
          </a:p>
          <a:p>
            <a:pPr lvl="1"/>
            <a:r>
              <a:rPr lang="en-US" sz="3500" dirty="0">
                <a:solidFill>
                  <a:srgbClr val="001539"/>
                </a:solidFill>
                <a:latin typeface="Myriad Pro" panose="020B0703030403020204" pitchFamily="34" charset="0"/>
              </a:rPr>
              <a:t>Service manager salaries</a:t>
            </a:r>
          </a:p>
          <a:p>
            <a:pPr lvl="1"/>
            <a:r>
              <a:rPr lang="en-US" sz="3500" dirty="0">
                <a:solidFill>
                  <a:srgbClr val="001539"/>
                </a:solidFill>
                <a:latin typeface="Myriad Pro" panose="020B0703030403020204" pitchFamily="34" charset="0"/>
              </a:rPr>
              <a:t>Reimbursed mileage</a:t>
            </a:r>
          </a:p>
          <a:p>
            <a:pPr lvl="1"/>
            <a:r>
              <a:rPr lang="en-US" sz="3500" dirty="0">
                <a:solidFill>
                  <a:srgbClr val="001539"/>
                </a:solidFill>
                <a:latin typeface="Myriad Pro" panose="020B0703030403020204" pitchFamily="34" charset="0"/>
              </a:rPr>
              <a:t>Portion of the PSA invoice</a:t>
            </a:r>
          </a:p>
          <a:p>
            <a:pPr lvl="1"/>
            <a:r>
              <a:rPr lang="en-US" sz="3500" dirty="0">
                <a:solidFill>
                  <a:srgbClr val="001539"/>
                </a:solidFill>
                <a:latin typeface="Myriad Pro" panose="020B0703030403020204" pitchFamily="34" charset="0"/>
              </a:rPr>
              <a:t>RMM</a:t>
            </a:r>
          </a:p>
          <a:p>
            <a:pPr lvl="1"/>
            <a:r>
              <a:rPr lang="en-US" sz="3500" dirty="0">
                <a:solidFill>
                  <a:srgbClr val="001539"/>
                </a:solidFill>
                <a:latin typeface="Myriad Pro" panose="020B0703030403020204" pitchFamily="34" charset="0"/>
              </a:rPr>
              <a:t>Other tools</a:t>
            </a: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3A8419-BBEF-4276-8425-5274EC51D217}"/>
              </a:ext>
            </a:extLst>
          </p:cNvPr>
          <p:cNvSpPr txBox="1">
            <a:spLocks/>
          </p:cNvSpPr>
          <p:nvPr/>
        </p:nvSpPr>
        <p:spPr>
          <a:xfrm>
            <a:off x="784376" y="71117"/>
            <a:ext cx="103039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Myriad Pro" panose="020B0703030403020204" pitchFamily="34" charset="0"/>
              </a:rPr>
              <a:t>Two types of </a:t>
            </a:r>
            <a:r>
              <a:rPr lang="en-US" sz="3200" i="1" u="sng" dirty="0">
                <a:solidFill>
                  <a:schemeClr val="bg1"/>
                </a:solidFill>
                <a:latin typeface="Myriad Pro" panose="020B0703030403020204" pitchFamily="34" charset="0"/>
              </a:rPr>
              <a:t>COGS</a:t>
            </a:r>
          </a:p>
        </p:txBody>
      </p:sp>
      <p:sp>
        <p:nvSpPr>
          <p:cNvPr id="7" name="Right Arrow 4">
            <a:extLst>
              <a:ext uri="{FF2B5EF4-FFF2-40B4-BE49-F238E27FC236}">
                <a16:creationId xmlns:a16="http://schemas.microsoft.com/office/drawing/2014/main" id="{D013F1AC-6BC3-4A1C-B7FA-9E1E9865B547}"/>
              </a:ext>
            </a:extLst>
          </p:cNvPr>
          <p:cNvSpPr/>
          <p:nvPr/>
        </p:nvSpPr>
        <p:spPr>
          <a:xfrm rot="8661839" flipH="1" flipV="1">
            <a:off x="7215880" y="3730384"/>
            <a:ext cx="3555940" cy="2229331"/>
          </a:xfrm>
          <a:prstGeom prst="rightArrow">
            <a:avLst/>
          </a:prstGeom>
          <a:solidFill>
            <a:srgbClr val="00153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yriad Pro" panose="020B0703030403020204" pitchFamily="34" charset="0"/>
              </a:rPr>
              <a:t>COGS = MONEY OUT</a:t>
            </a:r>
          </a:p>
        </p:txBody>
      </p:sp>
    </p:spTree>
    <p:extLst>
      <p:ext uri="{BB962C8B-B14F-4D97-AF65-F5344CB8AC3E}">
        <p14:creationId xmlns:p14="http://schemas.microsoft.com/office/powerpoint/2010/main" val="833500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F009EF2-06AA-374B-9E24-C1710BE9C5C2}"/>
              </a:ext>
            </a:extLst>
          </p:cNvPr>
          <p:cNvSpPr/>
          <p:nvPr/>
        </p:nvSpPr>
        <p:spPr>
          <a:xfrm>
            <a:off x="0" y="1731264"/>
            <a:ext cx="8759350" cy="4557522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2579FF-31B3-4404-91CC-CF5E52D80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9214"/>
            <a:ext cx="10515600" cy="1256411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>
                <a:latin typeface="Myriad Pro" panose="020B0703030403020204" pitchFamily="34" charset="0"/>
              </a:rPr>
              <a:t>Two types of </a:t>
            </a:r>
            <a:r>
              <a:rPr lang="en-US" sz="3600" i="1" u="sng" dirty="0">
                <a:latin typeface="Myriad Pro" panose="020B0703030403020204" pitchFamily="34" charset="0"/>
              </a:rPr>
              <a:t>Gross Profit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2B39C5-F5DD-498E-A897-6B10D604B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331" y="1825625"/>
            <a:ext cx="4351338" cy="4351338"/>
          </a:xfrm>
          <a:prstGeom prst="rect">
            <a:avLst/>
          </a:prstGeom>
          <a:noFill/>
        </p:spPr>
      </p:pic>
      <p:sp>
        <p:nvSpPr>
          <p:cNvPr id="4" name="Curved Left Arrow 3">
            <a:extLst>
              <a:ext uri="{FF2B5EF4-FFF2-40B4-BE49-F238E27FC236}">
                <a16:creationId xmlns:a16="http://schemas.microsoft.com/office/drawing/2014/main" id="{EAC3A74D-46CB-AA4F-B71B-0278B2068F19}"/>
              </a:ext>
            </a:extLst>
          </p:cNvPr>
          <p:cNvSpPr/>
          <p:nvPr/>
        </p:nvSpPr>
        <p:spPr>
          <a:xfrm>
            <a:off x="8759349" y="882745"/>
            <a:ext cx="1859883" cy="3084576"/>
          </a:xfrm>
          <a:prstGeom prst="curvedLeftArrow">
            <a:avLst>
              <a:gd name="adj1" fmla="val 13010"/>
              <a:gd name="adj2" fmla="val 50000"/>
              <a:gd name="adj3" fmla="val 25000"/>
            </a:avLst>
          </a:prstGeom>
          <a:solidFill>
            <a:srgbClr val="00153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Curved Left Arrow 4">
            <a:extLst>
              <a:ext uri="{FF2B5EF4-FFF2-40B4-BE49-F238E27FC236}">
                <a16:creationId xmlns:a16="http://schemas.microsoft.com/office/drawing/2014/main" id="{447DEDE4-1E4C-D742-81C6-EE2028282D68}"/>
              </a:ext>
            </a:extLst>
          </p:cNvPr>
          <p:cNvSpPr/>
          <p:nvPr/>
        </p:nvSpPr>
        <p:spPr>
          <a:xfrm>
            <a:off x="8807816" y="882745"/>
            <a:ext cx="1859883" cy="4728178"/>
          </a:xfrm>
          <a:prstGeom prst="curvedLeftArrow">
            <a:avLst>
              <a:gd name="adj1" fmla="val 13010"/>
              <a:gd name="adj2" fmla="val 50000"/>
              <a:gd name="adj3" fmla="val 25000"/>
            </a:avLst>
          </a:prstGeom>
          <a:solidFill>
            <a:srgbClr val="00153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376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4E01C5-7B29-AF4E-9CD9-1D3442D257F7}"/>
              </a:ext>
            </a:extLst>
          </p:cNvPr>
          <p:cNvSpPr/>
          <p:nvPr/>
        </p:nvSpPr>
        <p:spPr>
          <a:xfrm>
            <a:off x="0" y="-14800"/>
            <a:ext cx="12192000" cy="1495729"/>
          </a:xfrm>
          <a:prstGeom prst="rect">
            <a:avLst/>
          </a:prstGeom>
          <a:solidFill>
            <a:srgbClr val="001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025FD8-FE7F-4CDA-BB9D-FA9DC70A41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4034" y="2050213"/>
            <a:ext cx="10303933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1539"/>
                </a:solidFill>
                <a:latin typeface="Myriad Pro" panose="020B0703030403020204" pitchFamily="34" charset="0"/>
              </a:rPr>
              <a:t>Once we reach this section of the P &amp; L we hit a glass wall.  This is the end of the road for mandatory spend and the end of the revenue.  What ever is left </a:t>
            </a:r>
            <a:r>
              <a:rPr lang="en-US" dirty="0">
                <a:solidFill>
                  <a:srgbClr val="00153B"/>
                </a:solidFill>
                <a:latin typeface="Myriad Pro" panose="020B0703030403020204" pitchFamily="34" charset="0"/>
              </a:rPr>
              <a:t>here is </a:t>
            </a:r>
            <a:r>
              <a:rPr lang="en-US" i="1" u="sng" dirty="0">
                <a:solidFill>
                  <a:srgbClr val="00153B"/>
                </a:solidFill>
                <a:latin typeface="Myriad Pro" panose="020B0703030403020204" pitchFamily="34" charset="0"/>
              </a:rPr>
              <a:t>ALL WE HAVE </a:t>
            </a:r>
            <a:r>
              <a:rPr lang="en-US" dirty="0">
                <a:solidFill>
                  <a:srgbClr val="001539"/>
                </a:solidFill>
                <a:latin typeface="Myriad Pro" panose="020B0703030403020204" pitchFamily="34" charset="0"/>
              </a:rPr>
              <a:t>to spend on the two types of expenses.  </a:t>
            </a:r>
          </a:p>
          <a:p>
            <a:endParaRPr lang="en-US" dirty="0">
              <a:solidFill>
                <a:srgbClr val="001539"/>
              </a:solidFill>
              <a:latin typeface="Myriad Pro" panose="020B0703030403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1539"/>
                </a:solidFill>
                <a:latin typeface="Myriad Pro" panose="020B0703030403020204" pitchFamily="34" charset="0"/>
              </a:rPr>
              <a:t>All these expenses are subject to </a:t>
            </a:r>
            <a:r>
              <a:rPr lang="en-US" i="1" u="sng" dirty="0">
                <a:solidFill>
                  <a:srgbClr val="00153B"/>
                </a:solidFill>
                <a:latin typeface="Myriad Pro" panose="020B0703030403020204" pitchFamily="34" charset="0"/>
              </a:rPr>
              <a:t>CHOICE</a:t>
            </a:r>
          </a:p>
          <a:p>
            <a:pPr lvl="1"/>
            <a:r>
              <a:rPr lang="en-US" sz="2800" dirty="0">
                <a:solidFill>
                  <a:srgbClr val="001539"/>
                </a:solidFill>
                <a:latin typeface="Myriad Pro" panose="020B0703030403020204" pitchFamily="34" charset="0"/>
              </a:rPr>
              <a:t>Sales Expense</a:t>
            </a:r>
          </a:p>
          <a:p>
            <a:pPr lvl="1"/>
            <a:r>
              <a:rPr lang="en-US" sz="2800" dirty="0">
                <a:solidFill>
                  <a:srgbClr val="001539"/>
                </a:solidFill>
                <a:latin typeface="Myriad Pro" panose="020B0703030403020204" pitchFamily="34" charset="0"/>
              </a:rPr>
              <a:t>General and Administrative</a:t>
            </a:r>
          </a:p>
          <a:p>
            <a:pPr marL="0" indent="0">
              <a:buNone/>
            </a:pPr>
            <a:endParaRPr lang="en-US" dirty="0">
              <a:latin typeface="Myriad Pro" panose="020B0703030403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Myriad Pro" panose="020B0703030403020204" pitchFamily="34" charset="0"/>
              </a:rPr>
              <a:t>Now we can calculate </a:t>
            </a:r>
            <a:r>
              <a:rPr lang="en-US" i="1" u="sng" dirty="0">
                <a:solidFill>
                  <a:srgbClr val="00153B"/>
                </a:solidFill>
                <a:latin typeface="Myriad Pro" panose="020B0703030403020204" pitchFamily="34" charset="0"/>
              </a:rPr>
              <a:t>NET PROFIT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CB611B-3932-4F77-AB8A-A5100DAD6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7192" y="3654231"/>
            <a:ext cx="2344598" cy="234459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A8F4961-BB2F-42F0-80DF-730DF18EC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034" y="70282"/>
            <a:ext cx="10303933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yriad Pro" panose="020B0703030403020204" pitchFamily="34" charset="0"/>
              </a:rPr>
              <a:t>Combine and we have </a:t>
            </a:r>
            <a:br>
              <a:rPr lang="en-US" sz="3200" dirty="0">
                <a:solidFill>
                  <a:schemeClr val="bg1"/>
                </a:solidFill>
                <a:latin typeface="Myriad Pro" panose="020B0703030403020204" pitchFamily="34" charset="0"/>
              </a:rPr>
            </a:br>
            <a:r>
              <a:rPr lang="en-US" sz="3200" i="1" u="sng" dirty="0">
                <a:solidFill>
                  <a:schemeClr val="bg1"/>
                </a:solidFill>
                <a:latin typeface="Myriad Pro" panose="020B0703030403020204" pitchFamily="34" charset="0"/>
              </a:rPr>
              <a:t>OVERALL GROSS PROFIT </a:t>
            </a:r>
          </a:p>
        </p:txBody>
      </p:sp>
    </p:spTree>
    <p:extLst>
      <p:ext uri="{BB962C8B-B14F-4D97-AF65-F5344CB8AC3E}">
        <p14:creationId xmlns:p14="http://schemas.microsoft.com/office/powerpoint/2010/main" val="1360701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4FA229D-A208-A34D-9CD7-F383C1BB846E}"/>
              </a:ext>
            </a:extLst>
          </p:cNvPr>
          <p:cNvSpPr/>
          <p:nvPr/>
        </p:nvSpPr>
        <p:spPr>
          <a:xfrm>
            <a:off x="0" y="-25719"/>
            <a:ext cx="12192000" cy="1495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A3DEC7-57C6-3546-83CF-5861E72D3721}"/>
              </a:ext>
            </a:extLst>
          </p:cNvPr>
          <p:cNvSpPr/>
          <p:nvPr/>
        </p:nvSpPr>
        <p:spPr>
          <a:xfrm>
            <a:off x="0" y="-26992"/>
            <a:ext cx="12192000" cy="1495729"/>
          </a:xfrm>
          <a:prstGeom prst="rect">
            <a:avLst/>
          </a:prstGeom>
          <a:blipFill>
            <a:blip r:embed="rId2">
              <a:alphaModFix amt="50000"/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408BB1A-0818-45B0-ABB1-1BAEFD149A5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969077"/>
            <a:ext cx="7766050" cy="4667250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sz="3200" dirty="0">
                <a:latin typeface="Myriad Pro" panose="020B0703030403020204" pitchFamily="34" charset="0"/>
              </a:rPr>
              <a:t>1. Sales Expense – sales salaries, sales commissions, sales tools, marketing expenses, marketing staff, marketing tools​</a:t>
            </a:r>
          </a:p>
          <a:p>
            <a:pPr marL="0" indent="0" fontAlgn="base">
              <a:buNone/>
            </a:pPr>
            <a:endParaRPr lang="en-US" sz="3200" dirty="0">
              <a:latin typeface="Myriad Pro" panose="020B0703030403020204" pitchFamily="34" charset="0"/>
            </a:endParaRPr>
          </a:p>
          <a:p>
            <a:pPr marL="0" indent="0" fontAlgn="base">
              <a:buNone/>
            </a:pPr>
            <a:r>
              <a:rPr lang="en-US" sz="3200" dirty="0">
                <a:latin typeface="Myriad Pro" panose="020B0703030403020204" pitchFamily="34" charset="0"/>
              </a:rPr>
              <a:t>2. General and Administrative Expense – Everything else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7C9E56-AB48-4D83-B27B-F27916B7E976}"/>
              </a:ext>
            </a:extLst>
          </p:cNvPr>
          <p:cNvSpPr txBox="1">
            <a:spLocks/>
          </p:cNvSpPr>
          <p:nvPr/>
        </p:nvSpPr>
        <p:spPr>
          <a:xfrm>
            <a:off x="944033" y="70282"/>
            <a:ext cx="103039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153B"/>
                </a:solidFill>
                <a:latin typeface="Myriad Pro" panose="020B0703030403020204" pitchFamily="34" charset="0"/>
              </a:rPr>
              <a:t>Two types of </a:t>
            </a:r>
            <a:r>
              <a:rPr lang="en-US" sz="3200" i="1" u="sng" dirty="0">
                <a:solidFill>
                  <a:srgbClr val="00153B"/>
                </a:solidFill>
                <a:latin typeface="Myriad Pro" panose="020B0703030403020204" pitchFamily="34" charset="0"/>
              </a:rPr>
              <a:t>EXPENSES</a:t>
            </a:r>
          </a:p>
        </p:txBody>
      </p:sp>
      <p:sp>
        <p:nvSpPr>
          <p:cNvPr id="4" name="Right Arrow 4">
            <a:extLst>
              <a:ext uri="{FF2B5EF4-FFF2-40B4-BE49-F238E27FC236}">
                <a16:creationId xmlns:a16="http://schemas.microsoft.com/office/drawing/2014/main" id="{440D9E1C-E36F-43A5-98B0-371AB009F50F}"/>
              </a:ext>
            </a:extLst>
          </p:cNvPr>
          <p:cNvSpPr/>
          <p:nvPr/>
        </p:nvSpPr>
        <p:spPr>
          <a:xfrm rot="8661839" flipH="1" flipV="1">
            <a:off x="8429298" y="3264040"/>
            <a:ext cx="3555940" cy="2229331"/>
          </a:xfrm>
          <a:prstGeom prst="rightArrow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153B"/>
                </a:solidFill>
                <a:latin typeface="Myriad Pro" panose="020B0703030403020204" pitchFamily="34" charset="0"/>
              </a:rPr>
              <a:t>EXPENSES = MONEY OUT</a:t>
            </a:r>
          </a:p>
        </p:txBody>
      </p:sp>
    </p:spTree>
    <p:extLst>
      <p:ext uri="{BB962C8B-B14F-4D97-AF65-F5344CB8AC3E}">
        <p14:creationId xmlns:p14="http://schemas.microsoft.com/office/powerpoint/2010/main" val="1136051190"/>
      </p:ext>
    </p:extLst>
  </p:cSld>
  <p:clrMapOvr>
    <a:masterClrMapping/>
  </p:clrMapOvr>
</p:sld>
</file>

<file path=ppt/theme/theme1.xml><?xml version="1.0" encoding="utf-8"?>
<a:theme xmlns:a="http://schemas.openxmlformats.org/drawingml/2006/main" name="BMK 2020 PPT Template - LIGHT">
  <a:themeElements>
    <a:clrScheme name="BMK Colors 2020">
      <a:dk1>
        <a:srgbClr val="00153A"/>
      </a:dk1>
      <a:lt1>
        <a:srgbClr val="FFFFFF"/>
      </a:lt1>
      <a:dk2>
        <a:srgbClr val="033F6C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MK Certified Training Template 2020" id="{919A7538-D110-454A-952D-04BF1DE6D592}" vid="{9FE31972-6670-4848-A44D-59C65F9AA158}"/>
    </a:ext>
  </a:extLst>
</a:theme>
</file>

<file path=ppt/theme/theme2.xml><?xml version="1.0" encoding="utf-8"?>
<a:theme xmlns:a="http://schemas.openxmlformats.org/drawingml/2006/main" name="BMK 2020 PPT Template - DARK">
  <a:themeElements>
    <a:clrScheme name="BMK Colors 2020">
      <a:dk1>
        <a:srgbClr val="00153A"/>
      </a:dk1>
      <a:lt1>
        <a:srgbClr val="FFFFFF"/>
      </a:lt1>
      <a:dk2>
        <a:srgbClr val="033F6C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MK Certified Training Template 2020" id="{919A7538-D110-454A-952D-04BF1DE6D592}" vid="{18B70574-676B-7F40-86B7-08314215594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831</Words>
  <Application>Microsoft Office PowerPoint</Application>
  <PresentationFormat>Widescreen</PresentationFormat>
  <Paragraphs>117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Franklin Gothic Book</vt:lpstr>
      <vt:lpstr>Franklin Gothic Medium</vt:lpstr>
      <vt:lpstr>Myriad Pro</vt:lpstr>
      <vt:lpstr>BMK 2020 PPT Template - LIGHT</vt:lpstr>
      <vt:lpstr>BMK 2020 PPT Template - DARK</vt:lpstr>
      <vt:lpstr>PowerPoint Presentation</vt:lpstr>
      <vt:lpstr>PowerPoint Presentation</vt:lpstr>
      <vt:lpstr>PowerPoint Presentation</vt:lpstr>
      <vt:lpstr>PowerPoint Presentation</vt:lpstr>
      <vt:lpstr>Two primary types of Revenue</vt:lpstr>
      <vt:lpstr>PowerPoint Presentation</vt:lpstr>
      <vt:lpstr>Two types of Gross Profit </vt:lpstr>
      <vt:lpstr>Combine and we have  OVERALL GROSS PROFIT </vt:lpstr>
      <vt:lpstr>PowerPoint Presentation</vt:lpstr>
      <vt:lpstr>Real-life Application</vt:lpstr>
      <vt:lpstr>Real-life Application</vt:lpstr>
      <vt:lpstr>Real-life Application</vt:lpstr>
      <vt:lpstr>Define a Target</vt:lpstr>
      <vt:lpstr>How to define the target</vt:lpstr>
      <vt:lpstr>Real-life Application</vt:lpstr>
      <vt:lpstr>So why is GROSS PROFIT King?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Middlestetter</dc:creator>
  <cp:lastModifiedBy>Josh Peterson</cp:lastModifiedBy>
  <cp:revision>12</cp:revision>
  <dcterms:created xsi:type="dcterms:W3CDTF">2020-07-21T22:18:35Z</dcterms:created>
  <dcterms:modified xsi:type="dcterms:W3CDTF">2020-07-21T23:41:23Z</dcterms:modified>
</cp:coreProperties>
</file>