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410" r:id="rId2"/>
    <p:sldId id="845" r:id="rId3"/>
    <p:sldId id="1052" r:id="rId4"/>
    <p:sldId id="1041" r:id="rId5"/>
    <p:sldId id="1042" r:id="rId6"/>
    <p:sldId id="821" r:id="rId7"/>
    <p:sldId id="1049" r:id="rId8"/>
    <p:sldId id="639" r:id="rId9"/>
    <p:sldId id="868" r:id="rId10"/>
    <p:sldId id="869" r:id="rId11"/>
    <p:sldId id="870" r:id="rId12"/>
    <p:sldId id="882" r:id="rId13"/>
    <p:sldId id="881" r:id="rId14"/>
    <p:sldId id="883" r:id="rId15"/>
    <p:sldId id="880" r:id="rId16"/>
    <p:sldId id="884" r:id="rId17"/>
    <p:sldId id="1045" r:id="rId18"/>
    <p:sldId id="640" r:id="rId19"/>
    <p:sldId id="649" r:id="rId20"/>
    <p:sldId id="1048" r:id="rId21"/>
    <p:sldId id="712" r:id="rId22"/>
    <p:sldId id="682" r:id="rId23"/>
    <p:sldId id="892" r:id="rId24"/>
    <p:sldId id="754" r:id="rId25"/>
    <p:sldId id="745" r:id="rId26"/>
    <p:sldId id="894" r:id="rId27"/>
    <p:sldId id="756" r:id="rId28"/>
    <p:sldId id="839" r:id="rId29"/>
    <p:sldId id="853" r:id="rId30"/>
    <p:sldId id="852" r:id="rId31"/>
    <p:sldId id="1056" r:id="rId32"/>
    <p:sldId id="1057" r:id="rId33"/>
    <p:sldId id="1054" r:id="rId34"/>
    <p:sldId id="1053" r:id="rId35"/>
    <p:sldId id="1055" r:id="rId36"/>
    <p:sldId id="1051" r:id="rId37"/>
    <p:sldId id="1012" r:id="rId38"/>
    <p:sldId id="1033" r:id="rId39"/>
    <p:sldId id="1034" r:id="rId40"/>
    <p:sldId id="1013" r:id="rId41"/>
    <p:sldId id="1020" r:id="rId42"/>
    <p:sldId id="1021" r:id="rId43"/>
    <p:sldId id="1050" r:id="rId44"/>
    <p:sldId id="924" r:id="rId45"/>
    <p:sldId id="925" r:id="rId46"/>
    <p:sldId id="926" r:id="rId47"/>
    <p:sldId id="927" r:id="rId48"/>
    <p:sldId id="928" r:id="rId49"/>
    <p:sldId id="929" r:id="rId50"/>
    <p:sldId id="1038" r:id="rId51"/>
    <p:sldId id="973" r:id="rId52"/>
    <p:sldId id="978" r:id="rId53"/>
    <p:sldId id="1058" r:id="rId54"/>
    <p:sldId id="938" r:id="rId55"/>
    <p:sldId id="709" r:id="rId56"/>
    <p:sldId id="807" r:id="rId57"/>
    <p:sldId id="704" r:id="rId58"/>
  </p:sldIdLst>
  <p:sldSz cx="9144000" cy="6858000" type="screen4x3"/>
  <p:notesSz cx="6856413" cy="9294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694"/>
  </p:normalViewPr>
  <p:slideViewPr>
    <p:cSldViewPr>
      <p:cViewPr varScale="1">
        <p:scale>
          <a:sx n="104" d="100"/>
          <a:sy n="104" d="100"/>
        </p:scale>
        <p:origin x="10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5682"/>
    </p:cViewPr>
  </p:sorterViewPr>
  <p:notesViewPr>
    <p:cSldViewPr>
      <p:cViewPr varScale="1">
        <p:scale>
          <a:sx n="108" d="100"/>
          <a:sy n="108" d="100"/>
        </p:scale>
        <p:origin x="-4160" y="-1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Fixed vs Variable costs – Imaging Model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Model!$A$16</c:f>
              <c:strCache>
                <c:ptCount val="1"/>
                <c:pt idx="0">
                  <c:v>Fixed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Model!$B$14:$M$14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Model!$B$16:$M$16</c:f>
              <c:numCache>
                <c:formatCode>_("$"* #,##0_);_("$"* \(#,##0\);_("$"* "-"??_);_(@_)</c:formatCode>
                <c:ptCount val="12"/>
                <c:pt idx="0">
                  <c:v>653400</c:v>
                </c:pt>
                <c:pt idx="1">
                  <c:v>675180</c:v>
                </c:pt>
                <c:pt idx="2">
                  <c:v>682440</c:v>
                </c:pt>
                <c:pt idx="3">
                  <c:v>696960</c:v>
                </c:pt>
                <c:pt idx="4">
                  <c:v>704220</c:v>
                </c:pt>
                <c:pt idx="5">
                  <c:v>718740</c:v>
                </c:pt>
                <c:pt idx="6">
                  <c:v>733260</c:v>
                </c:pt>
                <c:pt idx="7">
                  <c:v>747780</c:v>
                </c:pt>
                <c:pt idx="8">
                  <c:v>755040</c:v>
                </c:pt>
                <c:pt idx="9">
                  <c:v>769560</c:v>
                </c:pt>
                <c:pt idx="10">
                  <c:v>776820</c:v>
                </c:pt>
                <c:pt idx="11">
                  <c:v>798600.00000000012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D-44D9-A907-737C91F0F068}"/>
            </c:ext>
          </c:extLst>
        </c:ser>
        <c:ser>
          <c:idx val="2"/>
          <c:order val="2"/>
          <c:tx>
            <c:strRef>
              <c:f>Model!$A$17</c:f>
              <c:strCache>
                <c:ptCount val="1"/>
                <c:pt idx="0">
                  <c:v>Variable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Model!$B$14:$M$14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Model!$B$17:$M$17</c:f>
              <c:numCache>
                <c:formatCode>_("$"* #,##0_);_("$"* \(#,##0\);_("$"* "-"??_);_(@_)</c:formatCode>
                <c:ptCount val="12"/>
                <c:pt idx="0">
                  <c:v>885600</c:v>
                </c:pt>
                <c:pt idx="1">
                  <c:v>811800</c:v>
                </c:pt>
                <c:pt idx="2">
                  <c:v>1033200</c:v>
                </c:pt>
                <c:pt idx="3">
                  <c:v>885600</c:v>
                </c:pt>
                <c:pt idx="4">
                  <c:v>885600</c:v>
                </c:pt>
                <c:pt idx="5">
                  <c:v>1082400</c:v>
                </c:pt>
                <c:pt idx="6">
                  <c:v>885600</c:v>
                </c:pt>
                <c:pt idx="7">
                  <c:v>1057800</c:v>
                </c:pt>
                <c:pt idx="8">
                  <c:v>1107000</c:v>
                </c:pt>
                <c:pt idx="9">
                  <c:v>1033200</c:v>
                </c:pt>
                <c:pt idx="10">
                  <c:v>1033200</c:v>
                </c:pt>
                <c:pt idx="11">
                  <c:v>1107000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D-44D9-A907-737C91F0F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891384"/>
        <c:axId val="508895320"/>
      </c:areaChart>
      <c:lineChart>
        <c:grouping val="standard"/>
        <c:varyColors val="0"/>
        <c:ser>
          <c:idx val="0"/>
          <c:order val="0"/>
          <c:tx>
            <c:strRef>
              <c:f>Model!$A$15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Model!$B$14:$M$14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Model!$B$15:$M$15</c:f>
              <c:numCache>
                <c:formatCode>_("$"* #,##0_);_("$"* \(#,##0\);_("$"* "-"??_);_(@_)</c:formatCode>
                <c:ptCount val="12"/>
                <c:pt idx="0">
                  <c:v>1800000</c:v>
                </c:pt>
                <c:pt idx="1">
                  <c:v>1650000</c:v>
                </c:pt>
                <c:pt idx="2">
                  <c:v>2100000</c:v>
                </c:pt>
                <c:pt idx="3">
                  <c:v>1800000</c:v>
                </c:pt>
                <c:pt idx="4">
                  <c:v>1800000</c:v>
                </c:pt>
                <c:pt idx="5">
                  <c:v>2200000</c:v>
                </c:pt>
                <c:pt idx="6">
                  <c:v>1800000</c:v>
                </c:pt>
                <c:pt idx="7">
                  <c:v>2150000</c:v>
                </c:pt>
                <c:pt idx="8">
                  <c:v>2250000</c:v>
                </c:pt>
                <c:pt idx="9">
                  <c:v>2100000</c:v>
                </c:pt>
                <c:pt idx="10">
                  <c:v>2100000</c:v>
                </c:pt>
                <c:pt idx="11">
                  <c:v>2250000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3D-44D9-A907-737C91F0F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891384"/>
        <c:axId val="508895320"/>
      </c:lineChart>
      <c:catAx>
        <c:axId val="50889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95320"/>
        <c:crosses val="autoZero"/>
        <c:auto val="1"/>
        <c:lblAlgn val="ctr"/>
        <c:lblOffset val="100"/>
        <c:noMultiLvlLbl val="0"/>
      </c:catAx>
      <c:valAx>
        <c:axId val="5088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9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Fixed vs Variable costs - Sudden dip / V Recovery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'Sudden dip'!$A$16</c:f>
              <c:strCache>
                <c:ptCount val="1"/>
                <c:pt idx="0">
                  <c:v>Fixed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'Sudden dip'!$B$14:$M$14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'Sudden dip'!$B$16:$M$16</c:f>
              <c:numCache>
                <c:formatCode>_("$"* #,##0_);_("$"* \(#,##0\);_("$"* "-"??_);_(@_)</c:formatCode>
                <c:ptCount val="12"/>
                <c:pt idx="0">
                  <c:v>653400</c:v>
                </c:pt>
                <c:pt idx="1">
                  <c:v>675180</c:v>
                </c:pt>
                <c:pt idx="2">
                  <c:v>682440</c:v>
                </c:pt>
                <c:pt idx="3">
                  <c:v>696960</c:v>
                </c:pt>
                <c:pt idx="4">
                  <c:v>704220</c:v>
                </c:pt>
                <c:pt idx="5">
                  <c:v>718740</c:v>
                </c:pt>
                <c:pt idx="6">
                  <c:v>733260</c:v>
                </c:pt>
                <c:pt idx="7">
                  <c:v>747780</c:v>
                </c:pt>
                <c:pt idx="8">
                  <c:v>755040</c:v>
                </c:pt>
                <c:pt idx="9">
                  <c:v>769560</c:v>
                </c:pt>
                <c:pt idx="10">
                  <c:v>776820</c:v>
                </c:pt>
                <c:pt idx="11">
                  <c:v>798600.00000000012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6-40AF-B15D-20B14DAE76B6}"/>
            </c:ext>
          </c:extLst>
        </c:ser>
        <c:ser>
          <c:idx val="2"/>
          <c:order val="2"/>
          <c:tx>
            <c:strRef>
              <c:f>'Sudden dip'!$A$17</c:f>
              <c:strCache>
                <c:ptCount val="1"/>
                <c:pt idx="0">
                  <c:v>Variable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'Sudden dip'!$B$14:$M$14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'Sudden dip'!$B$17:$M$17</c:f>
              <c:numCache>
                <c:formatCode>_("$"* #,##0_);_("$"* \(#,##0\);_("$"* "-"??_);_(@_)</c:formatCode>
                <c:ptCount val="12"/>
                <c:pt idx="0">
                  <c:v>885600</c:v>
                </c:pt>
                <c:pt idx="1">
                  <c:v>811800</c:v>
                </c:pt>
                <c:pt idx="2">
                  <c:v>1033200</c:v>
                </c:pt>
                <c:pt idx="3">
                  <c:v>541200</c:v>
                </c:pt>
                <c:pt idx="4">
                  <c:v>467400</c:v>
                </c:pt>
                <c:pt idx="5">
                  <c:v>590400</c:v>
                </c:pt>
                <c:pt idx="6">
                  <c:v>639600</c:v>
                </c:pt>
                <c:pt idx="7">
                  <c:v>738000</c:v>
                </c:pt>
                <c:pt idx="8">
                  <c:v>885600</c:v>
                </c:pt>
                <c:pt idx="9">
                  <c:v>984000</c:v>
                </c:pt>
                <c:pt idx="10">
                  <c:v>1033200</c:v>
                </c:pt>
                <c:pt idx="11">
                  <c:v>1033200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A6-40AF-B15D-20B14DAE7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891384"/>
        <c:axId val="508895320"/>
      </c:areaChart>
      <c:lineChart>
        <c:grouping val="standard"/>
        <c:varyColors val="0"/>
        <c:ser>
          <c:idx val="0"/>
          <c:order val="0"/>
          <c:tx>
            <c:strRef>
              <c:f>'Sudden dip'!$A$15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'Sudden dip'!$B$14:$M$14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'Sudden dip'!$B$15:$M$15</c:f>
              <c:numCache>
                <c:formatCode>_("$"* #,##0_);_("$"* \(#,##0\);_("$"* "-"??_);_(@_)</c:formatCode>
                <c:ptCount val="12"/>
                <c:pt idx="0">
                  <c:v>1800000</c:v>
                </c:pt>
                <c:pt idx="1">
                  <c:v>1650000</c:v>
                </c:pt>
                <c:pt idx="2">
                  <c:v>2100000</c:v>
                </c:pt>
                <c:pt idx="3">
                  <c:v>1100000</c:v>
                </c:pt>
                <c:pt idx="4">
                  <c:v>950000</c:v>
                </c:pt>
                <c:pt idx="5">
                  <c:v>1200000</c:v>
                </c:pt>
                <c:pt idx="6">
                  <c:v>1300000</c:v>
                </c:pt>
                <c:pt idx="7">
                  <c:v>1500000</c:v>
                </c:pt>
                <c:pt idx="8">
                  <c:v>1800000</c:v>
                </c:pt>
                <c:pt idx="9">
                  <c:v>2000000</c:v>
                </c:pt>
                <c:pt idx="10">
                  <c:v>2100000</c:v>
                </c:pt>
                <c:pt idx="11">
                  <c:v>2100000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A6-40AF-B15D-20B14DAE7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891384"/>
        <c:axId val="508895320"/>
      </c:lineChart>
      <c:catAx>
        <c:axId val="50889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95320"/>
        <c:crosses val="autoZero"/>
        <c:auto val="1"/>
        <c:lblAlgn val="ctr"/>
        <c:lblOffset val="100"/>
        <c:noMultiLvlLbl val="0"/>
      </c:catAx>
      <c:valAx>
        <c:axId val="5088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9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Fixed vs Variable costs – RIF response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RIF!$A$16</c:f>
              <c:strCache>
                <c:ptCount val="1"/>
                <c:pt idx="0">
                  <c:v>Fixed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RIF!$B$14:$M$14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RIF!$B$16:$M$16</c:f>
              <c:numCache>
                <c:formatCode>_("$"* #,##0_);_("$"* \(#,##0\);_("$"* "-"??_);_(@_)</c:formatCode>
                <c:ptCount val="12"/>
                <c:pt idx="0">
                  <c:v>653400</c:v>
                </c:pt>
                <c:pt idx="1">
                  <c:v>675180</c:v>
                </c:pt>
                <c:pt idx="2">
                  <c:v>682440</c:v>
                </c:pt>
                <c:pt idx="3">
                  <c:v>636960</c:v>
                </c:pt>
                <c:pt idx="4">
                  <c:v>624220</c:v>
                </c:pt>
                <c:pt idx="5">
                  <c:v>638740</c:v>
                </c:pt>
                <c:pt idx="6">
                  <c:v>653260</c:v>
                </c:pt>
                <c:pt idx="7">
                  <c:v>667780</c:v>
                </c:pt>
                <c:pt idx="8">
                  <c:v>695040</c:v>
                </c:pt>
                <c:pt idx="9">
                  <c:v>729560</c:v>
                </c:pt>
                <c:pt idx="10">
                  <c:v>776820</c:v>
                </c:pt>
                <c:pt idx="11">
                  <c:v>798600.00000000012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B-42CD-B532-BB0F81B890A2}"/>
            </c:ext>
          </c:extLst>
        </c:ser>
        <c:ser>
          <c:idx val="2"/>
          <c:order val="2"/>
          <c:tx>
            <c:strRef>
              <c:f>RIF!$A$17</c:f>
              <c:strCache>
                <c:ptCount val="1"/>
                <c:pt idx="0">
                  <c:v>Variable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RIF!$B$14:$M$14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RIF!$B$17:$M$17</c:f>
              <c:numCache>
                <c:formatCode>_("$"* #,##0_);_("$"* \(#,##0\);_("$"* "-"??_);_(@_)</c:formatCode>
                <c:ptCount val="12"/>
                <c:pt idx="0">
                  <c:v>885600</c:v>
                </c:pt>
                <c:pt idx="1">
                  <c:v>811800</c:v>
                </c:pt>
                <c:pt idx="2">
                  <c:v>1033200</c:v>
                </c:pt>
                <c:pt idx="3">
                  <c:v>541200</c:v>
                </c:pt>
                <c:pt idx="4">
                  <c:v>467400</c:v>
                </c:pt>
                <c:pt idx="5">
                  <c:v>590400</c:v>
                </c:pt>
                <c:pt idx="6">
                  <c:v>639600</c:v>
                </c:pt>
                <c:pt idx="7">
                  <c:v>738000</c:v>
                </c:pt>
                <c:pt idx="8">
                  <c:v>885600</c:v>
                </c:pt>
                <c:pt idx="9">
                  <c:v>984000</c:v>
                </c:pt>
                <c:pt idx="10">
                  <c:v>1033200</c:v>
                </c:pt>
                <c:pt idx="11">
                  <c:v>1033200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B-42CD-B532-BB0F81B89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891384"/>
        <c:axId val="508895320"/>
      </c:areaChart>
      <c:lineChart>
        <c:grouping val="standard"/>
        <c:varyColors val="0"/>
        <c:ser>
          <c:idx val="0"/>
          <c:order val="0"/>
          <c:tx>
            <c:strRef>
              <c:f>RIF!$A$15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RIF!$B$14:$M$14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RIF!$B$15:$M$15</c:f>
              <c:numCache>
                <c:formatCode>_("$"* #,##0_);_("$"* \(#,##0\);_("$"* "-"??_);_(@_)</c:formatCode>
                <c:ptCount val="12"/>
                <c:pt idx="0">
                  <c:v>1800000</c:v>
                </c:pt>
                <c:pt idx="1">
                  <c:v>1650000</c:v>
                </c:pt>
                <c:pt idx="2">
                  <c:v>2100000</c:v>
                </c:pt>
                <c:pt idx="3">
                  <c:v>1100000</c:v>
                </c:pt>
                <c:pt idx="4">
                  <c:v>950000</c:v>
                </c:pt>
                <c:pt idx="5">
                  <c:v>1200000</c:v>
                </c:pt>
                <c:pt idx="6">
                  <c:v>1300000</c:v>
                </c:pt>
                <c:pt idx="7">
                  <c:v>1500000</c:v>
                </c:pt>
                <c:pt idx="8">
                  <c:v>1800000</c:v>
                </c:pt>
                <c:pt idx="9">
                  <c:v>2000000</c:v>
                </c:pt>
                <c:pt idx="10">
                  <c:v>2100000</c:v>
                </c:pt>
                <c:pt idx="11">
                  <c:v>2100000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FB-42CD-B532-BB0F81B89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891384"/>
        <c:axId val="508895320"/>
      </c:lineChart>
      <c:catAx>
        <c:axId val="50889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95320"/>
        <c:crosses val="autoZero"/>
        <c:auto val="1"/>
        <c:lblAlgn val="ctr"/>
        <c:lblOffset val="100"/>
        <c:noMultiLvlLbl val="0"/>
      </c:catAx>
      <c:valAx>
        <c:axId val="5088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9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17897-6250-49DA-96D4-A48C41CB42F2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E621097B-19B1-40CB-BFD8-B7E11DE19CD8}">
      <dgm:prSet phldrT="[Text]" custT="1"/>
      <dgm:spPr/>
      <dgm:t>
        <a:bodyPr anchor="ctr"/>
        <a:lstStyle/>
        <a:p>
          <a:r>
            <a:rPr lang="en-US" sz="2400" b="1" dirty="0">
              <a:solidFill>
                <a:srgbClr val="FFFFFF"/>
              </a:solidFill>
            </a:rPr>
            <a:t>Cause</a:t>
          </a:r>
        </a:p>
      </dgm:t>
    </dgm:pt>
    <dgm:pt modelId="{462570D2-A136-424A-A4B5-2B3A72BBD437}" type="parTrans" cxnId="{094888D6-BF29-4E67-A2F5-5339FF37BD08}">
      <dgm:prSet/>
      <dgm:spPr/>
      <dgm:t>
        <a:bodyPr/>
        <a:lstStyle/>
        <a:p>
          <a:endParaRPr lang="en-US"/>
        </a:p>
      </dgm:t>
    </dgm:pt>
    <dgm:pt modelId="{045C5E6E-5338-48EF-84C3-183D7C811503}" type="sibTrans" cxnId="{094888D6-BF29-4E67-A2F5-5339FF37BD08}">
      <dgm:prSet/>
      <dgm:spPr/>
      <dgm:t>
        <a:bodyPr/>
        <a:lstStyle/>
        <a:p>
          <a:endParaRPr lang="en-US"/>
        </a:p>
      </dgm:t>
    </dgm:pt>
    <dgm:pt modelId="{9AA4704F-66E0-48D4-B879-D0C4F45F5097}">
      <dgm:prSet phldrT="[Text]" custT="1"/>
      <dgm:spPr/>
      <dgm:t>
        <a:bodyPr anchor="ctr"/>
        <a:lstStyle/>
        <a:p>
          <a:r>
            <a:rPr lang="en-US" sz="4400" b="1" dirty="0">
              <a:solidFill>
                <a:srgbClr val="FFFFFF"/>
              </a:solidFill>
            </a:rPr>
            <a:t>Leader</a:t>
          </a:r>
        </a:p>
      </dgm:t>
    </dgm:pt>
    <dgm:pt modelId="{267B31C8-CCD2-47F8-85DF-EEC51A8045FA}" type="parTrans" cxnId="{89893D29-EA86-45A6-9403-A64A5A0D5281}">
      <dgm:prSet/>
      <dgm:spPr/>
      <dgm:t>
        <a:bodyPr/>
        <a:lstStyle/>
        <a:p>
          <a:endParaRPr lang="en-US"/>
        </a:p>
      </dgm:t>
    </dgm:pt>
    <dgm:pt modelId="{6BEA3309-B90D-4611-9160-1B190AA7EBDF}" type="sibTrans" cxnId="{89893D29-EA86-45A6-9403-A64A5A0D5281}">
      <dgm:prSet/>
      <dgm:spPr/>
      <dgm:t>
        <a:bodyPr/>
        <a:lstStyle/>
        <a:p>
          <a:endParaRPr lang="en-US"/>
        </a:p>
      </dgm:t>
    </dgm:pt>
    <dgm:pt modelId="{F845AFFC-E04F-4CE0-BDDD-3283A3F49EBF}">
      <dgm:prSet phldrT="[Text]" custT="1"/>
      <dgm:spPr/>
      <dgm:t>
        <a:bodyPr anchor="ctr"/>
        <a:lstStyle/>
        <a:p>
          <a:r>
            <a:rPr lang="en-US" sz="6600" b="1" dirty="0">
              <a:solidFill>
                <a:srgbClr val="FFFFFF"/>
              </a:solidFill>
            </a:rPr>
            <a:t>Money</a:t>
          </a:r>
        </a:p>
      </dgm:t>
    </dgm:pt>
    <dgm:pt modelId="{DBE15934-AB54-465C-A4D7-A4D887E5D257}" type="parTrans" cxnId="{8CBCF0D5-4EDA-48B8-A5FD-6808B56A9D34}">
      <dgm:prSet/>
      <dgm:spPr/>
      <dgm:t>
        <a:bodyPr/>
        <a:lstStyle/>
        <a:p>
          <a:endParaRPr lang="en-US"/>
        </a:p>
      </dgm:t>
    </dgm:pt>
    <dgm:pt modelId="{9481093C-7A4F-4386-84CF-463772CF8A68}" type="sibTrans" cxnId="{8CBCF0D5-4EDA-48B8-A5FD-6808B56A9D34}">
      <dgm:prSet/>
      <dgm:spPr/>
      <dgm:t>
        <a:bodyPr/>
        <a:lstStyle/>
        <a:p>
          <a:endParaRPr lang="en-US"/>
        </a:p>
      </dgm:t>
    </dgm:pt>
    <dgm:pt modelId="{7EF926DD-28A9-4386-957C-B82584336AF8}" type="pres">
      <dgm:prSet presAssocID="{D8D17897-6250-49DA-96D4-A48C41CB42F2}" presName="Name0" presStyleCnt="0">
        <dgm:presLayoutVars>
          <dgm:dir/>
          <dgm:animLvl val="lvl"/>
          <dgm:resizeHandles val="exact"/>
        </dgm:presLayoutVars>
      </dgm:prSet>
      <dgm:spPr/>
    </dgm:pt>
    <dgm:pt modelId="{9037DE90-EE61-457E-BABD-CBA6BC088BE3}" type="pres">
      <dgm:prSet presAssocID="{E621097B-19B1-40CB-BFD8-B7E11DE19CD8}" presName="Name8" presStyleCnt="0"/>
      <dgm:spPr/>
    </dgm:pt>
    <dgm:pt modelId="{550078CC-E99E-4689-9357-428B1B00F993}" type="pres">
      <dgm:prSet presAssocID="{E621097B-19B1-40CB-BFD8-B7E11DE19CD8}" presName="level" presStyleLbl="node1" presStyleIdx="0" presStyleCnt="3">
        <dgm:presLayoutVars>
          <dgm:chMax val="1"/>
          <dgm:bulletEnabled val="1"/>
        </dgm:presLayoutVars>
      </dgm:prSet>
      <dgm:spPr/>
    </dgm:pt>
    <dgm:pt modelId="{976C7B70-6568-4C17-9D69-374F7C3428DF}" type="pres">
      <dgm:prSet presAssocID="{E621097B-19B1-40CB-BFD8-B7E11DE19CD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098392A-22BD-4D7F-959A-2A9926C4142C}" type="pres">
      <dgm:prSet presAssocID="{9AA4704F-66E0-48D4-B879-D0C4F45F5097}" presName="Name8" presStyleCnt="0"/>
      <dgm:spPr/>
    </dgm:pt>
    <dgm:pt modelId="{640200BA-B90B-4568-B53A-8E5BBE287B40}" type="pres">
      <dgm:prSet presAssocID="{9AA4704F-66E0-48D4-B879-D0C4F45F5097}" presName="level" presStyleLbl="node1" presStyleIdx="1" presStyleCnt="3">
        <dgm:presLayoutVars>
          <dgm:chMax val="1"/>
          <dgm:bulletEnabled val="1"/>
        </dgm:presLayoutVars>
      </dgm:prSet>
      <dgm:spPr/>
    </dgm:pt>
    <dgm:pt modelId="{A6178017-F04A-44AB-B570-3C5CBD430F9D}" type="pres">
      <dgm:prSet presAssocID="{9AA4704F-66E0-48D4-B879-D0C4F45F509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1D40F3-63B5-4FB3-8481-559AF35588FB}" type="pres">
      <dgm:prSet presAssocID="{F845AFFC-E04F-4CE0-BDDD-3283A3F49EBF}" presName="Name8" presStyleCnt="0"/>
      <dgm:spPr/>
    </dgm:pt>
    <dgm:pt modelId="{AB757FB0-3FAB-4E91-8280-36D4FBFD918B}" type="pres">
      <dgm:prSet presAssocID="{F845AFFC-E04F-4CE0-BDDD-3283A3F49EBF}" presName="level" presStyleLbl="node1" presStyleIdx="2" presStyleCnt="3">
        <dgm:presLayoutVars>
          <dgm:chMax val="1"/>
          <dgm:bulletEnabled val="1"/>
        </dgm:presLayoutVars>
      </dgm:prSet>
      <dgm:spPr/>
    </dgm:pt>
    <dgm:pt modelId="{0B3D370A-F2E0-4AB6-8661-443D58B70ED8}" type="pres">
      <dgm:prSet presAssocID="{F845AFFC-E04F-4CE0-BDDD-3283A3F49EB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9893D29-EA86-45A6-9403-A64A5A0D5281}" srcId="{D8D17897-6250-49DA-96D4-A48C41CB42F2}" destId="{9AA4704F-66E0-48D4-B879-D0C4F45F5097}" srcOrd="1" destOrd="0" parTransId="{267B31C8-CCD2-47F8-85DF-EEC51A8045FA}" sibTransId="{6BEA3309-B90D-4611-9160-1B190AA7EBDF}"/>
    <dgm:cxn modelId="{7AE3273A-CF03-48AA-A933-3814D2D3BEC7}" type="presOf" srcId="{F845AFFC-E04F-4CE0-BDDD-3283A3F49EBF}" destId="{AB757FB0-3FAB-4E91-8280-36D4FBFD918B}" srcOrd="0" destOrd="0" presId="urn:microsoft.com/office/officeart/2005/8/layout/pyramid1"/>
    <dgm:cxn modelId="{7D84AA78-FBAD-4568-A73A-4C13958D09BF}" type="presOf" srcId="{E621097B-19B1-40CB-BFD8-B7E11DE19CD8}" destId="{550078CC-E99E-4689-9357-428B1B00F993}" srcOrd="0" destOrd="0" presId="urn:microsoft.com/office/officeart/2005/8/layout/pyramid1"/>
    <dgm:cxn modelId="{98B8B090-64C0-46FE-B045-572B0CF1F65A}" type="presOf" srcId="{E621097B-19B1-40CB-BFD8-B7E11DE19CD8}" destId="{976C7B70-6568-4C17-9D69-374F7C3428DF}" srcOrd="1" destOrd="0" presId="urn:microsoft.com/office/officeart/2005/8/layout/pyramid1"/>
    <dgm:cxn modelId="{A8A34892-4644-4B8D-94D1-56CBB98772F5}" type="presOf" srcId="{9AA4704F-66E0-48D4-B879-D0C4F45F5097}" destId="{A6178017-F04A-44AB-B570-3C5CBD430F9D}" srcOrd="1" destOrd="0" presId="urn:microsoft.com/office/officeart/2005/8/layout/pyramid1"/>
    <dgm:cxn modelId="{271B84B9-ACD0-4816-97E8-8F68046985B4}" type="presOf" srcId="{9AA4704F-66E0-48D4-B879-D0C4F45F5097}" destId="{640200BA-B90B-4568-B53A-8E5BBE287B40}" srcOrd="0" destOrd="0" presId="urn:microsoft.com/office/officeart/2005/8/layout/pyramid1"/>
    <dgm:cxn modelId="{8CBCF0D5-4EDA-48B8-A5FD-6808B56A9D34}" srcId="{D8D17897-6250-49DA-96D4-A48C41CB42F2}" destId="{F845AFFC-E04F-4CE0-BDDD-3283A3F49EBF}" srcOrd="2" destOrd="0" parTransId="{DBE15934-AB54-465C-A4D7-A4D887E5D257}" sibTransId="{9481093C-7A4F-4386-84CF-463772CF8A68}"/>
    <dgm:cxn modelId="{E8000CD6-170D-4C5C-9824-8FE4F843F030}" type="presOf" srcId="{D8D17897-6250-49DA-96D4-A48C41CB42F2}" destId="{7EF926DD-28A9-4386-957C-B82584336AF8}" srcOrd="0" destOrd="0" presId="urn:microsoft.com/office/officeart/2005/8/layout/pyramid1"/>
    <dgm:cxn modelId="{094888D6-BF29-4E67-A2F5-5339FF37BD08}" srcId="{D8D17897-6250-49DA-96D4-A48C41CB42F2}" destId="{E621097B-19B1-40CB-BFD8-B7E11DE19CD8}" srcOrd="0" destOrd="0" parTransId="{462570D2-A136-424A-A4B5-2B3A72BBD437}" sibTransId="{045C5E6E-5338-48EF-84C3-183D7C811503}"/>
    <dgm:cxn modelId="{D25CF5FE-B7D4-42EA-8B8C-B16D4F105FD3}" type="presOf" srcId="{F845AFFC-E04F-4CE0-BDDD-3283A3F49EBF}" destId="{0B3D370A-F2E0-4AB6-8661-443D58B70ED8}" srcOrd="1" destOrd="0" presId="urn:microsoft.com/office/officeart/2005/8/layout/pyramid1"/>
    <dgm:cxn modelId="{DA203428-8869-4690-8788-4801C7C7EC79}" type="presParOf" srcId="{7EF926DD-28A9-4386-957C-B82584336AF8}" destId="{9037DE90-EE61-457E-BABD-CBA6BC088BE3}" srcOrd="0" destOrd="0" presId="urn:microsoft.com/office/officeart/2005/8/layout/pyramid1"/>
    <dgm:cxn modelId="{2A13B515-1ACE-47E4-8467-05F64AA64D64}" type="presParOf" srcId="{9037DE90-EE61-457E-BABD-CBA6BC088BE3}" destId="{550078CC-E99E-4689-9357-428B1B00F993}" srcOrd="0" destOrd="0" presId="urn:microsoft.com/office/officeart/2005/8/layout/pyramid1"/>
    <dgm:cxn modelId="{284B8A20-6D1C-4FD5-BCC2-47624D1CB66C}" type="presParOf" srcId="{9037DE90-EE61-457E-BABD-CBA6BC088BE3}" destId="{976C7B70-6568-4C17-9D69-374F7C3428DF}" srcOrd="1" destOrd="0" presId="urn:microsoft.com/office/officeart/2005/8/layout/pyramid1"/>
    <dgm:cxn modelId="{B70A8065-9677-4E84-9E2F-25C6B0CAD63F}" type="presParOf" srcId="{7EF926DD-28A9-4386-957C-B82584336AF8}" destId="{6098392A-22BD-4D7F-959A-2A9926C4142C}" srcOrd="1" destOrd="0" presId="urn:microsoft.com/office/officeart/2005/8/layout/pyramid1"/>
    <dgm:cxn modelId="{54C48D6C-3FFE-4A1F-9046-8B57DD23329A}" type="presParOf" srcId="{6098392A-22BD-4D7F-959A-2A9926C4142C}" destId="{640200BA-B90B-4568-B53A-8E5BBE287B40}" srcOrd="0" destOrd="0" presId="urn:microsoft.com/office/officeart/2005/8/layout/pyramid1"/>
    <dgm:cxn modelId="{839E9887-4465-4518-A006-2D16C9218B4E}" type="presParOf" srcId="{6098392A-22BD-4D7F-959A-2A9926C4142C}" destId="{A6178017-F04A-44AB-B570-3C5CBD430F9D}" srcOrd="1" destOrd="0" presId="urn:microsoft.com/office/officeart/2005/8/layout/pyramid1"/>
    <dgm:cxn modelId="{A882885F-806B-4A66-B3D7-D96BB8A8CEBB}" type="presParOf" srcId="{7EF926DD-28A9-4386-957C-B82584336AF8}" destId="{291D40F3-63B5-4FB3-8481-559AF35588FB}" srcOrd="2" destOrd="0" presId="urn:microsoft.com/office/officeart/2005/8/layout/pyramid1"/>
    <dgm:cxn modelId="{C417E48E-0623-4963-A790-9821A849D4F8}" type="presParOf" srcId="{291D40F3-63B5-4FB3-8481-559AF35588FB}" destId="{AB757FB0-3FAB-4E91-8280-36D4FBFD918B}" srcOrd="0" destOrd="0" presId="urn:microsoft.com/office/officeart/2005/8/layout/pyramid1"/>
    <dgm:cxn modelId="{AE97192C-22C0-462F-81CD-5562A64AC067}" type="presParOf" srcId="{291D40F3-63B5-4FB3-8481-559AF35588FB}" destId="{0B3D370A-F2E0-4AB6-8661-443D58B70ED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078CC-E99E-4689-9357-428B1B00F993}">
      <dsp:nvSpPr>
        <dsp:cNvPr id="0" name=""/>
        <dsp:cNvSpPr/>
      </dsp:nvSpPr>
      <dsp:spPr>
        <a:xfrm>
          <a:off x="2209800" y="0"/>
          <a:ext cx="2209800" cy="1676399"/>
        </a:xfrm>
        <a:prstGeom prst="trapezoid">
          <a:avLst>
            <a:gd name="adj" fmla="val 659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</a:rPr>
            <a:t>Cause</a:t>
          </a:r>
        </a:p>
      </dsp:txBody>
      <dsp:txXfrm>
        <a:off x="2209800" y="0"/>
        <a:ext cx="2209800" cy="1676399"/>
      </dsp:txXfrm>
    </dsp:sp>
    <dsp:sp modelId="{640200BA-B90B-4568-B53A-8E5BBE287B40}">
      <dsp:nvSpPr>
        <dsp:cNvPr id="0" name=""/>
        <dsp:cNvSpPr/>
      </dsp:nvSpPr>
      <dsp:spPr>
        <a:xfrm>
          <a:off x="1104900" y="1676399"/>
          <a:ext cx="4419600" cy="1676399"/>
        </a:xfrm>
        <a:prstGeom prst="trapezoid">
          <a:avLst>
            <a:gd name="adj" fmla="val 659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FFFFFF"/>
              </a:solidFill>
            </a:rPr>
            <a:t>Leader</a:t>
          </a:r>
        </a:p>
      </dsp:txBody>
      <dsp:txXfrm>
        <a:off x="1878330" y="1676399"/>
        <a:ext cx="2872740" cy="1676399"/>
      </dsp:txXfrm>
    </dsp:sp>
    <dsp:sp modelId="{AB757FB0-3FAB-4E91-8280-36D4FBFD918B}">
      <dsp:nvSpPr>
        <dsp:cNvPr id="0" name=""/>
        <dsp:cNvSpPr/>
      </dsp:nvSpPr>
      <dsp:spPr>
        <a:xfrm>
          <a:off x="0" y="3352799"/>
          <a:ext cx="6629400" cy="1676399"/>
        </a:xfrm>
        <a:prstGeom prst="trapezoid">
          <a:avLst>
            <a:gd name="adj" fmla="val 659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 dirty="0">
              <a:solidFill>
                <a:srgbClr val="FFFFFF"/>
              </a:solidFill>
            </a:rPr>
            <a:t>Money</a:t>
          </a:r>
        </a:p>
      </dsp:txBody>
      <dsp:txXfrm>
        <a:off x="1160144" y="3352799"/>
        <a:ext cx="4309110" cy="1676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0854" cy="4660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07" y="1"/>
            <a:ext cx="2970853" cy="4660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6D78A-500B-4D6A-9F47-773CE6C10401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787"/>
            <a:ext cx="2970854" cy="466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07" y="8828787"/>
            <a:ext cx="2970853" cy="466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6769-D72F-4A32-8F35-A58ACDD5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48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12" cy="464741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714" y="0"/>
            <a:ext cx="2971112" cy="464741"/>
          </a:xfrm>
          <a:prstGeom prst="rect">
            <a:avLst/>
          </a:prstGeom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0740CB-A0F0-4B34-BB5E-ED6831A808EB}" type="datetime1">
              <a:rPr lang="en-US" altLang="en-US"/>
              <a:pPr/>
              <a:t>7/13/2020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2" y="4415037"/>
            <a:ext cx="5485130" cy="4182666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2971112" cy="464741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714" y="8828459"/>
            <a:ext cx="2971112" cy="464741"/>
          </a:xfrm>
          <a:prstGeom prst="rect">
            <a:avLst/>
          </a:prstGeom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2555F0-9377-4980-848C-EB1EC584C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82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Strategic Business Associates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FE5450-70D2-4F98-BFE4-66FB6B6A9AAD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23270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Strategic Business Associates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FE5450-70D2-4F98-BFE4-66FB6B6A9AAD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382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8EF10-0F2A-432E-A0D2-7B2CCA4657A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365200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173D7-6F5B-4EDE-B64F-2A6866769FCF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86592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E7279-FAF3-4FE2-BC25-857BB9DD970B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2641729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E2E44-30C9-4BB2-A345-40F566213B51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2421300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D2F71-2F8A-4C8E-98C6-025441CFF54D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2830765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DEE5C-7315-4684-BE77-95F12E114C39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983486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8EF10-0F2A-432E-A0D2-7B2CCA4657A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4197173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C1B4-7C57-4844-A158-7C068238767A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54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699878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Strategic Business Associates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FE5450-70D2-4F98-BFE4-66FB6B6A9AAD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5824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Strategic Business Associates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FE5450-70D2-4F98-BFE4-66FB6B6A9AA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8835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Strategic Business Associates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FE5450-70D2-4F98-BFE4-66FB6B6A9AAD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3168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Strategic Business Associates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FE5450-70D2-4F98-BFE4-66FB6B6A9AAD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6279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555F0-9377-4980-848C-EB1EC584CE44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716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555F0-9377-4980-848C-EB1EC584CE44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79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555F0-9377-4980-848C-EB1EC584CE44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30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555F0-9377-4980-848C-EB1EC584CE44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43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555F0-9377-4980-848C-EB1EC584CE44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55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Strategic Business Associates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717" indent="-289122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648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082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677" indent="-231297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FE5450-70D2-4F98-BFE4-66FB6B6A9AAD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7594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48ABB8-7F9B-430D-8FC9-9E329B305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3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29FC1-9947-46F3-9F81-DE2058DE1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0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8750C-067E-4351-998F-CF3413297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6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_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25" y="3455495"/>
            <a:ext cx="6038850" cy="1382032"/>
          </a:xfrm>
        </p:spPr>
        <p:txBody>
          <a:bodyPr/>
          <a:lstStyle>
            <a:lvl1pPr marL="0" indent="0" algn="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4025" y="1735138"/>
            <a:ext cx="6035040" cy="1190625"/>
          </a:xfrm>
        </p:spPr>
        <p:txBody>
          <a:bodyPr anchor="b"/>
          <a:lstStyle>
            <a:lvl1pPr marL="0" indent="0" algn="r">
              <a:buFontTx/>
              <a:buNone/>
              <a:defRPr sz="36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Strategic Business Associates 2014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90007E-396D-4224-8691-1CE81B47EC1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2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6AD02-3E40-42D6-888A-764B42126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7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51E0D-B84C-4EB8-B64E-768D348BC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122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83DB1-5847-4843-89D0-B74B40D41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127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C82D8-7732-4872-8B96-A863561EA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35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24C9-02CA-4FA8-B48C-D49BAC622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07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E79A4-C453-40A2-BE71-7AA336B0D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2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1BF2-3716-427F-A8A2-38F4F6583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754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33ED8-E54F-4865-AF51-88CF20331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69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FF8B7A8-C26E-4C0E-B9CA-F81088926C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0" r:id="rId1"/>
    <p:sldLayoutId id="2147485465" r:id="rId2"/>
    <p:sldLayoutId id="2147485481" r:id="rId3"/>
    <p:sldLayoutId id="2147485482" r:id="rId4"/>
    <p:sldLayoutId id="2147485483" r:id="rId5"/>
    <p:sldLayoutId id="2147485484" r:id="rId6"/>
    <p:sldLayoutId id="2147485466" r:id="rId7"/>
    <p:sldLayoutId id="2147485485" r:id="rId8"/>
    <p:sldLayoutId id="2147485486" r:id="rId9"/>
    <p:sldLayoutId id="2147485467" r:id="rId10"/>
    <p:sldLayoutId id="2147485468" r:id="rId11"/>
    <p:sldLayoutId id="2147485487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vel_coronavirus_(2019-nCoV)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arasdoshi.com/2014/11/24/five-actions-that-you-can-take-if-you-measure-your-analyticsbusiness-intelligence-solution-usage/" TargetMode="Externa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lbycriminaljustice.wikidot.com/adult-accelerated-studies-in-criminal-justice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fabiusmaximus.com/2015/09/15/yougov-poll-warns-of-fascism-89438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1/08/75-free-stock-images-3d-human-character.html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5486400" y="4038600"/>
            <a:ext cx="3505200" cy="1200150"/>
          </a:xfrm>
        </p:spPr>
        <p:txBody>
          <a:bodyPr/>
          <a:lstStyle/>
          <a:p>
            <a:pPr marR="0"/>
            <a:r>
              <a:rPr lang="en-US" altLang="en-US" sz="2400" b="1" dirty="0"/>
              <a:t>2020 Survey Results</a:t>
            </a:r>
            <a:endParaRPr lang="en-US" altLang="ja-JP" sz="2400" b="1" dirty="0"/>
          </a:p>
          <a:p>
            <a:pPr marR="0"/>
            <a:r>
              <a:rPr lang="en-US" altLang="en-US" sz="2400" b="1" dirty="0"/>
              <a:t>July 2020</a:t>
            </a:r>
          </a:p>
        </p:txBody>
      </p:sp>
      <p:pic>
        <p:nvPicPr>
          <p:cNvPr id="26627" name="Picture 4" descr="SBA Log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37654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295400" y="5866694"/>
            <a:ext cx="6172200" cy="83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marR="64008" indent="0" algn="r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 sz="27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/>
            <a:r>
              <a:rPr lang="en-US" altLang="en-US" sz="2800" b="1" dirty="0">
                <a:solidFill>
                  <a:schemeClr val="bg1"/>
                </a:solidFill>
              </a:rPr>
              <a:t>JOHN HEY          TODD JOHNSON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C170C-556C-4380-BF74-0A9819E1F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8600"/>
            <a:ext cx="3505504" cy="3505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Imaging – </a:t>
            </a:r>
            <a:r>
              <a:rPr lang="en-US" altLang="en-US" b="1" dirty="0"/>
              <a:t>86.8%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Traditional MFP business – 85.5%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Managed Print Services – 14.5%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dirty="0"/>
              <a:t>Managed Network Services / IT – 9.9%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Hardware / Software / Other products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Insourced or Outsourced Managed IT Services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Traditional IT Service &amp; Support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dirty="0"/>
              <a:t>Other – Furniture, Water, Office Supplies, Internal Leasing, etc. – 3.3%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 charset="0"/>
              </a:rPr>
              <a:t>INDUSTRY DATA ORGANIZATION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42869"/>
            <a:ext cx="2351087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21035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5"/>
          <p:cNvSpPr>
            <a:spLocks noGrp="1"/>
          </p:cNvSpPr>
          <p:nvPr>
            <p:ph type="ftr" sz="quarter" idx="15"/>
          </p:nvPr>
        </p:nvSpPr>
        <p:spPr bwMode="auto">
          <a:xfrm>
            <a:off x="31687" y="6471750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Strategic Business Associates 2019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0"/>
            <a:ext cx="8229600" cy="139402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Survey Revenue Growth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224C84-775E-4518-82D7-748F0AF4C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772400" cy="4627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A7D12F-C5E3-4828-9C77-86F1CE9FC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4" y="1201729"/>
            <a:ext cx="7966891" cy="51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9FD17C-EEBE-4A90-BC66-4C80CFC15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3422"/>
            <a:ext cx="8491518" cy="495017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878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ＭＳ Ｐゴシック" charset="0"/>
              </a:rPr>
              <a:t>2020 UNIVERSE KEYS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0175" y="6442869"/>
            <a:ext cx="2351087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Strategic Business Associates</a:t>
            </a:r>
          </a:p>
        </p:txBody>
      </p:sp>
      <p:sp>
        <p:nvSpPr>
          <p:cNvPr id="5" name="Oval 4"/>
          <p:cNvSpPr/>
          <p:nvPr/>
        </p:nvSpPr>
        <p:spPr>
          <a:xfrm>
            <a:off x="931059" y="4648200"/>
            <a:ext cx="7543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87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b="1" u="sng" dirty="0">
                <a:solidFill>
                  <a:schemeClr val="tx1"/>
                </a:solidFill>
                <a:effectLst/>
                <a:ea typeface="ＭＳ Ｐゴシック" charset="0"/>
              </a:rPr>
              <a:t>2020 UNIVERSE KEYS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0175" y="6442869"/>
            <a:ext cx="2351087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Strategic Business Associates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D915C-ED01-4A54-8792-59C075F8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3422"/>
            <a:ext cx="8351053" cy="48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87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b="1" u="sng" dirty="0">
                <a:solidFill>
                  <a:schemeClr val="tx1"/>
                </a:solidFill>
                <a:effectLst/>
                <a:ea typeface="ＭＳ Ｐゴシック" charset="0"/>
              </a:rPr>
              <a:t>2020 UNIVERSE KEYS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3E733-6B1A-45C2-B901-DC38F057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72263"/>
            <a:ext cx="7772400" cy="56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9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87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b="1" u="sng" dirty="0">
                <a:solidFill>
                  <a:schemeClr val="tx1"/>
                </a:solidFill>
                <a:effectLst/>
                <a:ea typeface="ＭＳ Ｐゴシック" charset="0"/>
              </a:rPr>
              <a:t>UNIVERSE KEYS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FC4B6-4284-4E61-B390-DF9E80AB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143000"/>
            <a:ext cx="8255000" cy="48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10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400" dirty="0"/>
              <a:t>Still plenty of Acquisition Activity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22 dealers (16%) reported 39 acquisitions with $52M in combined run rate revenues.  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/>
              <a:t>Avg deal even smaller than last year at $1.3M in sales.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/>
              <a:t>Most were same product line.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/>
              <a:t>Almost all were asset purchases.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/>
              <a:t>Valuation techniques still all over the board.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/>
              <a:t>13 other acquisitions attempted or not finished during the year.</a:t>
            </a:r>
          </a:p>
          <a:p>
            <a:pPr>
              <a:spcAft>
                <a:spcPts val="1200"/>
              </a:spcAft>
            </a:pP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12838"/>
          </a:xfrm>
        </p:spPr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 charset="0"/>
              </a:rPr>
              <a:t>2020 UNIVERSE SURVEY MISC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76200" y="6489524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11196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381000" y="1341438"/>
            <a:ext cx="8382000" cy="4449762"/>
          </a:xfrm>
        </p:spPr>
        <p:txBody>
          <a:bodyPr/>
          <a:lstStyle/>
          <a:p>
            <a:pPr marL="109537" indent="0">
              <a:spcAft>
                <a:spcPts val="0"/>
              </a:spcAft>
              <a:buNone/>
            </a:pPr>
            <a:r>
              <a:rPr lang="en-US" altLang="en-US" sz="2400" b="1" u="sng" dirty="0"/>
              <a:t>SALES REP COMPENSATION STRATEGY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Salaries – 98%, (25% of those recoverable = draw)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Draw/Comm – 40% have this too (generally top perf)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Entry level salary $35K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Avg monthly quota for basic Geo rep - $36,600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Comp plan mechanisms:</a:t>
            </a:r>
          </a:p>
          <a:p>
            <a:pPr lvl="1">
              <a:spcAft>
                <a:spcPts val="0"/>
              </a:spcAft>
              <a:tabLst>
                <a:tab pos="2114550" algn="l"/>
                <a:tab pos="3260725" algn="l"/>
                <a:tab pos="5256213" algn="l"/>
              </a:tabLst>
            </a:pPr>
            <a:r>
              <a:rPr lang="en-US" altLang="en-US" sz="1200" dirty="0"/>
              <a:t>% of Eq GP	94%	Bundling bonus	31%</a:t>
            </a:r>
          </a:p>
          <a:p>
            <a:pPr lvl="1">
              <a:spcAft>
                <a:spcPts val="0"/>
              </a:spcAft>
              <a:tabLst>
                <a:tab pos="2114550" algn="l"/>
                <a:tab pos="3260725" algn="l"/>
                <a:tab pos="5256213" algn="l"/>
              </a:tabLst>
            </a:pPr>
            <a:r>
              <a:rPr lang="en-US" altLang="en-US" sz="1200" dirty="0"/>
              <a:t>% of Eq Rev	63%	Net New bonus	81%</a:t>
            </a:r>
          </a:p>
          <a:p>
            <a:pPr lvl="1">
              <a:spcAft>
                <a:spcPts val="0"/>
              </a:spcAft>
              <a:tabLst>
                <a:tab pos="2114550" algn="l"/>
                <a:tab pos="3260725" algn="l"/>
                <a:tab pos="5256213" algn="l"/>
              </a:tabLst>
            </a:pPr>
            <a:r>
              <a:rPr lang="en-US" altLang="en-US" sz="1200" dirty="0"/>
              <a:t>% of </a:t>
            </a:r>
            <a:r>
              <a:rPr lang="en-US" altLang="en-US" sz="1200" dirty="0" err="1"/>
              <a:t>Aftrmkt</a:t>
            </a:r>
            <a:r>
              <a:rPr lang="en-US" altLang="en-US" sz="1200" dirty="0"/>
              <a:t> Rev	34%	Out of Territory penalty	33%</a:t>
            </a:r>
          </a:p>
          <a:p>
            <a:pPr lvl="1">
              <a:spcAft>
                <a:spcPts val="0"/>
              </a:spcAft>
              <a:tabLst>
                <a:tab pos="2114550" algn="l"/>
                <a:tab pos="3260725" algn="l"/>
                <a:tab pos="5256213" algn="l"/>
              </a:tabLst>
            </a:pPr>
            <a:r>
              <a:rPr lang="en-US" altLang="en-US" sz="1200" dirty="0"/>
              <a:t>% of </a:t>
            </a:r>
            <a:r>
              <a:rPr lang="en-US" altLang="en-US" sz="1200" dirty="0" err="1"/>
              <a:t>Aftrmkt</a:t>
            </a:r>
            <a:r>
              <a:rPr lang="en-US" altLang="en-US" sz="1200" dirty="0"/>
              <a:t> GP	12%	Solutions bonus	31%</a:t>
            </a:r>
          </a:p>
          <a:p>
            <a:pPr lvl="1">
              <a:spcAft>
                <a:spcPts val="0"/>
              </a:spcAft>
              <a:tabLst>
                <a:tab pos="2114550" algn="l"/>
                <a:tab pos="3260725" algn="l"/>
                <a:tab pos="5256213" algn="l"/>
              </a:tabLst>
            </a:pPr>
            <a:r>
              <a:rPr lang="en-US" altLang="en-US" sz="1200" dirty="0"/>
              <a:t>Annuity type	18%	Lease term bonus	29%</a:t>
            </a:r>
          </a:p>
          <a:p>
            <a:pPr lvl="1">
              <a:spcAft>
                <a:spcPts val="0"/>
              </a:spcAft>
              <a:tabLst>
                <a:tab pos="2114550" algn="l"/>
                <a:tab pos="3260725" algn="l"/>
                <a:tab pos="5256213" algn="l"/>
              </a:tabLst>
            </a:pPr>
            <a:r>
              <a:rPr lang="en-US" altLang="en-US" sz="1200" dirty="0"/>
              <a:t>Quarterly Bonus	67%	Below Pub Svc penalty	62%</a:t>
            </a:r>
          </a:p>
          <a:p>
            <a:pPr lvl="1">
              <a:spcAft>
                <a:spcPts val="0"/>
              </a:spcAft>
              <a:tabLst>
                <a:tab pos="2114550" algn="l"/>
                <a:tab pos="3260725" algn="l"/>
                <a:tab pos="5256213" algn="l"/>
              </a:tabLst>
            </a:pPr>
            <a:r>
              <a:rPr lang="en-US" altLang="en-US" sz="1200" dirty="0"/>
              <a:t>Annual Bonus	45%	Volume Band bonus	8%</a:t>
            </a:r>
          </a:p>
          <a:p>
            <a:pPr>
              <a:spcAft>
                <a:spcPts val="0"/>
              </a:spcAft>
            </a:pPr>
            <a:endParaRPr lang="en-US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12838"/>
          </a:xfrm>
        </p:spPr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 charset="0"/>
              </a:rPr>
              <a:t>2020 UNIVERSE SURVEY MISC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46837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31970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3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3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34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34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381000" y="1529953"/>
            <a:ext cx="8382000" cy="4800600"/>
          </a:xfrm>
        </p:spPr>
        <p:txBody>
          <a:bodyPr/>
          <a:lstStyle/>
          <a:p>
            <a:pPr marL="0" lvl="1" indent="-338138">
              <a:spcBef>
                <a:spcPct val="0"/>
              </a:spcBef>
              <a:buFont typeface="Verdana" panose="020B0604030504040204" pitchFamily="34" charset="0"/>
              <a:buNone/>
            </a:pPr>
            <a:r>
              <a:rPr lang="en-US" altLang="en-US" sz="2800" dirty="0"/>
              <a:t>55 CDA Dealers Submitted Surveys</a:t>
            </a:r>
          </a:p>
          <a:p>
            <a:pPr marL="0" lvl="1" indent="-338138">
              <a:spcBef>
                <a:spcPct val="0"/>
              </a:spcBef>
              <a:buFont typeface="Verdana" panose="020B0604030504040204" pitchFamily="34" charset="0"/>
              <a:buNone/>
            </a:pPr>
            <a:endParaRPr lang="en-US" altLang="en-US" sz="2800" dirty="0"/>
          </a:p>
          <a:p>
            <a:pPr marL="0" lvl="1" indent="-338138">
              <a:spcBef>
                <a:spcPct val="0"/>
              </a:spcBef>
              <a:buFont typeface="Verdana" panose="020B0604030504040204" pitchFamily="34" charset="0"/>
              <a:buNone/>
            </a:pPr>
            <a:r>
              <a:rPr lang="en-US" altLang="en-US" sz="2800" u="sng" dirty="0"/>
              <a:t>2020 CDA Size Groups:</a:t>
            </a:r>
          </a:p>
          <a:p>
            <a:pPr marL="0" lvl="1" indent="-338138">
              <a:spcBef>
                <a:spcPct val="0"/>
              </a:spcBef>
              <a:buClrTx/>
            </a:pPr>
            <a:r>
              <a:rPr lang="en-US" altLang="en-US" sz="2800" dirty="0"/>
              <a:t> 6 - Group A Dealers (Rev $0–$5 Million)</a:t>
            </a:r>
          </a:p>
          <a:p>
            <a:pPr marL="0" lvl="1" indent="-338138">
              <a:spcBef>
                <a:spcPct val="0"/>
              </a:spcBef>
              <a:buClrTx/>
            </a:pPr>
            <a:r>
              <a:rPr lang="en-US" altLang="en-US" sz="2800" dirty="0"/>
              <a:t>15 - Group B Dealers (Rev $5–$12 Million)</a:t>
            </a:r>
          </a:p>
          <a:p>
            <a:pPr marL="0" lvl="1" indent="-338138">
              <a:spcBef>
                <a:spcPct val="0"/>
              </a:spcBef>
              <a:buClrTx/>
            </a:pPr>
            <a:r>
              <a:rPr lang="en-US" altLang="en-US" sz="2800" dirty="0"/>
              <a:t>12 - Group C Dealers (Rev $12–$25 Million)</a:t>
            </a:r>
          </a:p>
          <a:p>
            <a:pPr marL="0" lvl="1" indent="-338138">
              <a:spcBef>
                <a:spcPct val="0"/>
              </a:spcBef>
              <a:spcAft>
                <a:spcPts val="2400"/>
              </a:spcAft>
              <a:buClrTx/>
            </a:pPr>
            <a:r>
              <a:rPr lang="en-US" altLang="en-US" sz="2800" dirty="0"/>
              <a:t> 22 - Group D Dealers (Rev over $25 Million)</a:t>
            </a:r>
          </a:p>
          <a:p>
            <a:pPr marL="0" lvl="1" indent="-338138">
              <a:buClrTx/>
            </a:pPr>
            <a:r>
              <a:rPr lang="en-US" altLang="en-US" sz="2800" dirty="0"/>
              <a:t>13 - High Profit Dealers </a:t>
            </a:r>
          </a:p>
          <a:p>
            <a:pPr marL="0" lvl="1" indent="-338138">
              <a:spcAft>
                <a:spcPts val="1200"/>
              </a:spcAft>
              <a:buClrTx/>
              <a:buFont typeface="Verdana" panose="020B0604030504040204" pitchFamily="34" charset="0"/>
              <a:buNone/>
            </a:pPr>
            <a:r>
              <a:rPr lang="en-US" altLang="en-US" sz="2800" dirty="0"/>
              <a:t>		Imaging Op Income &gt; 14.5%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 charset="0"/>
              </a:rPr>
              <a:t>2020 CDA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0175" y="6442869"/>
            <a:ext cx="2351087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Strategic Business Associates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4202" y="1447800"/>
            <a:ext cx="8461198" cy="45259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800" dirty="0"/>
              <a:t>Imaging still 87% of our business (Universe)</a:t>
            </a:r>
          </a:p>
          <a:p>
            <a:pPr>
              <a:spcAft>
                <a:spcPts val="1200"/>
              </a:spcAft>
            </a:pPr>
            <a:r>
              <a:rPr lang="en-US" altLang="en-US" sz="2800" dirty="0"/>
              <a:t>CDA Imaging rev up $67 million or 4.5%</a:t>
            </a:r>
          </a:p>
          <a:p>
            <a:pPr>
              <a:spcAft>
                <a:spcPts val="1200"/>
              </a:spcAft>
            </a:pPr>
            <a:r>
              <a:rPr lang="en-US" altLang="en-US" sz="2800" dirty="0"/>
              <a:t>23 of 55 (42%) reported decreasing imaging revenue</a:t>
            </a:r>
          </a:p>
          <a:p>
            <a:pPr>
              <a:spcAft>
                <a:spcPts val="1200"/>
              </a:spcAft>
            </a:pPr>
            <a:r>
              <a:rPr lang="en-US" altLang="en-US" sz="2800" dirty="0"/>
              <a:t>9 dealers reported double digit increases</a:t>
            </a:r>
          </a:p>
          <a:p>
            <a:pPr>
              <a:spcAft>
                <a:spcPts val="1200"/>
              </a:spcAft>
            </a:pPr>
            <a:r>
              <a:rPr lang="en-US" altLang="en-US" sz="2800" dirty="0"/>
              <a:t>4 dealers reported double digit decreases</a:t>
            </a:r>
          </a:p>
          <a:p>
            <a:pPr>
              <a:spcAft>
                <a:spcPts val="1200"/>
              </a:spcAft>
            </a:pPr>
            <a:r>
              <a:rPr lang="en-US" altLang="en-US" sz="2800" dirty="0"/>
              <a:t>Separation of Performance Continues  or          “Haves” and “Have Nots”</a:t>
            </a:r>
          </a:p>
          <a:p>
            <a:endParaRPr lang="en-US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12838"/>
          </a:xfrm>
        </p:spPr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 charset="0"/>
              </a:rPr>
              <a:t>IMAGING REVENUES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76200" y="6489524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 dirty="0">
                <a:solidFill>
                  <a:schemeClr val="bg1"/>
                </a:solidFill>
              </a:rPr>
              <a:t>Strategic Business Associates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D99C-9C42-42B7-BD04-D18B8B6EF078}"/>
              </a:ext>
            </a:extLst>
          </p:cNvPr>
          <p:cNvSpPr txBox="1">
            <a:spLocks/>
          </p:cNvSpPr>
          <p:nvPr/>
        </p:nvSpPr>
        <p:spPr>
          <a:xfrm>
            <a:off x="381000" y="205904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+mj-cs"/>
              </a:rPr>
              <a:t>THE NEW NORMAL ???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AB2B0-38DF-4B2E-BA2B-922A96A1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42869"/>
            <a:ext cx="2351087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Strategic Business Associates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A32752-2C9B-4C25-A6A1-43480635D70B}"/>
              </a:ext>
            </a:extLst>
          </p:cNvPr>
          <p:cNvSpPr txBox="1">
            <a:spLocks/>
          </p:cNvSpPr>
          <p:nvPr/>
        </p:nvSpPr>
        <p:spPr>
          <a:xfrm>
            <a:off x="152400" y="1163605"/>
            <a:ext cx="3048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+mj-cs"/>
              </a:rPr>
              <a:t>The only constant is change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52ACD2-7192-44FF-BB41-EFAC0E2CF8E9}"/>
              </a:ext>
            </a:extLst>
          </p:cNvPr>
          <p:cNvSpPr txBox="1">
            <a:spLocks/>
          </p:cNvSpPr>
          <p:nvPr/>
        </p:nvSpPr>
        <p:spPr>
          <a:xfrm>
            <a:off x="5524501" y="3777142"/>
            <a:ext cx="3048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+mj-cs"/>
              </a:rPr>
              <a:t>All of business is about making changes before changes are shoved down your throat.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62083-5791-4357-A4EA-30A6725C8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4391" y="1143000"/>
            <a:ext cx="2768110" cy="2632011"/>
          </a:xfrm>
          <a:prstGeom prst="rect">
            <a:avLst/>
          </a:prstGeom>
        </p:spPr>
      </p:pic>
      <p:pic>
        <p:nvPicPr>
          <p:cNvPr id="10" name="Picture 9" descr="A red and white sign&#10;&#10;Description automatically generated">
            <a:extLst>
              <a:ext uri="{FF2B5EF4-FFF2-40B4-BE49-F238E27FC236}">
                <a16:creationId xmlns:a16="http://schemas.microsoft.com/office/drawing/2014/main" id="{8DE6CE70-CE71-4E07-981A-D481E462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99593" y="2459005"/>
            <a:ext cx="3047999" cy="304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EC168A-F68F-4A8D-BD2A-BCEB2F0778D2}"/>
              </a:ext>
            </a:extLst>
          </p:cNvPr>
          <p:cNvSpPr txBox="1">
            <a:spLocks/>
          </p:cNvSpPr>
          <p:nvPr/>
        </p:nvSpPr>
        <p:spPr>
          <a:xfrm>
            <a:off x="152400" y="4398996"/>
            <a:ext cx="3048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+mj-cs"/>
              </a:rPr>
              <a:t>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+mj-cs"/>
              </a:rPr>
              <a:t>NEXT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j-ea"/>
                <a:cs typeface="+mj-cs"/>
              </a:rPr>
              <a:t> Normal</a:t>
            </a:r>
          </a:p>
        </p:txBody>
      </p:sp>
    </p:spTree>
    <p:extLst>
      <p:ext uri="{BB962C8B-B14F-4D97-AF65-F5344CB8AC3E}">
        <p14:creationId xmlns:p14="http://schemas.microsoft.com/office/powerpoint/2010/main" val="13419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1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1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1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901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08B2B3-3616-40E9-9CD5-DA932393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3" y="609600"/>
            <a:ext cx="8699499" cy="495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0492D-2D5C-4867-80CB-1E8133F9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38" y="4191000"/>
            <a:ext cx="813569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12838"/>
          </a:xfrm>
        </p:spPr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 charset="0"/>
              </a:rPr>
              <a:t>IMAGING REVENUES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76200" y="6489524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 dirty="0">
                <a:solidFill>
                  <a:schemeClr val="bg1"/>
                </a:solidFill>
              </a:rPr>
              <a:t>Strategic Business Associates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624840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Still an opportunity for many of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14E39-1381-400A-BDD3-8D714F84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29798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 charset="0"/>
              </a:rPr>
              <a:t>IMAGING OPERATING INCOME</a:t>
            </a:r>
          </a:p>
        </p:txBody>
      </p:sp>
      <p:sp>
        <p:nvSpPr>
          <p:cNvPr id="9933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08737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 dirty="0">
                <a:solidFill>
                  <a:schemeClr val="bg1"/>
                </a:solidFill>
              </a:rPr>
              <a:t>Strategic Business Associates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D58D9-20FC-441A-B1A0-C74BF38F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92238"/>
            <a:ext cx="7620000" cy="4962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ＭＳ Ｐゴシック" charset="0"/>
              </a:rPr>
              <a:t>MEASURING MANAGED SERVICES – (U)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85A2D-3FCD-476F-8048-85AE49C55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066800"/>
            <a:ext cx="8153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59" y="239535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ea typeface="ＭＳ Ｐゴシック" charset="0"/>
              </a:rPr>
              <a:t>MEASURING MANAGED SERVICES - CDA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27965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 dirty="0">
                <a:solidFill>
                  <a:schemeClr val="bg1"/>
                </a:solidFill>
              </a:rPr>
              <a:t>Strategic Business Associates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EED69-2EEB-4976-9AE6-17628DAE9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4318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ea typeface="ＭＳ Ｐゴシック" charset="0"/>
              </a:rPr>
              <a:t>MEASURING MANAGED SERVICES - CDA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27965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 dirty="0">
                <a:solidFill>
                  <a:schemeClr val="bg1"/>
                </a:solidFill>
              </a:rPr>
              <a:t>Strategic Business Associates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32F33-9534-4E70-AF2D-9CD214CB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486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364468"/>
            <a:ext cx="174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Product Trend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2387" y="3335893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Service Trend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8FCBCB-5A5B-460D-8A69-4F6D3B6FCE98}"/>
              </a:ext>
            </a:extLst>
          </p:cNvPr>
          <p:cNvSpPr txBox="1"/>
          <p:nvPr/>
        </p:nvSpPr>
        <p:spPr>
          <a:xfrm>
            <a:off x="3596924" y="87868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Universe Trends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6C9F4-5BF2-4D04-99DD-EA4B28DB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21" y="457200"/>
            <a:ext cx="4566300" cy="2865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58267-8E07-479B-861B-9EA25070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822445"/>
            <a:ext cx="4038600" cy="2388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CC1903-FC6F-4C7F-BF43-0EBA7DFE1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820" y="3847844"/>
            <a:ext cx="4038601" cy="23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ea typeface="ＭＳ Ｐゴシック" charset="0"/>
              </a:rPr>
              <a:t>MEASURING MANAGED SERVICES-CDA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27965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 dirty="0">
                <a:solidFill>
                  <a:schemeClr val="bg1"/>
                </a:solidFill>
              </a:rPr>
              <a:t>Strategic Business Associates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BA7B7-3B01-4E44-A81A-8682AD853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86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ea typeface="ＭＳ Ｐゴシック" charset="0"/>
              </a:rPr>
              <a:t>MEASURING MANAGED SERVICES-(U)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27965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Strategic Business Associates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73C53-9A11-4422-8C04-E74B2E9E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53" y="1295400"/>
            <a:ext cx="824584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1591-2A7B-4C41-8B11-23FA20D85D25}"/>
              </a:ext>
            </a:extLst>
          </p:cNvPr>
          <p:cNvSpPr txBox="1">
            <a:spLocks/>
          </p:cNvSpPr>
          <p:nvPr/>
        </p:nvSpPr>
        <p:spPr>
          <a:xfrm>
            <a:off x="457200" y="169775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ea typeface="ＭＳ Ｐゴシック" charset="0"/>
                <a:cs typeface="Arial" panose="020B0604020202020204" pitchFamily="34" charset="0"/>
              </a:rPr>
              <a:t>COMPENSATION SURVEY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C774-6F0D-475B-8E89-345F6CC1A78F}"/>
              </a:ext>
            </a:extLst>
          </p:cNvPr>
          <p:cNvSpPr txBox="1">
            <a:spLocks/>
          </p:cNvSpPr>
          <p:nvPr/>
        </p:nvSpPr>
        <p:spPr bwMode="auto">
          <a:xfrm>
            <a:off x="277091" y="741275"/>
            <a:ext cx="838200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Arial" panose="020B0604020202020204" pitchFamily="34" charset="0"/>
              </a:rPr>
              <a:t>130 Companies, 11,550 Employees</a:t>
            </a:r>
          </a:p>
          <a:p>
            <a:pPr marL="457200" lvl="1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Arial" panose="020B0604020202020204" pitchFamily="34" charset="0"/>
              </a:rPr>
              <a:t>90 Positions, 4 comp types each</a:t>
            </a:r>
          </a:p>
          <a:p>
            <a:pPr marL="457200" lvl="1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Arial" panose="020B0604020202020204" pitchFamily="34" charset="0"/>
              </a:rPr>
              <a:t>Sorted by Dealer Size Groups including </a:t>
            </a:r>
            <a:r>
              <a:rPr lang="en-US" altLang="en-US" sz="3000" dirty="0">
                <a:solidFill>
                  <a:srgbClr val="0033CC"/>
                </a:solidFill>
                <a:cs typeface="Arial" panose="020B0604020202020204" pitchFamily="34" charset="0"/>
              </a:rPr>
              <a:t>split out of D company subsets</a:t>
            </a:r>
          </a:p>
          <a:p>
            <a:pPr marL="457200" lvl="1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Arial" panose="020B0604020202020204" pitchFamily="34" charset="0"/>
              </a:rPr>
              <a:t>Sorted by Geography</a:t>
            </a:r>
          </a:p>
          <a:p>
            <a:pPr marL="457200" lvl="1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Arial" panose="020B0604020202020204" pitchFamily="34" charset="0"/>
              </a:rPr>
              <a:t>Sorted by Market Type</a:t>
            </a:r>
          </a:p>
          <a:p>
            <a:pPr marL="457200" lvl="1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Arial" panose="020B0604020202020204" pitchFamily="34" charset="0"/>
              </a:rPr>
              <a:t>2 different views of the Universe Totals…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3F93E-A4C6-4925-B911-D9C4A7BE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27965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 dirty="0">
                <a:solidFill>
                  <a:schemeClr val="bg1"/>
                </a:solidFill>
              </a:rPr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12480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00997"/>
            <a:ext cx="8229600" cy="1447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i="1" dirty="0">
                <a:solidFill>
                  <a:schemeClr val="tx1"/>
                </a:solidFill>
                <a:effectLst/>
                <a:ea typeface="ＭＳ Ｐゴシック" charset="-128"/>
              </a:rPr>
              <a:t>2020 Benchmark Model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2209800" cy="609600"/>
          </a:xfrm>
        </p:spPr>
        <p:txBody>
          <a:bodyPr/>
          <a:lstStyle/>
          <a:p>
            <a:pPr marL="26988" marR="0" algn="l"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Presented by</a:t>
            </a:r>
          </a:p>
        </p:txBody>
      </p:sp>
      <p:pic>
        <p:nvPicPr>
          <p:cNvPr id="51203" name="Picture 4" descr="SBA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667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6172200"/>
            <a:ext cx="3352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988" algn="r">
              <a:buFont typeface="Wingdings 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July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51EE0E-AF25-443D-AEEE-CC3377869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28600"/>
            <a:ext cx="350550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52800"/>
            <a:ext cx="8534400" cy="190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i="1" dirty="0">
                <a:solidFill>
                  <a:schemeClr val="tx1"/>
                </a:solidFill>
                <a:effectLst/>
                <a:ea typeface="ＭＳ Ｐゴシック" charset="-128"/>
              </a:rPr>
              <a:t>2020 Survey</a:t>
            </a:r>
            <a:br>
              <a:rPr lang="en-US" sz="5400" i="1" dirty="0">
                <a:solidFill>
                  <a:schemeClr val="tx1"/>
                </a:solidFill>
                <a:effectLst/>
                <a:ea typeface="ＭＳ Ｐゴシック" charset="-128"/>
              </a:rPr>
            </a:br>
            <a:r>
              <a:rPr lang="en-US" sz="5400" i="1" dirty="0">
                <a:solidFill>
                  <a:schemeClr val="tx1"/>
                </a:solidFill>
                <a:effectLst/>
                <a:ea typeface="ＭＳ Ｐゴシック" charset="-128"/>
              </a:rPr>
              <a:t>Profitability Focus Areas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2209800" cy="609600"/>
          </a:xfrm>
        </p:spPr>
        <p:txBody>
          <a:bodyPr/>
          <a:lstStyle/>
          <a:p>
            <a:pPr marL="26988" marR="0" algn="l"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Presented by</a:t>
            </a:r>
          </a:p>
        </p:txBody>
      </p:sp>
      <p:pic>
        <p:nvPicPr>
          <p:cNvPr id="51203" name="Picture 4" descr="SBA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667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6192982"/>
            <a:ext cx="3352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988" algn="r">
              <a:buFont typeface="Wingdings 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July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50ADB5-3B78-40C5-AE50-7700B4BA4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28600"/>
            <a:ext cx="350550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ea typeface="ＭＳ Ｐゴシック" charset="0"/>
              </a:rPr>
              <a:t>PROFITABILITY DRIVERS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27965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Strategic Business Associates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E203C-1D93-4819-8D8B-F95A4591B274}"/>
              </a:ext>
            </a:extLst>
          </p:cNvPr>
          <p:cNvSpPr txBox="1"/>
          <p:nvPr/>
        </p:nvSpPr>
        <p:spPr>
          <a:xfrm>
            <a:off x="609600" y="1143000"/>
            <a:ext cx="1723549" cy="497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/>
              <a:t>Imaging</a:t>
            </a:r>
            <a:r>
              <a:rPr lang="en-US" u="sng" dirty="0"/>
              <a:t>:</a:t>
            </a:r>
          </a:p>
          <a:p>
            <a:pPr>
              <a:spcAft>
                <a:spcPts val="600"/>
              </a:spcAft>
            </a:pPr>
            <a:r>
              <a:rPr lang="en-US" dirty="0"/>
              <a:t>Equip GP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Aftmkt</a:t>
            </a:r>
            <a:r>
              <a:rPr lang="en-US" dirty="0"/>
              <a:t> GP</a:t>
            </a:r>
          </a:p>
          <a:p>
            <a:pPr>
              <a:spcAft>
                <a:spcPts val="600"/>
              </a:spcAft>
            </a:pPr>
            <a:r>
              <a:rPr lang="en-US" dirty="0"/>
              <a:t>Sales Exp</a:t>
            </a:r>
          </a:p>
          <a:p>
            <a:pPr>
              <a:spcAft>
                <a:spcPts val="600"/>
              </a:spcAft>
            </a:pPr>
            <a:r>
              <a:rPr lang="en-US" dirty="0"/>
              <a:t>Admin Exp</a:t>
            </a:r>
          </a:p>
          <a:p>
            <a:pPr>
              <a:spcAft>
                <a:spcPts val="600"/>
              </a:spcAft>
            </a:pPr>
            <a:r>
              <a:rPr lang="en-US" dirty="0"/>
              <a:t>Avg Rev</a:t>
            </a:r>
          </a:p>
          <a:p>
            <a:pPr>
              <a:spcAft>
                <a:spcPts val="600"/>
              </a:spcAft>
            </a:pPr>
            <a:r>
              <a:rPr lang="en-US" dirty="0"/>
              <a:t>Avg Op Inc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b="1" u="sng" dirty="0"/>
              <a:t>MNS/IT:</a:t>
            </a:r>
          </a:p>
          <a:p>
            <a:pPr>
              <a:spcAft>
                <a:spcPts val="600"/>
              </a:spcAft>
            </a:pPr>
            <a:r>
              <a:rPr lang="en-US" dirty="0"/>
              <a:t>Product GP</a:t>
            </a:r>
          </a:p>
          <a:p>
            <a:pPr>
              <a:spcAft>
                <a:spcPts val="600"/>
              </a:spcAft>
            </a:pPr>
            <a:r>
              <a:rPr lang="en-US" dirty="0"/>
              <a:t>Service GP</a:t>
            </a:r>
          </a:p>
          <a:p>
            <a:pPr>
              <a:spcAft>
                <a:spcPts val="600"/>
              </a:spcAft>
            </a:pPr>
            <a:r>
              <a:rPr lang="en-US" dirty="0"/>
              <a:t>Sales Expense</a:t>
            </a:r>
          </a:p>
          <a:p>
            <a:pPr>
              <a:spcAft>
                <a:spcPts val="600"/>
              </a:spcAft>
            </a:pPr>
            <a:r>
              <a:rPr lang="en-US" dirty="0"/>
              <a:t>Avg Rev</a:t>
            </a:r>
          </a:p>
          <a:p>
            <a:pPr>
              <a:spcAft>
                <a:spcPts val="600"/>
              </a:spcAft>
            </a:pPr>
            <a:r>
              <a:rPr lang="en-US" dirty="0"/>
              <a:t>Avg Op Inc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901D7-CC8C-4D77-96C4-CE65BA7E5E90}"/>
              </a:ext>
            </a:extLst>
          </p:cNvPr>
          <p:cNvSpPr txBox="1"/>
          <p:nvPr/>
        </p:nvSpPr>
        <p:spPr>
          <a:xfrm>
            <a:off x="3625540" y="1162420"/>
            <a:ext cx="1159293" cy="497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/>
              <a:t>Universe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44.2%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45.3%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15.5%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18.5%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$18.9M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11.0%</a:t>
            </a:r>
          </a:p>
          <a:p>
            <a:pPr algn="ctr">
              <a:spcAft>
                <a:spcPts val="600"/>
              </a:spcAft>
            </a:pP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22.6%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38.1%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13.9%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$3.5M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-2.2%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F5BBC-B4B1-4B8F-93C7-5944B80CE5E4}"/>
              </a:ext>
            </a:extLst>
          </p:cNvPr>
          <p:cNvSpPr txBox="1"/>
          <p:nvPr/>
        </p:nvSpPr>
        <p:spPr>
          <a:xfrm>
            <a:off x="2379344" y="1162420"/>
            <a:ext cx="1069525" cy="497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/>
              <a:t>Univ HP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51.4%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50.5%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14.8%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16.0%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$20.4M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20.1%</a:t>
            </a:r>
          </a:p>
          <a:p>
            <a:pPr algn="ctr">
              <a:spcAft>
                <a:spcPts val="600"/>
              </a:spcAft>
            </a:pP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27.7%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47.0%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8.6%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$1.1M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15%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21871F5C-4152-488F-B8D7-5524BB1D13F2}"/>
              </a:ext>
            </a:extLst>
          </p:cNvPr>
          <p:cNvSpPr/>
          <p:nvPr/>
        </p:nvSpPr>
        <p:spPr>
          <a:xfrm>
            <a:off x="7162800" y="1600200"/>
            <a:ext cx="990406" cy="914400"/>
          </a:xfrm>
          <a:prstGeom prst="star6">
            <a:avLst/>
          </a:prstGeom>
          <a:solidFill>
            <a:srgbClr val="33CC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A7EF6-408D-4E2D-A21F-052BD67A3596}"/>
              </a:ext>
            </a:extLst>
          </p:cNvPr>
          <p:cNvSpPr txBox="1"/>
          <p:nvPr/>
        </p:nvSpPr>
        <p:spPr>
          <a:xfrm>
            <a:off x="4979477" y="1169126"/>
            <a:ext cx="838691" cy="497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/>
              <a:t>CDA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44.1%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44.8%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15.9%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18.3%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$28M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10.5%</a:t>
            </a:r>
          </a:p>
          <a:p>
            <a:pPr algn="ctr">
              <a:spcAft>
                <a:spcPts val="600"/>
              </a:spcAft>
            </a:pP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20.4%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38.2%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13.7%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$5.0M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-3.0%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4ACDE6-EFCE-47CF-8250-840A36BF5B0F}"/>
              </a:ext>
            </a:extLst>
          </p:cNvPr>
          <p:cNvSpPr/>
          <p:nvPr/>
        </p:nvSpPr>
        <p:spPr>
          <a:xfrm>
            <a:off x="3733800" y="1905000"/>
            <a:ext cx="2133600" cy="3048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D4EE2-4426-41F6-8AE8-4B516B4F7D2E}"/>
              </a:ext>
            </a:extLst>
          </p:cNvPr>
          <p:cNvSpPr txBox="1"/>
          <p:nvPr/>
        </p:nvSpPr>
        <p:spPr>
          <a:xfrm>
            <a:off x="6145232" y="184046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1% </a:t>
            </a:r>
            <a:r>
              <a:rPr lang="en-US" dirty="0" err="1"/>
              <a:t>impr</a:t>
            </a:r>
            <a:r>
              <a:rPr lang="en-US" dirty="0"/>
              <a:t> = $82m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902EF5-2621-49BE-9CD8-26CDF5FB1102}"/>
              </a:ext>
            </a:extLst>
          </p:cNvPr>
          <p:cNvSpPr/>
          <p:nvPr/>
        </p:nvSpPr>
        <p:spPr>
          <a:xfrm>
            <a:off x="3733800" y="2597328"/>
            <a:ext cx="2133600" cy="3048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F3B013-0C65-4236-98B9-C9E2048A2967}"/>
              </a:ext>
            </a:extLst>
          </p:cNvPr>
          <p:cNvSpPr txBox="1"/>
          <p:nvPr/>
        </p:nvSpPr>
        <p:spPr>
          <a:xfrm>
            <a:off x="6153941" y="2567632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.5% </a:t>
            </a:r>
            <a:r>
              <a:rPr lang="en-US" dirty="0" err="1"/>
              <a:t>impr</a:t>
            </a:r>
            <a:r>
              <a:rPr lang="en-US" dirty="0"/>
              <a:t> = $7.7m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7E8FF9-7D1D-4E5C-B482-15D505B25AC3}"/>
              </a:ext>
            </a:extLst>
          </p:cNvPr>
          <p:cNvSpPr/>
          <p:nvPr/>
        </p:nvSpPr>
        <p:spPr>
          <a:xfrm>
            <a:off x="3733800" y="4349926"/>
            <a:ext cx="2133600" cy="3048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C4D94-878B-4E85-9E7A-C9A9CD08008C}"/>
              </a:ext>
            </a:extLst>
          </p:cNvPr>
          <p:cNvSpPr txBox="1"/>
          <p:nvPr/>
        </p:nvSpPr>
        <p:spPr>
          <a:xfrm>
            <a:off x="6256055" y="431766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2% </a:t>
            </a:r>
            <a:r>
              <a:rPr lang="en-US" dirty="0" err="1"/>
              <a:t>impr</a:t>
            </a:r>
            <a:r>
              <a:rPr lang="en-US" dirty="0"/>
              <a:t> = $2m</a:t>
            </a:r>
          </a:p>
        </p:txBody>
      </p:sp>
    </p:spTree>
    <p:extLst>
      <p:ext uri="{BB962C8B-B14F-4D97-AF65-F5344CB8AC3E}">
        <p14:creationId xmlns:p14="http://schemas.microsoft.com/office/powerpoint/2010/main" val="18903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 animBg="1"/>
      <p:bldP spid="8" grpId="0"/>
      <p:bldP spid="5" grpId="0" animBg="1"/>
      <p:bldP spid="9" grpId="0"/>
      <p:bldP spid="11" grpId="0" animBg="1"/>
      <p:bldP spid="12" grpId="0"/>
      <p:bldP spid="13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ea typeface="ＭＳ Ｐゴシック" charset="0"/>
              </a:rPr>
              <a:t>IMAGING AFTERMARKET METRICS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27965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Strategic Business Associates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E203C-1D93-4819-8D8B-F95A4591B274}"/>
              </a:ext>
            </a:extLst>
          </p:cNvPr>
          <p:cNvSpPr txBox="1"/>
          <p:nvPr/>
        </p:nvSpPr>
        <p:spPr>
          <a:xfrm>
            <a:off x="482814" y="1143000"/>
            <a:ext cx="195438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 err="1"/>
              <a:t>Aftrmkt</a:t>
            </a:r>
            <a:r>
              <a:rPr lang="en-US" u="sng" dirty="0"/>
              <a:t>:</a:t>
            </a:r>
          </a:p>
          <a:p>
            <a:pPr>
              <a:spcAft>
                <a:spcPts val="0"/>
              </a:spcAft>
            </a:pPr>
            <a:r>
              <a:rPr lang="en-US" dirty="0"/>
              <a:t>Rev/MIF/</a:t>
            </a:r>
            <a:r>
              <a:rPr lang="en-US" dirty="0" err="1"/>
              <a:t>Mth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Tot Rev/Svc EE</a:t>
            </a:r>
          </a:p>
          <a:p>
            <a:pPr>
              <a:spcAft>
                <a:spcPts val="0"/>
              </a:spcAft>
            </a:pPr>
            <a:r>
              <a:rPr lang="en-US" dirty="0" err="1"/>
              <a:t>Aftm</a:t>
            </a:r>
            <a:r>
              <a:rPr lang="en-US" dirty="0"/>
              <a:t> Rev/Svc EE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b="1" u="sng" dirty="0"/>
              <a:t>COGS</a:t>
            </a:r>
          </a:p>
          <a:p>
            <a:pPr>
              <a:spcAft>
                <a:spcPts val="0"/>
              </a:spcAft>
            </a:pPr>
            <a:r>
              <a:rPr lang="en-US" dirty="0"/>
              <a:t>Supplies</a:t>
            </a:r>
          </a:p>
          <a:p>
            <a:pPr>
              <a:spcAft>
                <a:spcPts val="0"/>
              </a:spcAft>
            </a:pPr>
            <a:r>
              <a:rPr lang="en-US" dirty="0"/>
              <a:t>Comp</a:t>
            </a:r>
          </a:p>
          <a:p>
            <a:pPr>
              <a:spcAft>
                <a:spcPts val="0"/>
              </a:spcAft>
            </a:pPr>
            <a:r>
              <a:rPr lang="en-US" dirty="0"/>
              <a:t>Parts</a:t>
            </a:r>
          </a:p>
          <a:p>
            <a:pPr>
              <a:spcAft>
                <a:spcPts val="0"/>
              </a:spcAft>
            </a:pPr>
            <a:r>
              <a:rPr lang="en-US" dirty="0"/>
              <a:t>Auto</a:t>
            </a:r>
          </a:p>
          <a:p>
            <a:pPr>
              <a:spcAft>
                <a:spcPts val="0"/>
              </a:spcAft>
            </a:pPr>
            <a:r>
              <a:rPr lang="en-US" dirty="0"/>
              <a:t>Training</a:t>
            </a:r>
          </a:p>
          <a:p>
            <a:pPr>
              <a:spcAft>
                <a:spcPts val="0"/>
              </a:spcAft>
            </a:pPr>
            <a:r>
              <a:rPr lang="en-US" dirty="0"/>
              <a:t>Total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GCPD</a:t>
            </a:r>
          </a:p>
          <a:p>
            <a:pPr>
              <a:spcAft>
                <a:spcPts val="0"/>
              </a:spcAft>
            </a:pPr>
            <a:r>
              <a:rPr lang="en-US" dirty="0"/>
              <a:t>NCPD</a:t>
            </a:r>
          </a:p>
          <a:p>
            <a:pPr>
              <a:spcAft>
                <a:spcPts val="0"/>
              </a:spcAft>
            </a:pPr>
            <a:r>
              <a:rPr lang="en-US" dirty="0"/>
              <a:t>Tech Acct Time</a:t>
            </a:r>
          </a:p>
          <a:p>
            <a:pPr>
              <a:spcAft>
                <a:spcPts val="0"/>
              </a:spcAft>
            </a:pPr>
            <a:r>
              <a:rPr lang="en-US" dirty="0"/>
              <a:t>Clicks/Tech/</a:t>
            </a:r>
            <a:r>
              <a:rPr lang="en-US" dirty="0" err="1"/>
              <a:t>Mth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901D7-CC8C-4D77-96C4-CE65BA7E5E90}"/>
              </a:ext>
            </a:extLst>
          </p:cNvPr>
          <p:cNvSpPr txBox="1"/>
          <p:nvPr/>
        </p:nvSpPr>
        <p:spPr>
          <a:xfrm>
            <a:off x="3504432" y="1143000"/>
            <a:ext cx="115929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u="sng" dirty="0"/>
              <a:t>Universe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$83.07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$564K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$304K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 </a:t>
            </a:r>
          </a:p>
          <a:p>
            <a:pPr algn="ctr">
              <a:spcAft>
                <a:spcPts val="0"/>
              </a:spcAft>
            </a:pPr>
            <a:endParaRPr lang="en-US" dirty="0"/>
          </a:p>
          <a:p>
            <a:pPr algn="ctr">
              <a:spcAft>
                <a:spcPts val="0"/>
              </a:spcAft>
            </a:pPr>
            <a:r>
              <a:rPr lang="en-US" dirty="0"/>
              <a:t>23.9%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17.3%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 10.2%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1.9%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1.5%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54.7%</a:t>
            </a:r>
          </a:p>
          <a:p>
            <a:pPr algn="ctr">
              <a:spcAft>
                <a:spcPts val="0"/>
              </a:spcAft>
            </a:pPr>
            <a:endParaRPr lang="en-US" dirty="0"/>
          </a:p>
          <a:p>
            <a:pPr algn="ctr">
              <a:spcAft>
                <a:spcPts val="0"/>
              </a:spcAft>
            </a:pPr>
            <a:r>
              <a:rPr lang="en-US" dirty="0"/>
              <a:t>3.9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3.0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76.1%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1,755K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F5BBC-B4B1-4B8F-93C7-5944B80CE5E4}"/>
              </a:ext>
            </a:extLst>
          </p:cNvPr>
          <p:cNvSpPr txBox="1"/>
          <p:nvPr/>
        </p:nvSpPr>
        <p:spPr>
          <a:xfrm>
            <a:off x="2379344" y="1162420"/>
            <a:ext cx="106952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u="sng" dirty="0"/>
              <a:t>Univ HP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$98.26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$660K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$345K</a:t>
            </a:r>
          </a:p>
          <a:p>
            <a:pPr algn="ctr">
              <a:spcAft>
                <a:spcPts val="0"/>
              </a:spcAft>
            </a:pPr>
            <a:endParaRPr lang="en-US" dirty="0"/>
          </a:p>
          <a:p>
            <a:pPr algn="ctr">
              <a:spcAft>
                <a:spcPts val="0"/>
              </a:spcAft>
            </a:pPr>
            <a:endParaRPr lang="en-US" dirty="0"/>
          </a:p>
          <a:p>
            <a:pPr algn="ctr">
              <a:spcAft>
                <a:spcPts val="0"/>
              </a:spcAft>
            </a:pPr>
            <a:r>
              <a:rPr lang="en-US" dirty="0"/>
              <a:t>18.8%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16.6%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11.6%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1.6%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1.0%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49.5%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4.2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3.2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83.6%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1,739K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A7EF6-408D-4E2D-A21F-052BD67A3596}"/>
              </a:ext>
            </a:extLst>
          </p:cNvPr>
          <p:cNvSpPr txBox="1"/>
          <p:nvPr/>
        </p:nvSpPr>
        <p:spPr>
          <a:xfrm>
            <a:off x="4941005" y="1169126"/>
            <a:ext cx="91563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u="sng" dirty="0"/>
              <a:t>CDA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$82.68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$549K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$292K</a:t>
            </a:r>
          </a:p>
          <a:p>
            <a:pPr algn="ctr">
              <a:spcAft>
                <a:spcPts val="0"/>
              </a:spcAft>
            </a:pPr>
            <a:endParaRPr lang="en-US" dirty="0"/>
          </a:p>
          <a:p>
            <a:pPr algn="ctr">
              <a:spcAft>
                <a:spcPts val="0"/>
              </a:spcAft>
            </a:pPr>
            <a:endParaRPr lang="en-US" dirty="0"/>
          </a:p>
          <a:p>
            <a:pPr algn="ctr">
              <a:spcAft>
                <a:spcPts val="0"/>
              </a:spcAft>
            </a:pPr>
            <a:r>
              <a:rPr lang="en-US" dirty="0"/>
              <a:t>24.8%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17.2%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10.0%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1.7%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1.5% 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55.2%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3.9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3.1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76.6%</a:t>
            </a:r>
          </a:p>
          <a:p>
            <a:pPr algn="ctr">
              <a:spcAft>
                <a:spcPts val="0"/>
              </a:spcAft>
            </a:pPr>
            <a:r>
              <a:rPr lang="en-US" dirty="0"/>
              <a:t>1,828K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4ACDE6-EFCE-47CF-8250-840A36BF5B0F}"/>
              </a:ext>
            </a:extLst>
          </p:cNvPr>
          <p:cNvSpPr/>
          <p:nvPr/>
        </p:nvSpPr>
        <p:spPr>
          <a:xfrm>
            <a:off x="2414128" y="1474250"/>
            <a:ext cx="3605672" cy="83787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D4EE2-4426-41F6-8AE8-4B516B4F7D2E}"/>
              </a:ext>
            </a:extLst>
          </p:cNvPr>
          <p:cNvSpPr txBox="1"/>
          <p:nvPr/>
        </p:nvSpPr>
        <p:spPr>
          <a:xfrm>
            <a:off x="6413265" y="1452479"/>
            <a:ext cx="2121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Revenue seems to be a significant contributor, not only from average but from the opportunity.  Why?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902EF5-2621-49BE-9CD8-26CDF5FB1102}"/>
              </a:ext>
            </a:extLst>
          </p:cNvPr>
          <p:cNvSpPr/>
          <p:nvPr/>
        </p:nvSpPr>
        <p:spPr>
          <a:xfrm>
            <a:off x="2488405" y="2808446"/>
            <a:ext cx="3531396" cy="3157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F3B013-0C65-4236-98B9-C9E2048A2967}"/>
              </a:ext>
            </a:extLst>
          </p:cNvPr>
          <p:cNvSpPr txBox="1"/>
          <p:nvPr/>
        </p:nvSpPr>
        <p:spPr>
          <a:xfrm>
            <a:off x="6375170" y="2782669"/>
            <a:ext cx="227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Supplies costs trail the average and the HP group significantly.  Why?</a:t>
            </a:r>
          </a:p>
        </p:txBody>
      </p:sp>
    </p:spTree>
    <p:extLst>
      <p:ext uri="{BB962C8B-B14F-4D97-AF65-F5344CB8AC3E}">
        <p14:creationId xmlns:p14="http://schemas.microsoft.com/office/powerpoint/2010/main" val="19821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5" grpId="0" animBg="1"/>
      <p:bldP spid="9" grpId="0"/>
      <p:bldP spid="11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ea typeface="ＭＳ Ｐゴシック" charset="0"/>
              </a:rPr>
              <a:t>FIXED vs VARIABLE COSTS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27965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Strategic Business Associates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FE50788-D3A4-4C95-A41E-109F6216B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5519"/>
              </p:ext>
            </p:extLst>
          </p:nvPr>
        </p:nvGraphicFramePr>
        <p:xfrm>
          <a:off x="609600" y="1028700"/>
          <a:ext cx="792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rrow: Left 2">
            <a:extLst>
              <a:ext uri="{FF2B5EF4-FFF2-40B4-BE49-F238E27FC236}">
                <a16:creationId xmlns:a16="http://schemas.microsoft.com/office/drawing/2014/main" id="{32E45743-9CD0-4330-BF2B-94AC94E5A37B}"/>
              </a:ext>
            </a:extLst>
          </p:cNvPr>
          <p:cNvSpPr/>
          <p:nvPr/>
        </p:nvSpPr>
        <p:spPr>
          <a:xfrm>
            <a:off x="7885545" y="1981200"/>
            <a:ext cx="838200" cy="381000"/>
          </a:xfrm>
          <a:prstGeom prst="lef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PROFITS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EB0B53-D652-4607-BDA9-2D131814443D}"/>
              </a:ext>
            </a:extLst>
          </p:cNvPr>
          <p:cNvCxnSpPr>
            <a:cxnSpLocks/>
          </p:cNvCxnSpPr>
          <p:nvPr/>
        </p:nvCxnSpPr>
        <p:spPr>
          <a:xfrm>
            <a:off x="2831805" y="2117652"/>
            <a:ext cx="0" cy="5715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B1204A-60E2-452A-BC81-13E031CD277B}"/>
              </a:ext>
            </a:extLst>
          </p:cNvPr>
          <p:cNvCxnSpPr>
            <a:cxnSpLocks/>
          </p:cNvCxnSpPr>
          <p:nvPr/>
        </p:nvCxnSpPr>
        <p:spPr>
          <a:xfrm>
            <a:off x="2241696" y="2753832"/>
            <a:ext cx="0" cy="2667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170322-3EAC-4E92-9698-32C26B2FD2B7}"/>
              </a:ext>
            </a:extLst>
          </p:cNvPr>
          <p:cNvGrpSpPr/>
          <p:nvPr/>
        </p:nvGrpSpPr>
        <p:grpSpPr>
          <a:xfrm>
            <a:off x="1675877" y="4467385"/>
            <a:ext cx="6417073" cy="789665"/>
            <a:chOff x="1675877" y="4467385"/>
            <a:chExt cx="6417073" cy="789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968BF5-FA0B-402A-AFFE-1349AD42842F}"/>
                </a:ext>
              </a:extLst>
            </p:cNvPr>
            <p:cNvSpPr/>
            <p:nvPr/>
          </p:nvSpPr>
          <p:spPr>
            <a:xfrm>
              <a:off x="1675877" y="4685550"/>
              <a:ext cx="6410032" cy="571500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99019796-6094-4CC0-9704-52A0A1A905DA}"/>
                </a:ext>
              </a:extLst>
            </p:cNvPr>
            <p:cNvSpPr/>
            <p:nvPr/>
          </p:nvSpPr>
          <p:spPr>
            <a:xfrm flipH="1">
              <a:off x="1682925" y="4467385"/>
              <a:ext cx="6410025" cy="219890"/>
            </a:xfrm>
            <a:prstGeom prst="rtTriangl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8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ea typeface="ＭＳ Ｐゴシック" charset="0"/>
              </a:rPr>
              <a:t>FIXED vs VARIABLE COSTS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27965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Strategic Business Associates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DDD31DC-3BDD-417B-9E0D-2F56BE1BE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513044"/>
              </p:ext>
            </p:extLst>
          </p:nvPr>
        </p:nvGraphicFramePr>
        <p:xfrm>
          <a:off x="304800" y="10668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26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ea typeface="ＭＳ Ｐゴシック" charset="0"/>
              </a:rPr>
              <a:t>FIXED vs VARIABLE COSTS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27965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Strategic Business Associates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D68195-4C3F-4427-B235-9ABE27DA7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645060"/>
              </p:ext>
            </p:extLst>
          </p:nvPr>
        </p:nvGraphicFramePr>
        <p:xfrm>
          <a:off x="304800" y="11430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02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52800"/>
            <a:ext cx="8534400" cy="190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i="1" dirty="0">
                <a:solidFill>
                  <a:schemeClr val="tx1"/>
                </a:solidFill>
                <a:effectLst/>
                <a:ea typeface="ＭＳ Ｐゴシック" charset="-128"/>
              </a:rPr>
              <a:t>Acquisition Environment</a:t>
            </a:r>
            <a:br>
              <a:rPr lang="en-US" sz="5400" i="1" dirty="0">
                <a:solidFill>
                  <a:schemeClr val="tx1"/>
                </a:solidFill>
                <a:effectLst/>
                <a:ea typeface="ＭＳ Ｐゴシック" charset="-128"/>
              </a:rPr>
            </a:br>
            <a:r>
              <a:rPr lang="en-US" sz="5400" i="1" dirty="0">
                <a:solidFill>
                  <a:schemeClr val="tx1"/>
                </a:solidFill>
                <a:effectLst/>
                <a:ea typeface="ＭＳ Ｐゴシック" charset="-128"/>
              </a:rPr>
              <a:t>And the New Normal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2209800" cy="609600"/>
          </a:xfrm>
        </p:spPr>
        <p:txBody>
          <a:bodyPr/>
          <a:lstStyle/>
          <a:p>
            <a:pPr marL="26988" marR="0" algn="l"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Presented by</a:t>
            </a:r>
          </a:p>
        </p:txBody>
      </p:sp>
      <p:pic>
        <p:nvPicPr>
          <p:cNvPr id="51203" name="Picture 4" descr="SBA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667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6192982"/>
            <a:ext cx="3352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988" algn="r">
              <a:buFont typeface="Wingdings 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July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50ADB5-3B78-40C5-AE50-7700B4BA4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28600"/>
            <a:ext cx="350550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148432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effectLst/>
              </a:rPr>
              <a:t>ACQUISITION LANDSCAPE - Old Normal</a:t>
            </a:r>
            <a:endParaRPr lang="en-US" sz="32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5" y="990600"/>
            <a:ext cx="7704667" cy="4800600"/>
          </a:xfrm>
        </p:spPr>
        <p:txBody>
          <a:bodyPr anchor="t">
            <a:noAutofit/>
          </a:bodyPr>
          <a:lstStyle/>
          <a:p>
            <a:r>
              <a:rPr lang="en-US" sz="2400" b="1" dirty="0"/>
              <a:t>We were already </a:t>
            </a:r>
            <a:r>
              <a:rPr lang="en-US" sz="2400" b="1" dirty="0">
                <a:solidFill>
                  <a:prstClr val="black"/>
                </a:solidFill>
              </a:rPr>
              <a:t>at the back half of an extended peak in c</a:t>
            </a:r>
            <a:r>
              <a:rPr lang="en-US" sz="2400" b="1" dirty="0"/>
              <a:t>yclical acquisition activity through February 2020</a:t>
            </a:r>
          </a:p>
          <a:p>
            <a:r>
              <a:rPr lang="en-US" sz="2400" b="1" dirty="0"/>
              <a:t>Revenue Transfer to Independent Dealers is an opposing cycle at a low (From Manufacturers)</a:t>
            </a:r>
          </a:p>
          <a:p>
            <a:r>
              <a:rPr lang="en-US" sz="2400" b="1" dirty="0"/>
              <a:t>Private Equity has been driving much of the activity, but not higher valuations</a:t>
            </a:r>
          </a:p>
          <a:p>
            <a:r>
              <a:rPr lang="en-US" sz="2400" b="1" dirty="0"/>
              <a:t>Independent Dealers were desirable because:</a:t>
            </a:r>
          </a:p>
          <a:p>
            <a:pPr lvl="1"/>
            <a:r>
              <a:rPr lang="en-US" sz="2000" b="1" dirty="0"/>
              <a:t>High Profits = Strong cash Flow</a:t>
            </a:r>
          </a:p>
          <a:p>
            <a:pPr lvl="1"/>
            <a:r>
              <a:rPr lang="en-US" sz="2000" b="1" dirty="0"/>
              <a:t>Recurring Revenues = Predictable returns</a:t>
            </a:r>
          </a:p>
          <a:p>
            <a:pPr lvl="1"/>
            <a:r>
              <a:rPr lang="en-US" sz="2000" b="1" dirty="0"/>
              <a:t>Strong Customer Relationships = Tangent business growth opportunities</a:t>
            </a:r>
          </a:p>
          <a:p>
            <a:endParaRPr lang="en-US" sz="2400" b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08738"/>
            <a:ext cx="28416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</p:spTree>
    <p:extLst>
      <p:ext uri="{BB962C8B-B14F-4D97-AF65-F5344CB8AC3E}">
        <p14:creationId xmlns:p14="http://schemas.microsoft.com/office/powerpoint/2010/main" val="2246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9899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sz="3200" b="1" u="sng" dirty="0">
                <a:effectLst/>
              </a:rPr>
              <a:t>ACQUISITION LANDSCAPE - New Normal</a:t>
            </a:r>
            <a:endParaRPr lang="en-US" sz="32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055" y="1143000"/>
            <a:ext cx="7904018" cy="4800600"/>
          </a:xfrm>
        </p:spPr>
        <p:txBody>
          <a:bodyPr anchor="t">
            <a:noAutofit/>
          </a:bodyPr>
          <a:lstStyle/>
          <a:p>
            <a:r>
              <a:rPr lang="en-US" b="1" dirty="0"/>
              <a:t>Stutter in acquisition cycle:</a:t>
            </a:r>
          </a:p>
          <a:p>
            <a:pPr lvl="1"/>
            <a:r>
              <a:rPr lang="en-US" b="1" dirty="0"/>
              <a:t>Uncertainty for future of Imaging?</a:t>
            </a:r>
          </a:p>
          <a:p>
            <a:pPr lvl="1"/>
            <a:r>
              <a:rPr lang="en-US" b="1" dirty="0"/>
              <a:t>What portion of volume drop off will be permanent?</a:t>
            </a:r>
          </a:p>
          <a:p>
            <a:pPr lvl="1"/>
            <a:r>
              <a:rPr lang="en-US" b="1" dirty="0"/>
              <a:t>How to value with confidence?</a:t>
            </a:r>
          </a:p>
          <a:p>
            <a:r>
              <a:rPr lang="en-US" b="1" dirty="0"/>
              <a:t>Private Equity re-evaluating:</a:t>
            </a:r>
          </a:p>
          <a:p>
            <a:pPr lvl="1"/>
            <a:r>
              <a:rPr lang="en-US" b="1" dirty="0"/>
              <a:t>Will the planned returns be achievable?</a:t>
            </a:r>
          </a:p>
          <a:p>
            <a:pPr lvl="1"/>
            <a:r>
              <a:rPr lang="en-US" b="1" dirty="0"/>
              <a:t>Finish build to critical mass OR sell and move on?</a:t>
            </a:r>
          </a:p>
          <a:p>
            <a:pPr lvl="1"/>
            <a:r>
              <a:rPr lang="en-US" b="1" dirty="0"/>
              <a:t>Who will they sell to?  </a:t>
            </a:r>
          </a:p>
          <a:p>
            <a:pPr lvl="1"/>
            <a:r>
              <a:rPr lang="en-US" b="1" dirty="0"/>
              <a:t>Makes more sense to merge?</a:t>
            </a:r>
          </a:p>
          <a:p>
            <a:pPr lvl="1"/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08738"/>
            <a:ext cx="28416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</p:spTree>
    <p:extLst>
      <p:ext uri="{BB962C8B-B14F-4D97-AF65-F5344CB8AC3E}">
        <p14:creationId xmlns:p14="http://schemas.microsoft.com/office/powerpoint/2010/main" val="3041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2286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sz="3200" b="1" u="sng" dirty="0">
                <a:effectLst/>
              </a:rPr>
              <a:t>ACQUISITION PLAYERS - Consolidators</a:t>
            </a:r>
            <a:endParaRPr lang="en-US" sz="32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600200"/>
            <a:ext cx="7704667" cy="32004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/>
              <a:t>VISUAL EDGE – Privately funded</a:t>
            </a: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FLEX TECHNOLOGIES GROUP – Oval Partners</a:t>
            </a: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MARCO – Norwest Equity Partners</a:t>
            </a: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UBEO – Sentinel Capital Partners</a:t>
            </a: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NOVATECH – </a:t>
            </a:r>
            <a:r>
              <a:rPr lang="en-US" sz="2800" b="1" dirty="0" err="1">
                <a:solidFill>
                  <a:prstClr val="black"/>
                </a:solidFill>
              </a:rPr>
              <a:t>Trivest</a:t>
            </a:r>
            <a:r>
              <a:rPr lang="en-US" sz="2800" b="1" dirty="0">
                <a:solidFill>
                  <a:prstClr val="black"/>
                </a:solidFill>
              </a:rPr>
              <a:t> Partners</a:t>
            </a: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08738"/>
            <a:ext cx="28416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</p:spTree>
    <p:extLst>
      <p:ext uri="{BB962C8B-B14F-4D97-AF65-F5344CB8AC3E}">
        <p14:creationId xmlns:p14="http://schemas.microsoft.com/office/powerpoint/2010/main" val="15134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49475"/>
            <a:ext cx="3124200" cy="4379913"/>
          </a:xfrm>
        </p:spPr>
        <p:txBody>
          <a:bodyPr lIns="0" rIns="0" rtlCol="0">
            <a:normAutofit/>
          </a:bodyPr>
          <a:lstStyle/>
          <a:p>
            <a:pPr marL="0" indent="0"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kumimoji="1"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Cost of Goods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Gross Profit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Sales </a:t>
            </a:r>
            <a:r>
              <a:rPr kumimoji="1"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Exps</a:t>
            </a:r>
            <a:endParaRPr kumimoji="1"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Contribution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Admin / Overhead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Operating Profit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91" y="381000"/>
            <a:ext cx="8229600" cy="944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0000FF"/>
                </a:solidFill>
                <a:effectLst/>
              </a:rPr>
              <a:t>2020 MFP</a:t>
            </a:r>
            <a:r>
              <a:rPr lang="en-US" u="sng" dirty="0">
                <a:solidFill>
                  <a:schemeClr val="tx1"/>
                </a:solidFill>
                <a:effectLst/>
              </a:rPr>
              <a:t> PROFITABILITY MODEL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98750" y="2173288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Hardware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(54.0%)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46.0%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(34.0%)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12.0%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(5.2%)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86200" y="2173288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Supplies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(59.0%)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41.0%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(0.0%)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41.0%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23.8%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72050" y="2166938"/>
            <a:ext cx="1420813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Service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(45.0%)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55.0%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(0.0%)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55.0%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37.8%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99162" y="2155825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Rental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(50.0%)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50.0%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(0.0%)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50.0%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32.8%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086600" y="2155825"/>
            <a:ext cx="141922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TOTAL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(51.9%)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48.1%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(16.3%)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31.7%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14.5%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90613" y="1743075"/>
            <a:ext cx="7362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MIX of Sales        48%         18%         32%         2%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0125" y="56896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</a:rPr>
              <a:t>Weighted Profit       (2.5%)          4.3%       12.1%      0.67%       14.5%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11BDB62-EB0E-40E3-AEB3-451B34E4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42869"/>
            <a:ext cx="2351087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22879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91064"/>
            <a:ext cx="7704667" cy="990599"/>
          </a:xfrm>
        </p:spPr>
        <p:txBody>
          <a:bodyPr>
            <a:normAutofit/>
          </a:bodyPr>
          <a:lstStyle/>
          <a:p>
            <a:r>
              <a:rPr lang="en-US" sz="3200" b="1" u="sng" dirty="0">
                <a:effectLst/>
              </a:rPr>
              <a:t>ACQUISITION PLAYERS - Corporate</a:t>
            </a:r>
            <a:endParaRPr lang="en-US" sz="32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600200"/>
            <a:ext cx="7704667" cy="44196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/>
              <a:t>DEX– Staples</a:t>
            </a: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Xerox Business Services – Xerox</a:t>
            </a: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SHARP – Foxconn</a:t>
            </a: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Konica Minolta</a:t>
            </a: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Toshiba</a:t>
            </a: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Kyocera</a:t>
            </a: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08738"/>
            <a:ext cx="28416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</p:spTree>
    <p:extLst>
      <p:ext uri="{BB962C8B-B14F-4D97-AF65-F5344CB8AC3E}">
        <p14:creationId xmlns:p14="http://schemas.microsoft.com/office/powerpoint/2010/main" val="197189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91064"/>
            <a:ext cx="7704667" cy="990599"/>
          </a:xfrm>
        </p:spPr>
        <p:txBody>
          <a:bodyPr>
            <a:normAutofit/>
          </a:bodyPr>
          <a:lstStyle/>
          <a:p>
            <a:r>
              <a:rPr lang="en-US" sz="3200" b="1" u="sng" dirty="0">
                <a:effectLst/>
              </a:rPr>
              <a:t>ACQUISITION PLAYERS - Dealer</a:t>
            </a:r>
            <a:endParaRPr lang="en-US" sz="32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44958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/>
              <a:t>INDEPENDENT DEALERS</a:t>
            </a:r>
          </a:p>
          <a:p>
            <a:r>
              <a:rPr lang="en-US" sz="2000" b="1" dirty="0"/>
              <a:t>Together represent more transactions than all other buyers combined.</a:t>
            </a:r>
          </a:p>
          <a:p>
            <a:endParaRPr lang="en-US" sz="2000" b="1" dirty="0"/>
          </a:p>
          <a:p>
            <a:r>
              <a:rPr lang="en-US" sz="2000" b="1" dirty="0"/>
              <a:t>Supplement growth challenges</a:t>
            </a:r>
          </a:p>
          <a:p>
            <a:r>
              <a:rPr lang="en-US" sz="2000" b="1" dirty="0"/>
              <a:t>Geographic expansion</a:t>
            </a:r>
          </a:p>
          <a:p>
            <a:r>
              <a:rPr lang="en-US" sz="2000" b="1" dirty="0"/>
              <a:t>Eliminate low tier players</a:t>
            </a:r>
          </a:p>
          <a:p>
            <a:r>
              <a:rPr lang="en-US" sz="2000" b="1" dirty="0"/>
              <a:t>Using Seller financing / Augmented by manufacturers</a:t>
            </a:r>
          </a:p>
          <a:p>
            <a:r>
              <a:rPr lang="en-US" sz="2000" b="1" dirty="0"/>
              <a:t>Often small companies</a:t>
            </a:r>
          </a:p>
          <a:p>
            <a:r>
              <a:rPr lang="en-US" sz="2000" b="1" dirty="0"/>
              <a:t>POA, ImageNet, Loffler, RJ Young, Gordon Flesch, Kelley, Atlantic, etc.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08738"/>
            <a:ext cx="28416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</p:spTree>
    <p:extLst>
      <p:ext uri="{BB962C8B-B14F-4D97-AF65-F5344CB8AC3E}">
        <p14:creationId xmlns:p14="http://schemas.microsoft.com/office/powerpoint/2010/main" val="22263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137"/>
            <a:ext cx="7704667" cy="990599"/>
          </a:xfrm>
        </p:spPr>
        <p:txBody>
          <a:bodyPr>
            <a:normAutofit/>
          </a:bodyPr>
          <a:lstStyle/>
          <a:p>
            <a:r>
              <a:rPr lang="en-US" sz="3200" b="1" u="sng" dirty="0">
                <a:effectLst/>
              </a:rPr>
              <a:t>ACQUISITION VALUATION TRENDS</a:t>
            </a:r>
            <a:endParaRPr lang="en-US" sz="32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3" y="914400"/>
            <a:ext cx="7924800" cy="5029200"/>
          </a:xfrm>
        </p:spPr>
        <p:txBody>
          <a:bodyPr anchor="t">
            <a:noAutofit/>
          </a:bodyPr>
          <a:lstStyle/>
          <a:p>
            <a:r>
              <a:rPr lang="en-US" sz="2400" b="1" dirty="0"/>
              <a:t>Multiple of 2019 Earnings might be referenced but will not be basis of value.</a:t>
            </a:r>
          </a:p>
          <a:p>
            <a:r>
              <a:rPr lang="en-US" sz="2400" b="1" dirty="0"/>
              <a:t>‘Clearly everyone’s value is impaired in the new normal.  If our value is lower, so is the value of target acquisitions.’ – PE Buyer</a:t>
            </a:r>
          </a:p>
          <a:p>
            <a:r>
              <a:rPr lang="en-US" sz="2400" b="1" dirty="0"/>
              <a:t>For the near term (balance of 2020):</a:t>
            </a:r>
          </a:p>
          <a:p>
            <a:pPr lvl="1"/>
            <a:r>
              <a:rPr lang="en-US" sz="2000" b="1" dirty="0"/>
              <a:t>Values to be more forward looking than historical based</a:t>
            </a:r>
          </a:p>
          <a:p>
            <a:pPr lvl="1"/>
            <a:r>
              <a:rPr lang="en-US" sz="2000" b="1" dirty="0"/>
              <a:t>Buyer to take ‘virus impacted’ months and extrapolate forward</a:t>
            </a:r>
          </a:p>
          <a:p>
            <a:pPr lvl="1"/>
            <a:r>
              <a:rPr lang="en-US" sz="2000" b="1" dirty="0"/>
              <a:t>Multiple scenarios and assumptions to develop forecasts</a:t>
            </a:r>
          </a:p>
          <a:p>
            <a:pPr lvl="1"/>
            <a:r>
              <a:rPr lang="en-US" sz="2000" b="1" dirty="0"/>
              <a:t>Monkey throws some darts / Magic 8 Ball</a:t>
            </a:r>
          </a:p>
          <a:p>
            <a:pPr lvl="1"/>
            <a:r>
              <a:rPr lang="en-US" sz="2000" b="1" dirty="0"/>
              <a:t>Reasonable (but conservative) offer based on those</a:t>
            </a:r>
          </a:p>
          <a:p>
            <a:pPr lvl="1"/>
            <a:r>
              <a:rPr lang="en-US" sz="2000" b="1" dirty="0"/>
              <a:t>Type of service contracts will make a big difference (no mins vs. base + overage)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08738"/>
            <a:ext cx="28416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</p:spTree>
    <p:extLst>
      <p:ext uri="{BB962C8B-B14F-4D97-AF65-F5344CB8AC3E}">
        <p14:creationId xmlns:p14="http://schemas.microsoft.com/office/powerpoint/2010/main" val="12828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276752"/>
            <a:ext cx="8534400" cy="190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i="1" dirty="0">
                <a:solidFill>
                  <a:schemeClr val="tx1"/>
                </a:solidFill>
                <a:effectLst/>
                <a:ea typeface="ＭＳ Ｐゴシック" charset="-128"/>
              </a:rPr>
              <a:t>2020 Survey</a:t>
            </a:r>
            <a:br>
              <a:rPr lang="en-US" sz="5400" i="1" dirty="0">
                <a:solidFill>
                  <a:schemeClr val="tx1"/>
                </a:solidFill>
                <a:effectLst/>
                <a:ea typeface="ＭＳ Ｐゴシック" charset="-128"/>
              </a:rPr>
            </a:br>
            <a:r>
              <a:rPr lang="en-US" sz="5400" i="1" dirty="0">
                <a:solidFill>
                  <a:schemeClr val="tx1"/>
                </a:solidFill>
                <a:effectLst/>
                <a:ea typeface="ＭＳ Ｐゴシック" charset="-128"/>
              </a:rPr>
              <a:t>Leadership / Culture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2209800" cy="609600"/>
          </a:xfrm>
        </p:spPr>
        <p:txBody>
          <a:bodyPr/>
          <a:lstStyle/>
          <a:p>
            <a:pPr marL="26988" marR="0" algn="l"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Presented by</a:t>
            </a:r>
          </a:p>
        </p:txBody>
      </p:sp>
      <p:pic>
        <p:nvPicPr>
          <p:cNvPr id="51203" name="Picture 4" descr="SBA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667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6192982"/>
            <a:ext cx="3352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988" algn="r">
              <a:buFont typeface="Wingdings 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July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50ADB5-3B78-40C5-AE50-7700B4BA4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28600"/>
            <a:ext cx="350550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ea typeface="ＭＳ Ｐゴシック" pitchFamily="34" charset="-128"/>
              </a:rPr>
              <a:t>Vision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ea typeface="ＭＳ Ｐゴシック" pitchFamily="34" charset="-128"/>
              </a:rPr>
              <a:t>Mission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ea typeface="ＭＳ Ｐゴシック" pitchFamily="34" charset="-128"/>
              </a:rPr>
              <a:t>Culture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Financial Model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Implementation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Accountability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Continuous Improvement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Leadership</a:t>
            </a:r>
          </a:p>
        </p:txBody>
      </p:sp>
      <p:sp>
        <p:nvSpPr>
          <p:cNvPr id="18432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6553200" y="6408738"/>
            <a:ext cx="24606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/>
                <a:cs typeface="ＭＳ Ｐゴシック"/>
              </a:rPr>
              <a:t>STRATEGIC THINKING</a:t>
            </a:r>
          </a:p>
        </p:txBody>
      </p:sp>
      <p:pic>
        <p:nvPicPr>
          <p:cNvPr id="184324" name="Picture 2" descr="C:\Users\Todd\AppData\Local\Microsoft\Windows\Temporary Internet Files\Content.IE5\W4OXTR1Z\MP90044237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3" y="1676400"/>
            <a:ext cx="42291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04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3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3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3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3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3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3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3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3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3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idx="1"/>
          </p:nvPr>
        </p:nvSpPr>
        <p:spPr>
          <a:xfrm>
            <a:off x="619125" y="1828800"/>
            <a:ext cx="7878763" cy="4410075"/>
          </a:xfrm>
        </p:spPr>
        <p:txBody>
          <a:bodyPr/>
          <a:lstStyle/>
          <a:p>
            <a:pPr eaLnBrk="1" hangingPunct="1">
              <a:spcAft>
                <a:spcPts val="4200"/>
              </a:spcAft>
            </a:pPr>
            <a:r>
              <a:rPr lang="en-US" sz="2800" dirty="0">
                <a:ea typeface="ＭＳ Ｐゴシック" pitchFamily="34" charset="-128"/>
              </a:rPr>
              <a:t>The Purpose of Business</a:t>
            </a:r>
          </a:p>
          <a:p>
            <a:pPr eaLnBrk="1" hangingPunct="1">
              <a:spcAft>
                <a:spcPts val="4200"/>
              </a:spcAft>
            </a:pPr>
            <a:r>
              <a:rPr lang="en-US" sz="2800" dirty="0">
                <a:ea typeface="ＭＳ Ｐゴシック" pitchFamily="34" charset="-128"/>
              </a:rPr>
              <a:t>Client Focused Behavior</a:t>
            </a:r>
          </a:p>
        </p:txBody>
      </p:sp>
      <p:sp>
        <p:nvSpPr>
          <p:cNvPr id="186370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6553200" y="6408738"/>
            <a:ext cx="24606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/>
                <a:cs typeface="ＭＳ Ｐゴシック"/>
              </a:rPr>
              <a:t>CLIENT SERVICE CULTURE</a:t>
            </a:r>
          </a:p>
        </p:txBody>
      </p:sp>
      <p:pic>
        <p:nvPicPr>
          <p:cNvPr id="186372" name="Picture 3" descr="C:\Users\Todd\AppData\Local\Microsoft\Windows\Temporary Internet Files\Content.IE5\5YUEE4LV\MP90044849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1809"/>
            <a:ext cx="4007996" cy="267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141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3"/>
          <p:cNvSpPr>
            <a:spLocks noGrp="1" noChangeArrowheads="1"/>
          </p:cNvSpPr>
          <p:nvPr>
            <p:ph idx="1"/>
          </p:nvPr>
        </p:nvSpPr>
        <p:spPr>
          <a:xfrm>
            <a:off x="296069" y="1143000"/>
            <a:ext cx="85344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ea typeface="ＭＳ Ｐゴシック" pitchFamily="34" charset="-128"/>
              </a:rPr>
              <a:t>     </a:t>
            </a:r>
          </a:p>
          <a:p>
            <a:pPr eaLnBrk="1" hangingPunct="1">
              <a:buFontTx/>
              <a:buNone/>
            </a:pPr>
            <a:r>
              <a:rPr lang="en-US" sz="2800" dirty="0">
                <a:ea typeface="ＭＳ Ｐゴシック" pitchFamily="34" charset="-128"/>
              </a:rPr>
              <a:t>	A shared set of </a:t>
            </a:r>
            <a:r>
              <a:rPr lang="en-US" sz="2800" u="sng" dirty="0">
                <a:ea typeface="ＭＳ Ｐゴシック" pitchFamily="34" charset="-128"/>
              </a:rPr>
              <a:t>values</a:t>
            </a:r>
            <a:r>
              <a:rPr lang="en-US" sz="2800" dirty="0">
                <a:ea typeface="ＭＳ Ｐゴシック" pitchFamily="34" charset="-128"/>
              </a:rPr>
              <a:t> that get reflected in </a:t>
            </a:r>
            <a:r>
              <a:rPr lang="en-US" sz="2800" u="sng" dirty="0">
                <a:ea typeface="ＭＳ Ｐゴシック" pitchFamily="34" charset="-128"/>
              </a:rPr>
              <a:t>behavior</a:t>
            </a:r>
            <a:r>
              <a:rPr lang="en-US" sz="2800" dirty="0">
                <a:ea typeface="ＭＳ Ｐゴシック" pitchFamily="34" charset="-128"/>
              </a:rPr>
              <a:t> and under the best of circumstances further everyone’s pursuit of a common goal.</a:t>
            </a:r>
          </a:p>
        </p:txBody>
      </p:sp>
      <p:sp>
        <p:nvSpPr>
          <p:cNvPr id="188418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6400800" y="6408738"/>
            <a:ext cx="26130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/>
                <a:cs typeface="ＭＳ Ｐゴシック"/>
              </a:rPr>
              <a:t>MISSION</a:t>
            </a:r>
          </a:p>
        </p:txBody>
      </p:sp>
      <p:pic>
        <p:nvPicPr>
          <p:cNvPr id="188420" name="Picture 2" descr="C:\Users\Todd\AppData\Local\Microsoft\Windows\Temporary Internet Files\Content.IE5\5YUEE4LV\MP90030294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669" y="3048000"/>
            <a:ext cx="2193131" cy="307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30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2" descr="C:\Users\Todd\AppData\Local\Microsoft\Windows\Temporary Internet Files\Content.IE5\W4OXTR1Z\MP90043927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517" y="3737470"/>
            <a:ext cx="370848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2" name="Rectangle 3"/>
          <p:cNvSpPr>
            <a:spLocks noGrp="1" noChangeArrowheads="1"/>
          </p:cNvSpPr>
          <p:nvPr>
            <p:ph idx="1"/>
          </p:nvPr>
        </p:nvSpPr>
        <p:spPr>
          <a:xfrm>
            <a:off x="471055" y="1417638"/>
            <a:ext cx="7878763" cy="4486275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sz="2800" dirty="0">
                <a:ea typeface="ＭＳ Ｐゴシック" pitchFamily="34" charset="-128"/>
              </a:rPr>
              <a:t>Everyday behavior</a:t>
            </a:r>
          </a:p>
          <a:p>
            <a:pPr eaLnBrk="1" hangingPunct="1">
              <a:spcAft>
                <a:spcPts val="2400"/>
              </a:spcAft>
            </a:pPr>
            <a:r>
              <a:rPr lang="en-US" sz="2800" dirty="0">
                <a:ea typeface="ＭＳ Ｐゴシック" pitchFamily="34" charset="-128"/>
              </a:rPr>
              <a:t>How people treat each other</a:t>
            </a:r>
          </a:p>
          <a:p>
            <a:pPr eaLnBrk="1" hangingPunct="1">
              <a:spcAft>
                <a:spcPts val="2400"/>
              </a:spcAft>
            </a:pPr>
            <a:r>
              <a:rPr lang="en-US" sz="2800" dirty="0">
                <a:ea typeface="ＭＳ Ｐゴシック" pitchFamily="34" charset="-128"/>
              </a:rPr>
              <a:t>How people treat the client</a:t>
            </a:r>
          </a:p>
          <a:p>
            <a:pPr eaLnBrk="1" hangingPunct="1">
              <a:spcAft>
                <a:spcPts val="2400"/>
              </a:spcAft>
            </a:pPr>
            <a:r>
              <a:rPr lang="en-US" sz="2800" dirty="0">
                <a:ea typeface="ＭＳ Ｐゴシック" pitchFamily="34" charset="-128"/>
              </a:rPr>
              <a:t>Life and work have meaning</a:t>
            </a:r>
          </a:p>
          <a:p>
            <a:pPr eaLnBrk="1" hangingPunct="1">
              <a:spcAft>
                <a:spcPts val="2400"/>
              </a:spcAft>
            </a:pPr>
            <a:r>
              <a:rPr lang="en-US" sz="2800" dirty="0">
                <a:ea typeface="ＭＳ Ｐゴシック" pitchFamily="34" charset="-128"/>
              </a:rPr>
              <a:t>Shared Values</a:t>
            </a:r>
          </a:p>
        </p:txBody>
      </p:sp>
      <p:sp>
        <p:nvSpPr>
          <p:cNvPr id="190467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6553200" y="6408738"/>
            <a:ext cx="24606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/>
                <a:cs typeface="ＭＳ Ｐゴシック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140774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 noChangeArrowheads="1"/>
          </p:cNvSpPr>
          <p:nvPr>
            <p:ph idx="1"/>
          </p:nvPr>
        </p:nvSpPr>
        <p:spPr>
          <a:xfrm>
            <a:off x="619125" y="1676400"/>
            <a:ext cx="7878763" cy="45624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>
                <a:ea typeface="ＭＳ Ｐゴシック" pitchFamily="34" charset="-128"/>
              </a:rPr>
              <a:t>ABC’s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sz="2800">
                <a:ea typeface="ＭＳ Ｐゴシック" pitchFamily="34" charset="-128"/>
              </a:rPr>
              <a:t>		</a:t>
            </a:r>
            <a:r>
              <a:rPr lang="en-US" sz="2800" i="1">
                <a:ea typeface="ＭＳ Ｐゴシック" pitchFamily="34" charset="-128"/>
              </a:rPr>
              <a:t>Activating Event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sz="2800" i="1">
                <a:ea typeface="ＭＳ Ｐゴシック" pitchFamily="34" charset="-128"/>
              </a:rPr>
              <a:t>		Beliefs</a:t>
            </a:r>
          </a:p>
          <a:p>
            <a:pPr eaLnBrk="1" hangingPunct="1">
              <a:spcAft>
                <a:spcPts val="2400"/>
              </a:spcAft>
              <a:buFontTx/>
              <a:buNone/>
            </a:pPr>
            <a:r>
              <a:rPr lang="en-US" sz="2800" i="1">
                <a:ea typeface="ＭＳ Ｐゴシック" pitchFamily="34" charset="-128"/>
              </a:rPr>
              <a:t>		Consequences</a:t>
            </a:r>
          </a:p>
          <a:p>
            <a:pPr eaLnBrk="1" hangingPunct="1">
              <a:spcAft>
                <a:spcPts val="2400"/>
              </a:spcAft>
            </a:pPr>
            <a:r>
              <a:rPr lang="en-US" sz="2800">
                <a:ea typeface="ＭＳ Ｐゴシック" pitchFamily="34" charset="-128"/>
              </a:rPr>
              <a:t>Feelings</a:t>
            </a:r>
          </a:p>
          <a:p>
            <a:pPr eaLnBrk="1" hangingPunct="1">
              <a:spcAft>
                <a:spcPts val="2400"/>
              </a:spcAft>
            </a:pPr>
            <a:r>
              <a:rPr lang="en-US" sz="2800">
                <a:ea typeface="ＭＳ Ｐゴシック" pitchFamily="34" charset="-128"/>
              </a:rPr>
              <a:t>Behavior	</a:t>
            </a:r>
          </a:p>
        </p:txBody>
      </p:sp>
      <p:sp>
        <p:nvSpPr>
          <p:cNvPr id="192514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6477000" y="6408738"/>
            <a:ext cx="25368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/>
                <a:cs typeface="ＭＳ Ｐゴシック"/>
              </a:rPr>
              <a:t>HIGH PERFORMING CULTURES</a:t>
            </a:r>
          </a:p>
        </p:txBody>
      </p:sp>
      <p:pic>
        <p:nvPicPr>
          <p:cNvPr id="192516" name="Picture 2" descr="C:\Users\Todd\AppData\Local\Microsoft\Windows\Temporary Internet Files\Content.IE5\W4OXTR1Z\MC90038437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09800"/>
            <a:ext cx="22082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277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idx="1"/>
          </p:nvPr>
        </p:nvSpPr>
        <p:spPr>
          <a:xfrm>
            <a:off x="587374" y="1147762"/>
            <a:ext cx="7878763" cy="5024438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800" dirty="0">
                <a:ea typeface="ＭＳ Ｐゴシック" pitchFamily="34" charset="-128"/>
              </a:rPr>
              <a:t>Beliefs (feelings = behavior)</a:t>
            </a:r>
          </a:p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sz="2800" i="1" dirty="0">
                <a:ea typeface="ＭＳ Ｐゴシック" pitchFamily="34" charset="-128"/>
              </a:rPr>
              <a:t>		</a:t>
            </a:r>
            <a:r>
              <a:rPr lang="en-US" sz="2800" dirty="0">
                <a:ea typeface="ＭＳ Ｐゴシック" pitchFamily="34" charset="-128"/>
              </a:rPr>
              <a:t>In business to serve clients			Failing forward – a learning team		Collaborative work environment     	Action oriented				Preserve and protect the aftermarket		Cost per page/month				Sharing information – The Model		Profit – The purchase of future 					employment</a:t>
            </a:r>
          </a:p>
          <a:p>
            <a:pPr eaLnBrk="1" hangingPunct="1">
              <a:buFontTx/>
              <a:buNone/>
            </a:pPr>
            <a:r>
              <a:rPr lang="en-US" sz="2800" i="1" dirty="0">
                <a:ea typeface="ＭＳ Ｐゴシック" pitchFamily="34" charset="-128"/>
              </a:rPr>
              <a:t>		</a:t>
            </a:r>
          </a:p>
          <a:p>
            <a:pPr eaLnBrk="1" hangingPunct="1">
              <a:buFontTx/>
              <a:buNone/>
            </a:pP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194562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6629400" y="6408738"/>
            <a:ext cx="2384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  <p:sp>
        <p:nvSpPr>
          <p:cNvPr id="214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/>
                <a:cs typeface="ＭＳ Ｐゴシック"/>
              </a:rPr>
              <a:t>HIGH PERFORMING CULTURES</a:t>
            </a: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4038600" y="2362200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4114800" y="2362200"/>
            <a:ext cx="2286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4876800" y="2286000"/>
            <a:ext cx="1524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4038600" y="2286000"/>
            <a:ext cx="76200" cy="76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4114800" y="2286000"/>
            <a:ext cx="76200" cy="76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194569" name="AutoShape 9"/>
          <p:cNvSpPr>
            <a:spLocks noChangeArrowheads="1"/>
          </p:cNvSpPr>
          <p:nvPr/>
        </p:nvSpPr>
        <p:spPr bwMode="auto">
          <a:xfrm>
            <a:off x="4038600" y="2362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7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4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49475"/>
            <a:ext cx="3124200" cy="4379913"/>
          </a:xfrm>
        </p:spPr>
        <p:txBody>
          <a:bodyPr lIns="0" rIns="0" rtlCol="0">
            <a:normAutofit/>
          </a:bodyPr>
          <a:lstStyle/>
          <a:p>
            <a:pPr marL="0" indent="0"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kumimoji="1"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Cost of Goods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Gross Profit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Sales </a:t>
            </a:r>
            <a:r>
              <a:rPr kumimoji="1"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Exps</a:t>
            </a:r>
            <a:endParaRPr kumimoji="1"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Contribution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Admin / Overhead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Operating Profit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91" y="381000"/>
            <a:ext cx="8229600" cy="944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  <a:effectLst/>
              </a:rPr>
              <a:t>2020 MPS</a:t>
            </a:r>
            <a:r>
              <a:rPr lang="en-US" u="sng" dirty="0">
                <a:solidFill>
                  <a:schemeClr val="tx1"/>
                </a:solidFill>
                <a:effectLst/>
              </a:rPr>
              <a:t> PROFITABILITY MODEL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98750" y="2173288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Hardware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(80.0%)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20.0%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(16.0%)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(13.2%)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86200" y="2173288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Supplies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(58.0%)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42.0%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(16.0%)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26.0%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8.8%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72050" y="2166938"/>
            <a:ext cx="1420813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Service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(37.0%)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63.0%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(16.0%)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47.0%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29.8%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91225" y="2166938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>
                <a:solidFill>
                  <a:schemeClr val="tx1"/>
                </a:solidFill>
                <a:latin typeface="Arial" charset="0"/>
              </a:rPr>
              <a:t>Rental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086600" y="2155825"/>
            <a:ext cx="141922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TOTAL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(52.4%)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47.6%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(16.0%)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31.6%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14.4%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90613" y="1743075"/>
            <a:ext cx="7362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MIX of Sales         6%         61.1%      32.9%       0%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0125" y="56896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</a:rPr>
              <a:t>Weighted Profit       (0.8%)         5.4%        9.8%        0.0%        14.4%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0FB8D8F-0BA3-4531-9E76-B066D8DD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42869"/>
            <a:ext cx="2351087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Strategic Business Associates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3"/>
          <p:cNvSpPr>
            <a:spLocks noGrp="1" noChangeArrowheads="1"/>
          </p:cNvSpPr>
          <p:nvPr>
            <p:ph idx="1"/>
          </p:nvPr>
        </p:nvSpPr>
        <p:spPr>
          <a:xfrm>
            <a:off x="879764" y="1066800"/>
            <a:ext cx="7772400" cy="4724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Vision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Mission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Culture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Financial Model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Implementation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Accountability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Continuous Improvement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ea typeface="ＭＳ Ｐゴシック" pitchFamily="34" charset="-128"/>
              </a:rPr>
              <a:t>Leadership</a:t>
            </a:r>
          </a:p>
        </p:txBody>
      </p:sp>
      <p:sp>
        <p:nvSpPr>
          <p:cNvPr id="18432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6477000" y="6408738"/>
            <a:ext cx="25368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7036"/>
            <a:ext cx="8229600" cy="9559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/>
                <a:cs typeface="ＭＳ Ｐゴシック"/>
              </a:rPr>
              <a:t>STRATEGIC THINKING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01801-F054-4873-8D4D-D913B757A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89237" y="1454583"/>
            <a:ext cx="3334327" cy="33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4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3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3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3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3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3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3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3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3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3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65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tx1"/>
                </a:solidFill>
                <a:effectLst/>
              </a:rPr>
              <a:t>LEADERSHIP – WHY PEOPLE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29400" y="6408738"/>
            <a:ext cx="2384425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Strategic Business Associates 2020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433688" y="1027290"/>
          <a:ext cx="6629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14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57FB0-3FAB-4E91-8280-36D4FBFD9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B757FB0-3FAB-4E91-8280-36D4FBFD9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0200BA-B90B-4568-B53A-8E5BBE287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40200BA-B90B-4568-B53A-8E5BBE287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0078CC-E99E-4689-9357-428B1B00F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550078CC-E99E-4689-9357-428B1B00F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 rev="1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200400"/>
          </a:xfrm>
        </p:spPr>
        <p:txBody>
          <a:bodyPr/>
          <a:lstStyle/>
          <a:p>
            <a:r>
              <a:rPr lang="en-US" sz="2800" dirty="0"/>
              <a:t>Worldwide research indicates that the quality of a workplace rests on the strength of relationships, and at the very best workplaces, relationships are grounded in </a:t>
            </a:r>
            <a:r>
              <a:rPr lang="en-US" sz="2800" b="1" dirty="0"/>
              <a:t>TRUST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2133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  <a:effectLst/>
              </a:rPr>
              <a:t>Great Place to Work Institute</a:t>
            </a:r>
            <a:r>
              <a:rPr lang="en-US" sz="3600" dirty="0">
                <a:effectLst/>
              </a:rPr>
              <a:t> </a:t>
            </a:r>
            <a:br>
              <a:rPr lang="en-US" sz="3600" dirty="0">
                <a:effectLst/>
              </a:rPr>
            </a:br>
            <a:r>
              <a:rPr lang="en-US" sz="2700" dirty="0">
                <a:solidFill>
                  <a:schemeClr val="tx1"/>
                </a:solidFill>
                <a:effectLst/>
              </a:rPr>
              <a:t>Founded in 1980</a:t>
            </a:r>
            <a:br>
              <a:rPr lang="en-US" sz="3600" dirty="0">
                <a:effectLst/>
              </a:rPr>
            </a:br>
            <a:br>
              <a:rPr lang="en-US" sz="100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29400" y="6408738"/>
            <a:ext cx="2384425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Strategic Business Associates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5113" y="3259363"/>
            <a:ext cx="2550647" cy="35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ffiti, train, old, hydrant&#10;&#10;Description automatically generated">
            <a:extLst>
              <a:ext uri="{FF2B5EF4-FFF2-40B4-BE49-F238E27FC236}">
                <a16:creationId xmlns:a16="http://schemas.microsoft.com/office/drawing/2014/main" id="{2C279A25-09FE-4FAD-BBF1-D54B4AE79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4737" y="4181764"/>
            <a:ext cx="3247427" cy="222886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38E109-6B86-E849-B6CB-BE1323D3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21" y="1166019"/>
            <a:ext cx="8229600" cy="4525962"/>
          </a:xfrm>
        </p:spPr>
        <p:txBody>
          <a:bodyPr/>
          <a:lstStyle/>
          <a:p>
            <a:r>
              <a:rPr lang="en-US" dirty="0"/>
              <a:t>Seven Behaviors that Break Trust</a:t>
            </a:r>
          </a:p>
          <a:p>
            <a:pPr marL="109537" indent="0">
              <a:buNone/>
            </a:pPr>
            <a:endParaRPr lang="en-US" dirty="0"/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Gossip – speaking ill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Judging – assuming vs. questioning 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Negativity – half full 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Complaining – viral misery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Excuses – the blame thrower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Lying - exaggeration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Dogmatic – confusing opinion with fact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C16F85-7311-B543-9C02-EE6937B6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Trust Busters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EF78B-9F49-4E9C-8757-C2547498A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6385225"/>
            <a:ext cx="2383743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sz="2800">
                <a:ea typeface="ＭＳ Ｐゴシック" pitchFamily="34" charset="-128"/>
              </a:rPr>
              <a:t>Journey vs. Destination</a:t>
            </a:r>
          </a:p>
          <a:p>
            <a:pPr eaLnBrk="1" hangingPunct="1">
              <a:spcAft>
                <a:spcPts val="2400"/>
              </a:spcAft>
            </a:pPr>
            <a:r>
              <a:rPr lang="en-US" sz="2800">
                <a:ea typeface="ＭＳ Ｐゴシック" pitchFamily="34" charset="-128"/>
              </a:rPr>
              <a:t>Money</a:t>
            </a:r>
          </a:p>
          <a:p>
            <a:pPr eaLnBrk="1" hangingPunct="1">
              <a:spcAft>
                <a:spcPts val="2400"/>
              </a:spcAft>
            </a:pPr>
            <a:r>
              <a:rPr lang="en-US" sz="2800">
                <a:ea typeface="ＭＳ Ｐゴシック" pitchFamily="34" charset="-128"/>
              </a:rPr>
              <a:t>Four Keys to Happiness</a:t>
            </a:r>
          </a:p>
          <a:p>
            <a:pPr eaLnBrk="1" hangingPunct="1">
              <a:spcAft>
                <a:spcPts val="2400"/>
              </a:spcAft>
            </a:pPr>
            <a:r>
              <a:rPr lang="en-US" sz="2800">
                <a:ea typeface="ＭＳ Ｐゴシック" pitchFamily="34" charset="-128"/>
              </a:rPr>
              <a:t>Capture the Opportunity</a:t>
            </a:r>
          </a:p>
        </p:txBody>
      </p:sp>
      <p:sp>
        <p:nvSpPr>
          <p:cNvPr id="211970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6629400" y="6408738"/>
            <a:ext cx="2384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© Strategic Business Associates 2020</a:t>
            </a:r>
          </a:p>
        </p:txBody>
      </p:sp>
      <p:sp>
        <p:nvSpPr>
          <p:cNvPr id="232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/>
                <a:cs typeface="ＭＳ Ｐゴシック"/>
              </a:rPr>
              <a:t>FINAL THOUGHTS</a:t>
            </a:r>
          </a:p>
        </p:txBody>
      </p:sp>
      <p:pic>
        <p:nvPicPr>
          <p:cNvPr id="211972" name="Picture 2" descr="C:\Users\Todd\AppData\Local\Microsoft\Windows\Temporary Internet Files\Content.IE5\CIWKE1GW\MP90044241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925" y="1062038"/>
            <a:ext cx="29797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20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12067"/>
            <a:ext cx="7772400" cy="190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i="1" dirty="0">
                <a:solidFill>
                  <a:schemeClr val="tx1"/>
                </a:solidFill>
                <a:effectLst/>
                <a:ea typeface="ＭＳ Ｐゴシック" charset="-128"/>
              </a:rPr>
              <a:t>2020 Survey Review</a:t>
            </a:r>
            <a:br>
              <a:rPr lang="en-US" sz="6600" i="1" dirty="0">
                <a:solidFill>
                  <a:schemeClr val="tx1"/>
                </a:solidFill>
                <a:effectLst/>
                <a:ea typeface="ＭＳ Ｐゴシック" charset="-128"/>
              </a:rPr>
            </a:br>
            <a:r>
              <a:rPr lang="en-US" sz="6600" i="1" dirty="0">
                <a:solidFill>
                  <a:schemeClr val="tx1"/>
                </a:solidFill>
                <a:effectLst/>
                <a:ea typeface="ＭＳ Ｐゴシック" charset="-128"/>
              </a:rPr>
              <a:t>Final Thoughts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2209800" cy="609600"/>
          </a:xfrm>
        </p:spPr>
        <p:txBody>
          <a:bodyPr/>
          <a:lstStyle/>
          <a:p>
            <a:pPr marL="26988" marR="0" algn="l"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Presented by</a:t>
            </a:r>
          </a:p>
        </p:txBody>
      </p:sp>
      <p:pic>
        <p:nvPicPr>
          <p:cNvPr id="51203" name="Picture 4" descr="SBA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667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6197600"/>
            <a:ext cx="3352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988" algn="r">
              <a:buFont typeface="Wingdings 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July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A8E3D-2BCF-4AEC-BF48-E95195D3E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28600"/>
            <a:ext cx="350550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52D5E1-5045-4C3E-82E2-E78F150E9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3808" y="1121664"/>
            <a:ext cx="3996520" cy="3996520"/>
          </a:xfrm>
          <a:prstGeom prst="rect">
            <a:avLst/>
          </a:prstGeom>
        </p:spPr>
      </p:pic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934200" cy="4525963"/>
          </a:xfrm>
        </p:spPr>
        <p:txBody>
          <a:bodyPr/>
          <a:lstStyle/>
          <a:p>
            <a:r>
              <a:rPr lang="en-US" altLang="en-US" sz="3200" u="sng" dirty="0">
                <a:solidFill>
                  <a:srgbClr val="FF0000"/>
                </a:solidFill>
              </a:rPr>
              <a:t>Not</a:t>
            </a:r>
            <a:r>
              <a:rPr lang="en-US" altLang="en-US" sz="3200" dirty="0"/>
              <a:t> Based on:</a:t>
            </a:r>
          </a:p>
          <a:p>
            <a:pPr lvl="1"/>
            <a:r>
              <a:rPr lang="en-US" altLang="en-US" sz="2800" dirty="0"/>
              <a:t>Size</a:t>
            </a:r>
          </a:p>
          <a:p>
            <a:pPr lvl="1"/>
            <a:r>
              <a:rPr lang="en-US" altLang="en-US" sz="2800" dirty="0"/>
              <a:t>Product line</a:t>
            </a:r>
          </a:p>
          <a:p>
            <a:pPr lvl="1"/>
            <a:r>
              <a:rPr lang="en-US" altLang="en-US" sz="2800" dirty="0"/>
              <a:t>Geography</a:t>
            </a:r>
          </a:p>
          <a:p>
            <a:pPr lvl="1"/>
            <a:r>
              <a:rPr lang="en-US" altLang="en-US" sz="2800" dirty="0"/>
              <a:t>Location</a:t>
            </a:r>
          </a:p>
          <a:p>
            <a:pPr lvl="1"/>
            <a:endParaRPr lang="en-US" altLang="en-US" sz="2800" dirty="0"/>
          </a:p>
          <a:p>
            <a:r>
              <a:rPr lang="en-US" altLang="en-US" sz="3200" dirty="0"/>
              <a:t>Based on:</a:t>
            </a:r>
          </a:p>
          <a:p>
            <a:pPr lvl="1"/>
            <a:r>
              <a:rPr lang="en-US" altLang="en-US" sz="2800" dirty="0"/>
              <a:t>Management skill</a:t>
            </a:r>
          </a:p>
          <a:p>
            <a:pPr lvl="1"/>
            <a:r>
              <a:rPr lang="en-US" altLang="en-US" sz="2800" dirty="0"/>
              <a:t>Exceptional leadership</a:t>
            </a:r>
          </a:p>
          <a:p>
            <a:pPr lvl="1"/>
            <a:r>
              <a:rPr lang="en-US" altLang="en-US" sz="2800" dirty="0"/>
              <a:t>High capacity teams and people</a:t>
            </a:r>
          </a:p>
          <a:p>
            <a:pPr lvl="1"/>
            <a:endParaRPr lang="en-US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i="1" u="sng" dirty="0">
                <a:solidFill>
                  <a:srgbClr val="0033CC"/>
                </a:solidFill>
                <a:effectLst/>
                <a:ea typeface="ＭＳ Ｐゴシック" charset="0"/>
              </a:rPr>
              <a:t>GOOD PERFORMANCE IS: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27965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 dirty="0">
                <a:solidFill>
                  <a:schemeClr val="bg1"/>
                </a:solidFill>
              </a:rPr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22388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228600"/>
            <a:ext cx="6400800" cy="4343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600" i="1" dirty="0">
                <a:solidFill>
                  <a:schemeClr val="tx1"/>
                </a:solidFill>
                <a:effectLst/>
                <a:ea typeface="ＭＳ Ｐゴシック" charset="-128"/>
              </a:rPr>
              <a:t>QUESTIONS</a:t>
            </a:r>
            <a:br>
              <a:rPr lang="en-US" sz="6600" i="1" dirty="0">
                <a:solidFill>
                  <a:schemeClr val="tx1"/>
                </a:solidFill>
                <a:effectLst/>
                <a:ea typeface="ＭＳ Ｐゴシック" charset="-128"/>
              </a:rPr>
            </a:br>
            <a:r>
              <a:rPr lang="en-US" sz="6600" i="1" dirty="0">
                <a:solidFill>
                  <a:schemeClr val="tx1"/>
                </a:solidFill>
                <a:effectLst/>
                <a:ea typeface="ＭＳ Ｐゴシック" charset="-128"/>
              </a:rPr>
              <a:t>DISCUSSION</a:t>
            </a:r>
            <a:br>
              <a:rPr lang="en-US" sz="6600" i="1" dirty="0">
                <a:solidFill>
                  <a:schemeClr val="tx1"/>
                </a:solidFill>
                <a:effectLst/>
                <a:ea typeface="ＭＳ Ｐゴシック" charset="-128"/>
              </a:rPr>
            </a:br>
            <a:br>
              <a:rPr lang="en-US" sz="6600" i="1" dirty="0">
                <a:solidFill>
                  <a:schemeClr val="tx1"/>
                </a:solidFill>
                <a:effectLst/>
                <a:ea typeface="ＭＳ Ｐゴシック" charset="-128"/>
              </a:rPr>
            </a:br>
            <a:r>
              <a:rPr lang="en-US" sz="6600" i="1" dirty="0">
                <a:solidFill>
                  <a:schemeClr val="tx1"/>
                </a:solidFill>
                <a:effectLst/>
                <a:ea typeface="ＭＳ Ｐゴシック" charset="-128"/>
              </a:rPr>
              <a:t>THANK YOU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2209800" cy="609600"/>
          </a:xfrm>
        </p:spPr>
        <p:txBody>
          <a:bodyPr/>
          <a:lstStyle/>
          <a:p>
            <a:pPr marL="26988" marR="0" algn="l"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Presented by</a:t>
            </a:r>
          </a:p>
        </p:txBody>
      </p:sp>
      <p:pic>
        <p:nvPicPr>
          <p:cNvPr id="51203" name="Picture 4" descr="SBA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667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6146800"/>
            <a:ext cx="3352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988" algn="r">
              <a:buFont typeface="Wingdings 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July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88215-C11A-4F92-911F-53703F52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" y="76200"/>
            <a:ext cx="3014472" cy="30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>
                <a:solidFill>
                  <a:srgbClr val="0000FF"/>
                </a:solidFill>
                <a:effectLst/>
              </a:rPr>
              <a:t>2020 MFP</a:t>
            </a:r>
            <a:r>
              <a:rPr lang="en-US" sz="3600" u="sng" dirty="0">
                <a:effectLst/>
              </a:rPr>
              <a:t> </a:t>
            </a:r>
            <a:r>
              <a:rPr lang="en-US" sz="3600" u="sng" dirty="0">
                <a:solidFill>
                  <a:schemeClr val="tx1"/>
                </a:solidFill>
                <a:effectLst/>
              </a:rPr>
              <a:t>/ </a:t>
            </a:r>
            <a:r>
              <a:rPr lang="en-US" sz="3600" u="sng" dirty="0">
                <a:solidFill>
                  <a:srgbClr val="FF0000"/>
                </a:solidFill>
                <a:effectLst/>
              </a:rPr>
              <a:t>MPS</a:t>
            </a:r>
            <a:r>
              <a:rPr lang="en-US" sz="3600" u="sng" dirty="0">
                <a:solidFill>
                  <a:schemeClr val="tx1"/>
                </a:solidFill>
                <a:effectLst/>
              </a:rPr>
              <a:t> COMBO </a:t>
            </a:r>
            <a:r>
              <a:rPr lang="en-US" sz="2800" u="sng" dirty="0">
                <a:solidFill>
                  <a:schemeClr val="tx1"/>
                </a:solidFill>
                <a:effectLst/>
              </a:rPr>
              <a:t>(80/20 Blend)</a:t>
            </a:r>
            <a:endParaRPr lang="en-US" sz="36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E62F32-FA3C-4B41-8286-48295D32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49475"/>
            <a:ext cx="3124200" cy="4379913"/>
          </a:xfrm>
        </p:spPr>
        <p:txBody>
          <a:bodyPr lIns="0" rIns="0" rtlCol="0">
            <a:normAutofit/>
          </a:bodyPr>
          <a:lstStyle/>
          <a:p>
            <a:pPr marL="0" indent="0"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kumimoji="1"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Cost of Goods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Gross Profit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Sales </a:t>
            </a:r>
            <a:r>
              <a:rPr kumimoji="1"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Exps</a:t>
            </a:r>
            <a:endParaRPr kumimoji="1"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Contribution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Admin / Overhead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Operating Profit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0ED2FD-D341-41EB-A140-50F81DC8D800}"/>
              </a:ext>
            </a:extLst>
          </p:cNvPr>
          <p:cNvSpPr txBox="1">
            <a:spLocks/>
          </p:cNvSpPr>
          <p:nvPr/>
        </p:nvSpPr>
        <p:spPr bwMode="auto">
          <a:xfrm>
            <a:off x="2698750" y="2173288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Hardware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(54.8%)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45.2%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(16.3%)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28.9%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11.7%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419EA7-CD1A-406D-90EF-4277A371AA2B}"/>
              </a:ext>
            </a:extLst>
          </p:cNvPr>
          <p:cNvSpPr txBox="1">
            <a:spLocks/>
          </p:cNvSpPr>
          <p:nvPr/>
        </p:nvSpPr>
        <p:spPr bwMode="auto">
          <a:xfrm>
            <a:off x="3886200" y="2173288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Supplies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(58.5%)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41.5%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(16.3%)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25.2%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8.0%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08B05-31A8-452A-80D4-BB865874B6E6}"/>
              </a:ext>
            </a:extLst>
          </p:cNvPr>
          <p:cNvSpPr txBox="1">
            <a:spLocks/>
          </p:cNvSpPr>
          <p:nvPr/>
        </p:nvSpPr>
        <p:spPr bwMode="auto">
          <a:xfrm>
            <a:off x="4972050" y="2166938"/>
            <a:ext cx="1420813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Service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(43.4%)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56.6%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(16.3%)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40.3%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23.1%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4C83F6-6B90-40EB-B1A5-2CD517B2473F}"/>
              </a:ext>
            </a:extLst>
          </p:cNvPr>
          <p:cNvSpPr txBox="1">
            <a:spLocks/>
          </p:cNvSpPr>
          <p:nvPr/>
        </p:nvSpPr>
        <p:spPr bwMode="auto">
          <a:xfrm>
            <a:off x="5999162" y="2155825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Rental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(50.0%)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50.0%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(16.3%)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33.7%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16.5%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98B26D-D0AE-48F9-827F-8170AA0E777A}"/>
              </a:ext>
            </a:extLst>
          </p:cNvPr>
          <p:cNvSpPr txBox="1">
            <a:spLocks/>
          </p:cNvSpPr>
          <p:nvPr/>
        </p:nvSpPr>
        <p:spPr bwMode="auto">
          <a:xfrm>
            <a:off x="7086600" y="2155825"/>
            <a:ext cx="141922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TOTAL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(52.0%)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48.0%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(16.3%)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31.7%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14.5%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9B238-490E-43D4-82FF-EE8F1AAD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743075"/>
            <a:ext cx="7362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MIX of Sales       39.6%      26.6%     32.2%     1.6%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F3606-AFA3-4508-B8BF-F005925DD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56896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</a:rPr>
              <a:t>Weighted Profit       4.6%           2.1%         7.4%         0.3%        14.5%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FD2DE21-C22F-4B3E-BCAE-DD62746AD43D}"/>
              </a:ext>
            </a:extLst>
          </p:cNvPr>
          <p:cNvSpPr txBox="1">
            <a:spLocks/>
          </p:cNvSpPr>
          <p:nvPr/>
        </p:nvSpPr>
        <p:spPr bwMode="auto">
          <a:xfrm>
            <a:off x="2133600" y="1082965"/>
            <a:ext cx="4339794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9pPr>
          </a:lstStyle>
          <a:p>
            <a:pPr algn="ctr"/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SBA Recommended Default!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F65BC61-4BE9-4030-B311-D7D80833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42869"/>
            <a:ext cx="2351087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Strategic Business Associates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>
                <a:solidFill>
                  <a:srgbClr val="0000FF"/>
                </a:solidFill>
                <a:effectLst/>
              </a:rPr>
              <a:t>2020 MFP</a:t>
            </a:r>
            <a:r>
              <a:rPr lang="en-US" sz="3600" u="sng" dirty="0">
                <a:effectLst/>
              </a:rPr>
              <a:t> </a:t>
            </a:r>
            <a:r>
              <a:rPr lang="en-US" sz="3600" u="sng" dirty="0">
                <a:solidFill>
                  <a:schemeClr val="tx1"/>
                </a:solidFill>
                <a:effectLst/>
              </a:rPr>
              <a:t>/ </a:t>
            </a:r>
            <a:r>
              <a:rPr lang="en-US" sz="3600" u="sng" dirty="0">
                <a:solidFill>
                  <a:srgbClr val="FF0000"/>
                </a:solidFill>
                <a:effectLst/>
              </a:rPr>
              <a:t>MPS</a:t>
            </a:r>
            <a:r>
              <a:rPr lang="en-US" sz="3600" u="sng" dirty="0">
                <a:solidFill>
                  <a:schemeClr val="tx1"/>
                </a:solidFill>
                <a:effectLst/>
              </a:rPr>
              <a:t> COMBO </a:t>
            </a:r>
            <a:r>
              <a:rPr lang="en-US" sz="2800" u="sng" dirty="0">
                <a:solidFill>
                  <a:schemeClr val="tx1"/>
                </a:solidFill>
                <a:effectLst/>
              </a:rPr>
              <a:t>(80/20 Blend)</a:t>
            </a:r>
            <a:endParaRPr lang="en-US" sz="36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E62F32-FA3C-4B41-8286-48295D32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49475"/>
            <a:ext cx="3124200" cy="4379913"/>
          </a:xfrm>
        </p:spPr>
        <p:txBody>
          <a:bodyPr lIns="0" rIns="0" rtlCol="0">
            <a:normAutofit/>
          </a:bodyPr>
          <a:lstStyle/>
          <a:p>
            <a:pPr marL="0" indent="0"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kumimoji="1"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Cost of Goods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Gross Profit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Sales </a:t>
            </a:r>
            <a:r>
              <a:rPr kumimoji="1" lang="en-US" sz="20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Exps</a:t>
            </a:r>
            <a:endParaRPr kumimoji="1" lang="en-US" sz="2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Contribution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Admin / Overhead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kumimoji="1"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Operating Profit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0ED2FD-D341-41EB-A140-50F81DC8D800}"/>
              </a:ext>
            </a:extLst>
          </p:cNvPr>
          <p:cNvSpPr txBox="1">
            <a:spLocks/>
          </p:cNvSpPr>
          <p:nvPr/>
        </p:nvSpPr>
        <p:spPr bwMode="auto">
          <a:xfrm>
            <a:off x="2698750" y="2173288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Hardware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(54.8%)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45.2%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rgbClr val="FF3300"/>
                </a:solidFill>
                <a:latin typeface="Arial" charset="0"/>
              </a:rPr>
              <a:t>(16.3%)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28.9%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11.7%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419EA7-CD1A-406D-90EF-4277A371AA2B}"/>
              </a:ext>
            </a:extLst>
          </p:cNvPr>
          <p:cNvSpPr txBox="1">
            <a:spLocks/>
          </p:cNvSpPr>
          <p:nvPr/>
        </p:nvSpPr>
        <p:spPr bwMode="auto">
          <a:xfrm>
            <a:off x="3886200" y="2173288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Supplies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(58.5%)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41.5%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rgbClr val="FF3300"/>
                </a:solidFill>
                <a:latin typeface="Arial" charset="0"/>
              </a:rPr>
              <a:t>(16.3%)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25.2%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8.0%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08B05-31A8-452A-80D4-BB865874B6E6}"/>
              </a:ext>
            </a:extLst>
          </p:cNvPr>
          <p:cNvSpPr txBox="1">
            <a:spLocks/>
          </p:cNvSpPr>
          <p:nvPr/>
        </p:nvSpPr>
        <p:spPr bwMode="auto">
          <a:xfrm>
            <a:off x="4972050" y="2166938"/>
            <a:ext cx="1420813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Service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(43.4%)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56.6%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rgbClr val="FF3300"/>
                </a:solidFill>
                <a:latin typeface="Arial" charset="0"/>
              </a:rPr>
              <a:t>(16.3%)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40.3%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23.1%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4C83F6-6B90-40EB-B1A5-2CD517B2473F}"/>
              </a:ext>
            </a:extLst>
          </p:cNvPr>
          <p:cNvSpPr txBox="1">
            <a:spLocks/>
          </p:cNvSpPr>
          <p:nvPr/>
        </p:nvSpPr>
        <p:spPr bwMode="auto">
          <a:xfrm>
            <a:off x="5999162" y="2155825"/>
            <a:ext cx="14192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Rental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(50.0%)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50.0%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rgbClr val="FF3300"/>
                </a:solidFill>
                <a:latin typeface="Arial" charset="0"/>
              </a:rPr>
              <a:t>(16.3%)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33.7%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16.5%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98B26D-D0AE-48F9-827F-8170AA0E777A}"/>
              </a:ext>
            </a:extLst>
          </p:cNvPr>
          <p:cNvSpPr txBox="1">
            <a:spLocks/>
          </p:cNvSpPr>
          <p:nvPr/>
        </p:nvSpPr>
        <p:spPr bwMode="auto">
          <a:xfrm>
            <a:off x="7086600" y="2155825"/>
            <a:ext cx="141922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TOTAL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100.0%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(52.0%)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48.0%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rgbClr val="FF3300"/>
                </a:solidFill>
                <a:latin typeface="Arial" charset="0"/>
              </a:rPr>
              <a:t>(16.3%)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31.7%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u="sng" dirty="0">
                <a:solidFill>
                  <a:schemeClr val="tx1"/>
                </a:solidFill>
                <a:latin typeface="Arial" charset="0"/>
              </a:rPr>
              <a:t>(17.2%)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14.5%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9B238-490E-43D4-82FF-EE8F1AAD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743075"/>
            <a:ext cx="7362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MIX of Sales       39.6%      26.6%     32.2%     1.6%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F3606-AFA3-4508-B8BF-F005925DD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56896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</a:rPr>
              <a:t>Weighted Profit       4.6%           2.1%         7.4%         0.3%        14.5%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FD2DE21-C22F-4B3E-BCAE-DD62746AD43D}"/>
              </a:ext>
            </a:extLst>
          </p:cNvPr>
          <p:cNvSpPr txBox="1">
            <a:spLocks/>
          </p:cNvSpPr>
          <p:nvPr/>
        </p:nvSpPr>
        <p:spPr bwMode="auto">
          <a:xfrm>
            <a:off x="2133600" y="1082965"/>
            <a:ext cx="4339794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9pPr>
          </a:lstStyle>
          <a:p>
            <a:pPr algn="ctr"/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SBA Recommended Default!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F65BC61-4BE9-4030-B311-D7D80833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42869"/>
            <a:ext cx="2351087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13045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00997"/>
            <a:ext cx="8229600" cy="1447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i="1" dirty="0">
                <a:solidFill>
                  <a:schemeClr val="tx1"/>
                </a:solidFill>
                <a:effectLst/>
                <a:ea typeface="ＭＳ Ｐゴシック" charset="-128"/>
              </a:rPr>
              <a:t>2020 Survey Summary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2209800" cy="609600"/>
          </a:xfrm>
        </p:spPr>
        <p:txBody>
          <a:bodyPr/>
          <a:lstStyle/>
          <a:p>
            <a:pPr marL="26988" marR="0" algn="l"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Presented by</a:t>
            </a:r>
          </a:p>
        </p:txBody>
      </p:sp>
      <p:pic>
        <p:nvPicPr>
          <p:cNvPr id="51203" name="Picture 4" descr="SBA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667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6172200"/>
            <a:ext cx="3352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988" algn="r">
              <a:buFont typeface="Wingdings 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July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51EE0E-AF25-443D-AEEE-CC3377869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28600"/>
            <a:ext cx="3505504" cy="3505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284018" y="1219200"/>
            <a:ext cx="8382000" cy="4800600"/>
          </a:xfrm>
        </p:spPr>
        <p:txBody>
          <a:bodyPr/>
          <a:lstStyle/>
          <a:p>
            <a:pPr marL="0" lvl="1" indent="-338138">
              <a:spcBef>
                <a:spcPct val="0"/>
              </a:spcBef>
              <a:buFont typeface="Verdana" panose="020B0604030504040204" pitchFamily="34" charset="0"/>
              <a:buNone/>
            </a:pPr>
            <a:r>
              <a:rPr lang="en-US" altLang="en-US" sz="2400" dirty="0"/>
              <a:t>135 Dealers Completed Surveys - $2.93B </a:t>
            </a:r>
          </a:p>
          <a:p>
            <a:pPr marL="0" lvl="1" indent="-338138">
              <a:spcBef>
                <a:spcPct val="0"/>
              </a:spcBef>
              <a:buFont typeface="Verdana" panose="020B0604030504040204" pitchFamily="34" charset="0"/>
              <a:buNone/>
            </a:pPr>
            <a:endParaRPr lang="en-US" altLang="en-US" sz="2400" dirty="0"/>
          </a:p>
          <a:p>
            <a:pPr marL="0" lvl="1" indent="-338138">
              <a:spcBef>
                <a:spcPct val="0"/>
              </a:spcBef>
              <a:buFont typeface="Verdana" panose="020B0604030504040204" pitchFamily="34" charset="0"/>
              <a:buNone/>
            </a:pPr>
            <a:r>
              <a:rPr lang="en-US" altLang="en-US" sz="2400" u="sng" dirty="0"/>
              <a:t>2020 Size Groups:</a:t>
            </a:r>
          </a:p>
          <a:p>
            <a:pPr marL="0" lvl="1" indent="-338138">
              <a:spcBef>
                <a:spcPct val="0"/>
              </a:spcBef>
              <a:buClrTx/>
            </a:pPr>
            <a:r>
              <a:rPr lang="en-US" altLang="en-US" sz="2400" dirty="0"/>
              <a:t>24 - Group A Dealers (Rev below $5 Million)</a:t>
            </a:r>
          </a:p>
          <a:p>
            <a:pPr marL="0" lvl="1" indent="-338138">
              <a:spcBef>
                <a:spcPct val="0"/>
              </a:spcBef>
              <a:buClrTx/>
            </a:pPr>
            <a:r>
              <a:rPr lang="en-US" altLang="en-US" sz="2400" dirty="0"/>
              <a:t>51 - Group B Dealers (Rev $5–$12 Million)</a:t>
            </a:r>
          </a:p>
          <a:p>
            <a:pPr marL="0" lvl="1" indent="-338138">
              <a:spcBef>
                <a:spcPct val="0"/>
              </a:spcBef>
              <a:buClrTx/>
            </a:pPr>
            <a:r>
              <a:rPr lang="en-US" altLang="en-US" sz="2400" dirty="0"/>
              <a:t>30 - Group C Dealers (Rev $12–$25 Million)</a:t>
            </a:r>
          </a:p>
          <a:p>
            <a:pPr marL="0" lvl="1" indent="-338138">
              <a:spcBef>
                <a:spcPct val="0"/>
              </a:spcBef>
              <a:spcAft>
                <a:spcPts val="0"/>
              </a:spcAft>
              <a:buClrTx/>
            </a:pPr>
            <a:r>
              <a:rPr lang="en-US" altLang="en-US" sz="2400" dirty="0"/>
              <a:t>11 - Group D-1 Dealers (Rev $25-$40 Million)</a:t>
            </a:r>
          </a:p>
          <a:p>
            <a:pPr marL="0" lvl="1" indent="-338138">
              <a:spcBef>
                <a:spcPct val="0"/>
              </a:spcBef>
              <a:spcAft>
                <a:spcPts val="0"/>
              </a:spcAft>
              <a:buClrTx/>
            </a:pPr>
            <a:r>
              <a:rPr lang="en-US" altLang="en-US" sz="2400" dirty="0"/>
              <a:t>9  -  Group D-2 Dealers (Rev $40-$70 Million)</a:t>
            </a:r>
          </a:p>
          <a:p>
            <a:pPr marL="0" lvl="1" indent="-338138">
              <a:spcBef>
                <a:spcPct val="0"/>
              </a:spcBef>
              <a:spcAft>
                <a:spcPts val="2400"/>
              </a:spcAft>
              <a:buClrTx/>
            </a:pPr>
            <a:r>
              <a:rPr lang="en-US" altLang="en-US" sz="2400" dirty="0"/>
              <a:t>10 - Group D-3 Dealers (Rev $70+ Million)</a:t>
            </a:r>
          </a:p>
          <a:p>
            <a:pPr marL="0" lvl="1" indent="-338138">
              <a:buClrTx/>
            </a:pPr>
            <a:r>
              <a:rPr lang="en-US" altLang="en-US" sz="2400" dirty="0"/>
              <a:t>32 – Imaging High Profit Dealers (&gt;14%)</a:t>
            </a:r>
          </a:p>
          <a:p>
            <a:pPr marL="0" lvl="1" indent="-338138">
              <a:buClrTx/>
            </a:pPr>
            <a:r>
              <a:rPr lang="en-US" altLang="en-US" sz="2400" dirty="0"/>
              <a:t>26 – Imaging High Revenue Growth Dealers (&gt;10%)</a:t>
            </a:r>
          </a:p>
          <a:p>
            <a:pPr marL="0" lvl="1" indent="-338138">
              <a:buClrTx/>
            </a:pPr>
            <a:r>
              <a:rPr lang="en-US" altLang="en-US" sz="2400" dirty="0"/>
              <a:t>16 – MNS/IT High Profit Dealers (&gt;7%)</a:t>
            </a:r>
          </a:p>
          <a:p>
            <a:pPr marL="0" lvl="1" indent="-338138">
              <a:spcAft>
                <a:spcPts val="1200"/>
              </a:spcAft>
              <a:buClrTx/>
              <a:buFont typeface="Verdana" panose="020B0604030504040204" pitchFamily="34" charset="0"/>
              <a:buNone/>
            </a:pPr>
            <a:r>
              <a:rPr lang="en-US" altLang="en-US" sz="2400" dirty="0"/>
              <a:t>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  <a:effectLst/>
                <a:ea typeface="ＭＳ Ｐゴシック" charset="0"/>
              </a:rPr>
              <a:t>2020 UNIVERSE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42869"/>
            <a:ext cx="2351087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Strategic Business Associates</a:t>
            </a:r>
          </a:p>
        </p:txBody>
      </p:sp>
    </p:spTree>
    <p:extLst>
      <p:ext uri="{BB962C8B-B14F-4D97-AF65-F5344CB8AC3E}">
        <p14:creationId xmlns:p14="http://schemas.microsoft.com/office/powerpoint/2010/main" val="26597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9393</TotalTime>
  <Words>2491</Words>
  <Application>Microsoft Office PowerPoint</Application>
  <PresentationFormat>On-screen Show (4:3)</PresentationFormat>
  <Paragraphs>660</Paragraphs>
  <Slides>57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2020 Benchmark Model</vt:lpstr>
      <vt:lpstr>2020 MFP PROFITABILITY MODEL</vt:lpstr>
      <vt:lpstr>2020 MPS PROFITABILITY MODEL</vt:lpstr>
      <vt:lpstr>2020 MFP / MPS COMBO (80/20 Blend)</vt:lpstr>
      <vt:lpstr>2020 MFP / MPS COMBO (80/20 Blend)</vt:lpstr>
      <vt:lpstr>2020 Survey Summary</vt:lpstr>
      <vt:lpstr>2020 UNIVERSE DATA</vt:lpstr>
      <vt:lpstr>INDUSTRY DATA ORGANIZATION</vt:lpstr>
      <vt:lpstr>PowerPoint Presentation</vt:lpstr>
      <vt:lpstr>PowerPoint Presentation</vt:lpstr>
      <vt:lpstr>2020 UNIVERSE KEYS</vt:lpstr>
      <vt:lpstr>2020 UNIVERSE KEYS</vt:lpstr>
      <vt:lpstr>UNIVERSE KEYS</vt:lpstr>
      <vt:lpstr>2020 UNIVERSE SURVEY MISC</vt:lpstr>
      <vt:lpstr>2020 UNIVERSE SURVEY MISC</vt:lpstr>
      <vt:lpstr>2020 CDA GROUP</vt:lpstr>
      <vt:lpstr>IMAGING REVENUES</vt:lpstr>
      <vt:lpstr>PowerPoint Presentation</vt:lpstr>
      <vt:lpstr>IMAGING REVENUES</vt:lpstr>
      <vt:lpstr>IMAGING OPERATING INCOME</vt:lpstr>
      <vt:lpstr>PowerPoint Presentation</vt:lpstr>
      <vt:lpstr>MEASURING MANAGED SERVICES - CDA</vt:lpstr>
      <vt:lpstr>MEASURING MANAGED SERVICES - CDA</vt:lpstr>
      <vt:lpstr>PowerPoint Presentation</vt:lpstr>
      <vt:lpstr>MEASURING MANAGED SERVICES-CDA</vt:lpstr>
      <vt:lpstr>MEASURING MANAGED SERVICES-(U)</vt:lpstr>
      <vt:lpstr>PowerPoint Presentation</vt:lpstr>
      <vt:lpstr>2020 Survey Profitability Focus Areas</vt:lpstr>
      <vt:lpstr>PROFITABILITY DRIVERS</vt:lpstr>
      <vt:lpstr>IMAGING AFTERMARKET METRICS</vt:lpstr>
      <vt:lpstr>FIXED vs VARIABLE COSTS</vt:lpstr>
      <vt:lpstr>FIXED vs VARIABLE COSTS</vt:lpstr>
      <vt:lpstr>FIXED vs VARIABLE COSTS</vt:lpstr>
      <vt:lpstr>Acquisition Environment And the New Normal</vt:lpstr>
      <vt:lpstr>ACQUISITION LANDSCAPE - Old Normal</vt:lpstr>
      <vt:lpstr>ACQUISITION LANDSCAPE - New Normal</vt:lpstr>
      <vt:lpstr>ACQUISITION PLAYERS - Consolidators</vt:lpstr>
      <vt:lpstr>ACQUISITION PLAYERS - Corporate</vt:lpstr>
      <vt:lpstr>ACQUISITION PLAYERS - Dealer</vt:lpstr>
      <vt:lpstr>ACQUISITION VALUATION TRENDS</vt:lpstr>
      <vt:lpstr>2020 Survey Leadership / Culture</vt:lpstr>
      <vt:lpstr>STRATEGIC THINKING</vt:lpstr>
      <vt:lpstr>CLIENT SERVICE CULTURE</vt:lpstr>
      <vt:lpstr>MISSION</vt:lpstr>
      <vt:lpstr>CULTURE</vt:lpstr>
      <vt:lpstr>HIGH PERFORMING CULTURES</vt:lpstr>
      <vt:lpstr>HIGH PERFORMING CULTURES</vt:lpstr>
      <vt:lpstr>STRATEGIC THINKING</vt:lpstr>
      <vt:lpstr>LEADERSHIP – WHY PEOPLE WORK</vt:lpstr>
      <vt:lpstr>Great Place to Work Institute  Founded in 1980  </vt:lpstr>
      <vt:lpstr>Trust Busters</vt:lpstr>
      <vt:lpstr>FINAL THOUGHTS</vt:lpstr>
      <vt:lpstr>2020 Survey Review Final Thoughts</vt:lpstr>
      <vt:lpstr>GOOD PERFORMANCE IS:</vt:lpstr>
      <vt:lpstr>QUESTIONS DISCUSSION  THANK YOU</vt:lpstr>
    </vt:vector>
  </TitlesOfParts>
  <Company>Scala 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&amp; FINANCE</dc:title>
  <dc:creator>Todd Johnson</dc:creator>
  <cp:lastModifiedBy>Todd Johnson</cp:lastModifiedBy>
  <cp:revision>530</cp:revision>
  <cp:lastPrinted>2020-06-29T14:22:50Z</cp:lastPrinted>
  <dcterms:created xsi:type="dcterms:W3CDTF">2013-07-14T20:04:35Z</dcterms:created>
  <dcterms:modified xsi:type="dcterms:W3CDTF">2020-07-13T12:44:29Z</dcterms:modified>
</cp:coreProperties>
</file>