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4" r:id="rId3"/>
    <p:sldId id="265" r:id="rId4"/>
    <p:sldId id="266" r:id="rId5"/>
    <p:sldId id="267" r:id="rId6"/>
    <p:sldId id="268" r:id="rId7"/>
    <p:sldId id="270" r:id="rId8"/>
    <p:sldId id="269" r:id="rId9"/>
    <p:sldId id="271" r:id="rId10"/>
    <p:sldId id="272" r:id="rId11"/>
    <p:sldId id="273" r:id="rId12"/>
    <p:sldId id="275" r:id="rId13"/>
    <p:sldId id="27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29"/>
  </p:normalViewPr>
  <p:slideViewPr>
    <p:cSldViewPr snapToGrid="0" snapToObjects="1">
      <p:cViewPr>
        <p:scale>
          <a:sx n="110" d="100"/>
          <a:sy n="110" d="100"/>
        </p:scale>
        <p:origin x="536" y="1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35AA1-E3E6-2D4A-A7C3-AC5567E0006F}" type="datetimeFigureOut">
              <a:rPr lang="en-US" smtClean="0"/>
              <a:t>7/17/20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99479-5D3B-424B-8410-1E7A96BC05A6}" type="slidenum">
              <a:rPr lang="en-US" smtClean="0"/>
              <a:t>‹#›</a:t>
            </a:fld>
            <a:endParaRPr lang="en-US" dirty="0"/>
          </a:p>
        </p:txBody>
      </p:sp>
    </p:spTree>
    <p:extLst>
      <p:ext uri="{BB962C8B-B14F-4D97-AF65-F5344CB8AC3E}">
        <p14:creationId xmlns:p14="http://schemas.microsoft.com/office/powerpoint/2010/main" val="133685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EIDL </a:t>
            </a:r>
            <a:r>
              <a:rPr lang="en-US" dirty="0" err="1"/>
              <a:t>Economid</a:t>
            </a:r>
            <a:r>
              <a:rPr lang="en-US" dirty="0"/>
              <a:t> Injury Disaster Loan</a:t>
            </a:r>
          </a:p>
        </p:txBody>
      </p:sp>
      <p:sp>
        <p:nvSpPr>
          <p:cNvPr id="4" name="Slide Number Placeholder 3"/>
          <p:cNvSpPr>
            <a:spLocks noGrp="1"/>
          </p:cNvSpPr>
          <p:nvPr>
            <p:ph type="sldNum" sz="quarter" idx="5"/>
          </p:nvPr>
        </p:nvSpPr>
        <p:spPr/>
        <p:txBody>
          <a:bodyPr/>
          <a:lstStyle/>
          <a:p>
            <a:fld id="{18C99479-5D3B-424B-8410-1E7A96BC05A6}" type="slidenum">
              <a:rPr lang="en-US" smtClean="0"/>
              <a:t>10</a:t>
            </a:fld>
            <a:endParaRPr lang="en-US" dirty="0"/>
          </a:p>
        </p:txBody>
      </p:sp>
    </p:spTree>
    <p:extLst>
      <p:ext uri="{BB962C8B-B14F-4D97-AF65-F5344CB8AC3E}">
        <p14:creationId xmlns:p14="http://schemas.microsoft.com/office/powerpoint/2010/main" val="420674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4D9FD-DB0D-1F4B-B6C0-D16A0DAEC32F}" type="slidenum">
              <a:rPr lang="en-US" smtClean="0"/>
              <a:t>14</a:t>
            </a:fld>
            <a:endParaRPr lang="en-US" dirty="0"/>
          </a:p>
        </p:txBody>
      </p:sp>
    </p:spTree>
    <p:extLst>
      <p:ext uri="{BB962C8B-B14F-4D97-AF65-F5344CB8AC3E}">
        <p14:creationId xmlns:p14="http://schemas.microsoft.com/office/powerpoint/2010/main" val="39127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BECA-B58E-244C-BA1A-83D25A0B3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8C7DB0-32B8-3840-8965-A6D8689BB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482F20-734A-CC46-9233-23BA310F67A9}"/>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5" name="Footer Placeholder 4">
            <a:extLst>
              <a:ext uri="{FF2B5EF4-FFF2-40B4-BE49-F238E27FC236}">
                <a16:creationId xmlns:a16="http://schemas.microsoft.com/office/drawing/2014/main" id="{9571C5F5-C56B-4743-9456-CBA8DEC7EF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65EA65-0112-DC4B-9830-4BE2B400639D}"/>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174639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6FC1-42CC-CC4B-81FA-D8DBC27DE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BBE6C8-38E1-6A4F-A00A-6AA38022DA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14FFE-73DF-3044-A6D2-D8EE4BAA2619}"/>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5" name="Footer Placeholder 4">
            <a:extLst>
              <a:ext uri="{FF2B5EF4-FFF2-40B4-BE49-F238E27FC236}">
                <a16:creationId xmlns:a16="http://schemas.microsoft.com/office/drawing/2014/main" id="{CD243E9A-5527-2D4C-A864-86FCDC6E4B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DB51-40A3-E447-BC2A-7CED0D0CCB8E}"/>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240766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8AE391-8A14-034D-9E73-118013CED5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BF5197-7140-6546-B1E3-4E94D741AF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CBEDA-0644-8145-8637-467732771D8C}"/>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5" name="Footer Placeholder 4">
            <a:extLst>
              <a:ext uri="{FF2B5EF4-FFF2-40B4-BE49-F238E27FC236}">
                <a16:creationId xmlns:a16="http://schemas.microsoft.com/office/drawing/2014/main" id="{C5029835-6447-984A-BCF5-60434E6E3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1A7DD9-E03D-7D4A-A91C-D01C5790CA74}"/>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169961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D262-B145-754F-BE39-D405438B7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99C78-009B-664D-94AB-E5A3A895A2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73471-6D1F-B046-BF36-B6A8B2A6F865}"/>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5" name="Footer Placeholder 4">
            <a:extLst>
              <a:ext uri="{FF2B5EF4-FFF2-40B4-BE49-F238E27FC236}">
                <a16:creationId xmlns:a16="http://schemas.microsoft.com/office/drawing/2014/main" id="{B3692846-32E2-8B45-BC77-B726760F6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C16B1-D890-EA40-9A9F-E0EF49EB31DC}"/>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295543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7EB60-539A-D243-9FB5-5EDD22424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18C6A6-595C-F448-990A-E16472C666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C017B-9C87-B64E-A6BF-CC1A8C4EE0B9}"/>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5" name="Footer Placeholder 4">
            <a:extLst>
              <a:ext uri="{FF2B5EF4-FFF2-40B4-BE49-F238E27FC236}">
                <a16:creationId xmlns:a16="http://schemas.microsoft.com/office/drawing/2014/main" id="{3CE4B3DD-55CA-BA4A-8AC7-A360AB494D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0DC8EC-7933-FF49-8451-22D79AA3BC3D}"/>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38701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FF89-9051-DA4E-9364-00EEB4519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080D7-0BA8-7048-A0C6-D288E0F69D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10B8BB-8EC5-3C42-BE78-FC3D0893B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4F29D-61BB-C644-B7D9-A3767406AF52}"/>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6" name="Footer Placeholder 5">
            <a:extLst>
              <a:ext uri="{FF2B5EF4-FFF2-40B4-BE49-F238E27FC236}">
                <a16:creationId xmlns:a16="http://schemas.microsoft.com/office/drawing/2014/main" id="{6BF4EAE8-D699-CD4F-8EA7-47D2CF609E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F4677D-627E-7241-B11F-7408F18C0965}"/>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207735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6CAB-56BE-584E-93B9-3E6A3C6ECB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8994D-4BBA-A94B-9A4D-F043FF759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D5FAD-BE54-8344-846B-EE755C10C9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63571A-C3A8-B84A-A31D-C1B9E19AF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5F25D-70E2-6B49-B8BB-5CBA3A55A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BCB710-062C-894A-98DD-7C14700C72BD}"/>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8" name="Footer Placeholder 7">
            <a:extLst>
              <a:ext uri="{FF2B5EF4-FFF2-40B4-BE49-F238E27FC236}">
                <a16:creationId xmlns:a16="http://schemas.microsoft.com/office/drawing/2014/main" id="{BBEC574B-6C5D-B345-A1D5-A2B6956CBA5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6D01EB-A1F7-994B-B18B-53F1AC48CC85}"/>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226749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EA8-F10B-0344-BBEF-3EC391EF0F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533BD5-D3A1-6B40-A89D-E1DF484D9909}"/>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4" name="Footer Placeholder 3">
            <a:extLst>
              <a:ext uri="{FF2B5EF4-FFF2-40B4-BE49-F238E27FC236}">
                <a16:creationId xmlns:a16="http://schemas.microsoft.com/office/drawing/2014/main" id="{DE8527D0-E1D1-A54A-B6FE-0B74FA7DCD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023F5A-AA42-6E43-B950-C91290E376E2}"/>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302564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5FAD9-F412-AD46-9238-9187A76DFAB4}"/>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3" name="Footer Placeholder 2">
            <a:extLst>
              <a:ext uri="{FF2B5EF4-FFF2-40B4-BE49-F238E27FC236}">
                <a16:creationId xmlns:a16="http://schemas.microsoft.com/office/drawing/2014/main" id="{4D32B723-A000-7F4A-83C1-EE20DD2F3B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FF47FD-1E88-3745-8C55-DB5ED393E502}"/>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6329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B363-814F-2F4C-A347-2BDF67D17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2BED05-5F6E-5C4A-A442-654483462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D0178F-37E4-5A41-8B90-838CA2C5D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3BBD1-8217-634B-AD44-97E00709BCD1}"/>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6" name="Footer Placeholder 5">
            <a:extLst>
              <a:ext uri="{FF2B5EF4-FFF2-40B4-BE49-F238E27FC236}">
                <a16:creationId xmlns:a16="http://schemas.microsoft.com/office/drawing/2014/main" id="{EF04A684-8FCE-C243-A442-B0438DB14C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284D72-3888-3B41-8E81-5D2C58C75115}"/>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128128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A947-2963-894A-BB48-985B8CFF3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97CB66-2F15-1346-818E-2C0E0835BA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B2932E1-3A66-F44B-9470-AD626EAD4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24347-5FED-F84D-A3AB-F4652F57641A}"/>
              </a:ext>
            </a:extLst>
          </p:cNvPr>
          <p:cNvSpPr>
            <a:spLocks noGrp="1"/>
          </p:cNvSpPr>
          <p:nvPr>
            <p:ph type="dt" sz="half" idx="10"/>
          </p:nvPr>
        </p:nvSpPr>
        <p:spPr/>
        <p:txBody>
          <a:bodyPr/>
          <a:lstStyle/>
          <a:p>
            <a:fld id="{342362DC-5924-EC4F-AAD9-8DFC1C25BFD9}" type="datetimeFigureOut">
              <a:rPr lang="en-US" smtClean="0"/>
              <a:t>7/17/20</a:t>
            </a:fld>
            <a:endParaRPr lang="en-US" dirty="0"/>
          </a:p>
        </p:txBody>
      </p:sp>
      <p:sp>
        <p:nvSpPr>
          <p:cNvPr id="6" name="Footer Placeholder 5">
            <a:extLst>
              <a:ext uri="{FF2B5EF4-FFF2-40B4-BE49-F238E27FC236}">
                <a16:creationId xmlns:a16="http://schemas.microsoft.com/office/drawing/2014/main" id="{8AEC6E3D-C206-E24F-8D54-E8E1B43C41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024E47-00C3-0C48-896B-65E0446879EA}"/>
              </a:ext>
            </a:extLst>
          </p:cNvPr>
          <p:cNvSpPr>
            <a:spLocks noGrp="1"/>
          </p:cNvSpPr>
          <p:nvPr>
            <p:ph type="sldNum" sz="quarter" idx="12"/>
          </p:nvPr>
        </p:nvSpPr>
        <p:spPr/>
        <p:txBody>
          <a:bodyPr/>
          <a:lstStyle/>
          <a:p>
            <a:fld id="{37E42E19-7DC8-D147-A542-CC077F0286AB}" type="slidenum">
              <a:rPr lang="en-US" smtClean="0"/>
              <a:t>‹#›</a:t>
            </a:fld>
            <a:endParaRPr lang="en-US" dirty="0"/>
          </a:p>
        </p:txBody>
      </p:sp>
    </p:spTree>
    <p:extLst>
      <p:ext uri="{BB962C8B-B14F-4D97-AF65-F5344CB8AC3E}">
        <p14:creationId xmlns:p14="http://schemas.microsoft.com/office/powerpoint/2010/main" val="370300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1085D-8275-DE4A-8364-D76E4F62B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B042D-F2EA-FC44-BF8E-97118B4FB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64BD7-AD79-3845-B305-CAD2019B9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362DC-5924-EC4F-AAD9-8DFC1C25BFD9}" type="datetimeFigureOut">
              <a:rPr lang="en-US" smtClean="0"/>
              <a:t>7/17/20</a:t>
            </a:fld>
            <a:endParaRPr lang="en-US" dirty="0"/>
          </a:p>
        </p:txBody>
      </p:sp>
      <p:sp>
        <p:nvSpPr>
          <p:cNvPr id="5" name="Footer Placeholder 4">
            <a:extLst>
              <a:ext uri="{FF2B5EF4-FFF2-40B4-BE49-F238E27FC236}">
                <a16:creationId xmlns:a16="http://schemas.microsoft.com/office/drawing/2014/main" id="{BCE6BD33-B330-5A45-8C90-3BBF377A7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692CF2-30F9-5544-809F-0C57D23C1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42E19-7DC8-D147-A542-CC077F0286AB}" type="slidenum">
              <a:rPr lang="en-US" smtClean="0"/>
              <a:t>‹#›</a:t>
            </a:fld>
            <a:endParaRPr lang="en-US" dirty="0"/>
          </a:p>
        </p:txBody>
      </p:sp>
    </p:spTree>
    <p:extLst>
      <p:ext uri="{BB962C8B-B14F-4D97-AF65-F5344CB8AC3E}">
        <p14:creationId xmlns:p14="http://schemas.microsoft.com/office/powerpoint/2010/main" val="275038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ob.goldberg@sfnr.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hooponoponoway.net/blog/2014/09/30/ho-oponopono-forgiveness-will-set-you-free-is-toda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ublicdomainpictures.net/view-image.php?image=7827&amp;picture=-1"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Document-passed.svg"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picpedia.org/highway-signs/b/business-opportunity.html"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bob.goldberg@sfnr.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opensourceway/5161094177/"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irstconcepts.com/our-approach/"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edium.com/no-i-wont-fix-your-computer/two-duck-rabbit-paradigm-shift-anomalies-in-physics-and-one-maybe-in-machine-learning-86e6e1fbdcd7"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r.al/notes/the-orwellian-doublethink-of-open-data-when-closed-is-open/"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me-blog.com/2015/01/14/misconceptions-of-the-open-plan-office/"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pngimg.com/download/92515"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Course_page_talk_Notification_v1_vector.sv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004612"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510" y="2965362"/>
            <a:ext cx="8998490" cy="1470025"/>
          </a:xfrm>
        </p:spPr>
        <p:txBody>
          <a:bodyPr>
            <a:normAutofit fontScale="90000"/>
          </a:bodyPr>
          <a:lstStyle/>
          <a:p>
            <a:r>
              <a:rPr lang="en-US" sz="6700" b="1" dirty="0">
                <a:solidFill>
                  <a:srgbClr val="FF0000"/>
                </a:solidFill>
                <a:latin typeface="+mn-lt"/>
              </a:rPr>
              <a:t>THE RULES HAVE CHANGED</a:t>
            </a:r>
            <a:br>
              <a:rPr lang="en-US" b="1" dirty="0">
                <a:solidFill>
                  <a:srgbClr val="FF0000"/>
                </a:solidFill>
                <a:latin typeface="+mn-lt"/>
              </a:rPr>
            </a:br>
            <a:endParaRPr lang="en-US" b="1" dirty="0">
              <a:solidFill>
                <a:srgbClr val="FF0000"/>
              </a:solidFill>
              <a:latin typeface="+mn-lt"/>
            </a:endParaRPr>
          </a:p>
        </p:txBody>
      </p:sp>
      <p:sp>
        <p:nvSpPr>
          <p:cNvPr id="3" name="Subtitle 2"/>
          <p:cNvSpPr>
            <a:spLocks noGrp="1"/>
          </p:cNvSpPr>
          <p:nvPr>
            <p:ph type="subTitle" idx="1"/>
          </p:nvPr>
        </p:nvSpPr>
        <p:spPr>
          <a:xfrm>
            <a:off x="4019998" y="4627069"/>
            <a:ext cx="6400800" cy="1752600"/>
          </a:xfrm>
        </p:spPr>
        <p:txBody>
          <a:bodyPr>
            <a:normAutofit/>
          </a:bodyPr>
          <a:lstStyle/>
          <a:p>
            <a:pPr algn="r"/>
            <a:r>
              <a:rPr lang="en-US" b="1" dirty="0">
                <a:solidFill>
                  <a:srgbClr val="0000FF"/>
                </a:solidFill>
              </a:rPr>
              <a:t>Bob Goldberg</a:t>
            </a:r>
          </a:p>
          <a:p>
            <a:pPr algn="r"/>
            <a:r>
              <a:rPr lang="en-US" b="1" dirty="0">
                <a:solidFill>
                  <a:srgbClr val="0000FF"/>
                </a:solidFill>
                <a:hlinkClick r:id="rId2"/>
              </a:rPr>
              <a:t>bob.goldberg@sfnr.com</a:t>
            </a:r>
            <a:endParaRPr lang="en-US" b="1" dirty="0">
              <a:solidFill>
                <a:srgbClr val="0000FF"/>
              </a:solidFill>
            </a:endParaRPr>
          </a:p>
          <a:p>
            <a:pPr algn="r"/>
            <a:r>
              <a:rPr lang="en-US" b="1" dirty="0">
                <a:solidFill>
                  <a:srgbClr val="0000FF"/>
                </a:solidFill>
              </a:rPr>
              <a:t>847/226-3254</a:t>
            </a:r>
          </a:p>
          <a:p>
            <a:endParaRPr lang="en-US" dirty="0"/>
          </a:p>
        </p:txBody>
      </p:sp>
      <p:pic>
        <p:nvPicPr>
          <p:cNvPr id="6" name="Picture 5" descr="cda_transparent-x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33680"/>
            <a:ext cx="2540000" cy="2540000"/>
          </a:xfrm>
          <a:prstGeom prst="rect">
            <a:avLst/>
          </a:prstGeom>
        </p:spPr>
      </p:pic>
      <p:pic>
        <p:nvPicPr>
          <p:cNvPr id="5" name="Picture 4">
            <a:extLst>
              <a:ext uri="{FF2B5EF4-FFF2-40B4-BE49-F238E27FC236}">
                <a16:creationId xmlns:a16="http://schemas.microsoft.com/office/drawing/2014/main" id="{8D00E43C-F038-F34E-8665-F0D784116042}"/>
              </a:ext>
            </a:extLst>
          </p:cNvPr>
          <p:cNvPicPr>
            <a:picLocks noChangeAspect="1"/>
          </p:cNvPicPr>
          <p:nvPr/>
        </p:nvPicPr>
        <p:blipFill>
          <a:blip r:embed="rId4"/>
          <a:stretch>
            <a:fillRect/>
          </a:stretch>
        </p:blipFill>
        <p:spPr>
          <a:xfrm>
            <a:off x="5915024" y="-15385"/>
            <a:ext cx="3643313" cy="2540000"/>
          </a:xfrm>
          <a:prstGeom prst="rect">
            <a:avLst/>
          </a:prstGeom>
        </p:spPr>
      </p:pic>
    </p:spTree>
    <p:extLst>
      <p:ext uri="{BB962C8B-B14F-4D97-AF65-F5344CB8AC3E}">
        <p14:creationId xmlns:p14="http://schemas.microsoft.com/office/powerpoint/2010/main" val="283115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1BDD-C215-5545-85DF-7CABA66F5C46}"/>
              </a:ext>
            </a:extLst>
          </p:cNvPr>
          <p:cNvSpPr>
            <a:spLocks noGrp="1"/>
          </p:cNvSpPr>
          <p:nvPr>
            <p:ph type="title"/>
          </p:nvPr>
        </p:nvSpPr>
        <p:spPr/>
        <p:txBody>
          <a:bodyPr/>
          <a:lstStyle/>
          <a:p>
            <a:pPr algn="ctr"/>
            <a:r>
              <a:rPr lang="en-US" b="1" dirty="0">
                <a:solidFill>
                  <a:srgbClr val="FF0000"/>
                </a:solidFill>
                <a:latin typeface="+mn-lt"/>
              </a:rPr>
              <a:t>FORGIVENESS</a:t>
            </a:r>
          </a:p>
        </p:txBody>
      </p:sp>
      <p:sp>
        <p:nvSpPr>
          <p:cNvPr id="3" name="Content Placeholder 2">
            <a:extLst>
              <a:ext uri="{FF2B5EF4-FFF2-40B4-BE49-F238E27FC236}">
                <a16:creationId xmlns:a16="http://schemas.microsoft.com/office/drawing/2014/main" id="{36382A24-F331-524D-BA5F-14E497334058}"/>
              </a:ext>
            </a:extLst>
          </p:cNvPr>
          <p:cNvSpPr>
            <a:spLocks noGrp="1"/>
          </p:cNvSpPr>
          <p:nvPr>
            <p:ph sz="half" idx="1"/>
          </p:nvPr>
        </p:nvSpPr>
        <p:spPr>
          <a:xfrm>
            <a:off x="217714" y="1825625"/>
            <a:ext cx="5878286" cy="4351338"/>
          </a:xfrm>
        </p:spPr>
        <p:txBody>
          <a:bodyPr>
            <a:normAutofit fontScale="70000" lnSpcReduction="20000"/>
          </a:bodyPr>
          <a:lstStyle/>
          <a:p>
            <a:r>
              <a:rPr lang="en-US" b="1" dirty="0">
                <a:solidFill>
                  <a:srgbClr val="0070C0"/>
                </a:solidFill>
              </a:rPr>
              <a:t>Application PPP Certification “Buy American” To Extent Feasible</a:t>
            </a:r>
          </a:p>
          <a:p>
            <a:r>
              <a:rPr lang="en-US" b="1" dirty="0">
                <a:solidFill>
                  <a:srgbClr val="0070C0"/>
                </a:solidFill>
              </a:rPr>
              <a:t>“Current Economic Uncertainty Makes This Loan Request Necessary To Support The Ongoing Operations Of the Applicant”</a:t>
            </a:r>
          </a:p>
          <a:p>
            <a:r>
              <a:rPr lang="en-US" b="1" dirty="0">
                <a:solidFill>
                  <a:srgbClr val="0070C0"/>
                </a:solidFill>
              </a:rPr>
              <a:t>Audit &gt; $2 Million</a:t>
            </a:r>
          </a:p>
          <a:p>
            <a:r>
              <a:rPr lang="en-US" b="1" dirty="0">
                <a:solidFill>
                  <a:srgbClr val="0070C0"/>
                </a:solidFill>
              </a:rPr>
              <a:t>PPP Flexibility Act</a:t>
            </a:r>
          </a:p>
          <a:p>
            <a:r>
              <a:rPr lang="en-US" b="1" dirty="0">
                <a:solidFill>
                  <a:srgbClr val="0070C0"/>
                </a:solidFill>
              </a:rPr>
              <a:t>Forgiveness based on 8 -24 weeks following the date of the first disbursement of PPP funds.</a:t>
            </a:r>
          </a:p>
          <a:p>
            <a:r>
              <a:rPr lang="en-US" b="1" dirty="0">
                <a:solidFill>
                  <a:srgbClr val="0070C0"/>
                </a:solidFill>
              </a:rPr>
              <a:t>EIDL advance/grant comes off the forgiveness.</a:t>
            </a:r>
          </a:p>
          <a:p>
            <a:r>
              <a:rPr lang="en-US" b="1" dirty="0">
                <a:solidFill>
                  <a:srgbClr val="0070C0"/>
                </a:solidFill>
              </a:rPr>
              <a:t>60% of the forgiveness must be for payroll related expenses.</a:t>
            </a:r>
          </a:p>
          <a:p>
            <a:r>
              <a:rPr lang="en-US" b="1" dirty="0">
                <a:solidFill>
                  <a:srgbClr val="0070C0"/>
                </a:solidFill>
              </a:rPr>
              <a:t>40% can be for rent, utilities and mortgage interest.</a:t>
            </a:r>
          </a:p>
          <a:p>
            <a:r>
              <a:rPr lang="en-US" b="1" dirty="0">
                <a:solidFill>
                  <a:srgbClr val="0070C0"/>
                </a:solidFill>
              </a:rPr>
              <a:t>FTE 12/31-Wait to Seek Forgiveness?</a:t>
            </a:r>
          </a:p>
        </p:txBody>
      </p:sp>
      <p:pic>
        <p:nvPicPr>
          <p:cNvPr id="6" name="Content Placeholder 5" descr="A picture containing hand, holding, screen, small&#10;&#10;Description automatically generated">
            <a:extLst>
              <a:ext uri="{FF2B5EF4-FFF2-40B4-BE49-F238E27FC236}">
                <a16:creationId xmlns:a16="http://schemas.microsoft.com/office/drawing/2014/main" id="{BD132501-533D-0A40-9978-2A4A6BF1794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172200" y="2275670"/>
            <a:ext cx="5181600" cy="3451248"/>
          </a:xfrm>
        </p:spPr>
      </p:pic>
    </p:spTree>
    <p:extLst>
      <p:ext uri="{BB962C8B-B14F-4D97-AF65-F5344CB8AC3E}">
        <p14:creationId xmlns:p14="http://schemas.microsoft.com/office/powerpoint/2010/main" val="424754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F9F7-63C1-9C46-9F97-309BF1FE0FBF}"/>
              </a:ext>
            </a:extLst>
          </p:cNvPr>
          <p:cNvSpPr>
            <a:spLocks noGrp="1"/>
          </p:cNvSpPr>
          <p:nvPr>
            <p:ph type="title"/>
          </p:nvPr>
        </p:nvSpPr>
        <p:spPr/>
        <p:txBody>
          <a:bodyPr/>
          <a:lstStyle/>
          <a:p>
            <a:pPr algn="ctr"/>
            <a:r>
              <a:rPr lang="en-US" b="1" dirty="0">
                <a:solidFill>
                  <a:srgbClr val="FF0000"/>
                </a:solidFill>
                <a:latin typeface="+mn-lt"/>
              </a:rPr>
              <a:t>FORGIVENESS</a:t>
            </a:r>
          </a:p>
        </p:txBody>
      </p:sp>
      <p:sp>
        <p:nvSpPr>
          <p:cNvPr id="4" name="Content Placeholder 3">
            <a:extLst>
              <a:ext uri="{FF2B5EF4-FFF2-40B4-BE49-F238E27FC236}">
                <a16:creationId xmlns:a16="http://schemas.microsoft.com/office/drawing/2014/main" id="{7CBF3826-372B-1847-89B7-DE1F62C18F59}"/>
              </a:ext>
            </a:extLst>
          </p:cNvPr>
          <p:cNvSpPr>
            <a:spLocks noGrp="1"/>
          </p:cNvSpPr>
          <p:nvPr>
            <p:ph sz="half" idx="2"/>
          </p:nvPr>
        </p:nvSpPr>
        <p:spPr>
          <a:xfrm>
            <a:off x="5715000" y="1825625"/>
            <a:ext cx="6050280" cy="4667250"/>
          </a:xfrm>
        </p:spPr>
        <p:txBody>
          <a:bodyPr>
            <a:normAutofit/>
          </a:bodyPr>
          <a:lstStyle/>
          <a:p>
            <a:r>
              <a:rPr lang="en-US" b="1" dirty="0">
                <a:solidFill>
                  <a:srgbClr val="0070C0"/>
                </a:solidFill>
              </a:rPr>
              <a:t>Reductions May Be Waived if Headcount and Pay Levels are Restored by December 31, 2020.</a:t>
            </a:r>
          </a:p>
          <a:p>
            <a:r>
              <a:rPr lang="en-US" b="1" dirty="0">
                <a:solidFill>
                  <a:srgbClr val="0070C0"/>
                </a:solidFill>
              </a:rPr>
              <a:t>Model Forgiveness Out In Advance.</a:t>
            </a:r>
          </a:p>
          <a:p>
            <a:r>
              <a:rPr lang="en-US" b="1" dirty="0">
                <a:solidFill>
                  <a:srgbClr val="0070C0"/>
                </a:solidFill>
              </a:rPr>
              <a:t>Document Everything.</a:t>
            </a:r>
          </a:p>
          <a:p>
            <a:r>
              <a:rPr lang="en-US" b="1" dirty="0">
                <a:solidFill>
                  <a:srgbClr val="0070C0"/>
                </a:solidFill>
              </a:rPr>
              <a:t>Forgiveness Decision Must Be Made Within 60 Days of Supplying Data to the Lender.</a:t>
            </a:r>
          </a:p>
          <a:p>
            <a:r>
              <a:rPr lang="en-US" b="1" dirty="0">
                <a:solidFill>
                  <a:srgbClr val="0070C0"/>
                </a:solidFill>
              </a:rPr>
              <a:t>EZ Application- Not Reduced Headcount; Salary Reduction&lt;25%</a:t>
            </a:r>
            <a:endParaRPr lang="en-US" dirty="0"/>
          </a:p>
        </p:txBody>
      </p:sp>
      <p:pic>
        <p:nvPicPr>
          <p:cNvPr id="11" name="Content Placeholder 10" descr="A close up of a sign&#10;&#10;Description automatically generated">
            <a:extLst>
              <a:ext uri="{FF2B5EF4-FFF2-40B4-BE49-F238E27FC236}">
                <a16:creationId xmlns:a16="http://schemas.microsoft.com/office/drawing/2014/main" id="{EF48D4FC-394A-9044-9F33-CB51AAF5E1EB}"/>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838200" y="1324134"/>
            <a:ext cx="4343400" cy="4488180"/>
          </a:xfrm>
        </p:spPr>
      </p:pic>
    </p:spTree>
    <p:extLst>
      <p:ext uri="{BB962C8B-B14F-4D97-AF65-F5344CB8AC3E}">
        <p14:creationId xmlns:p14="http://schemas.microsoft.com/office/powerpoint/2010/main" val="189704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02B3-3CA9-4B44-8A15-F944F541E6E1}"/>
              </a:ext>
            </a:extLst>
          </p:cNvPr>
          <p:cNvSpPr>
            <a:spLocks noGrp="1"/>
          </p:cNvSpPr>
          <p:nvPr>
            <p:ph type="title"/>
          </p:nvPr>
        </p:nvSpPr>
        <p:spPr/>
        <p:txBody>
          <a:bodyPr/>
          <a:lstStyle/>
          <a:p>
            <a:pPr algn="ctr"/>
            <a:r>
              <a:rPr lang="en-US" b="1" dirty="0">
                <a:solidFill>
                  <a:srgbClr val="FF0000"/>
                </a:solidFill>
                <a:latin typeface="+mn-lt"/>
              </a:rPr>
              <a:t>FORGIVNESS DOCUMENTATION</a:t>
            </a:r>
          </a:p>
        </p:txBody>
      </p:sp>
      <p:sp>
        <p:nvSpPr>
          <p:cNvPr id="3" name="Content Placeholder 2">
            <a:extLst>
              <a:ext uri="{FF2B5EF4-FFF2-40B4-BE49-F238E27FC236}">
                <a16:creationId xmlns:a16="http://schemas.microsoft.com/office/drawing/2014/main" id="{FA980F61-529B-4842-AB73-15816601FCDE}"/>
              </a:ext>
            </a:extLst>
          </p:cNvPr>
          <p:cNvSpPr>
            <a:spLocks noGrp="1"/>
          </p:cNvSpPr>
          <p:nvPr>
            <p:ph sz="half" idx="1"/>
          </p:nvPr>
        </p:nvSpPr>
        <p:spPr>
          <a:xfrm>
            <a:off x="405113" y="1825625"/>
            <a:ext cx="5879939" cy="4351338"/>
          </a:xfrm>
        </p:spPr>
        <p:txBody>
          <a:bodyPr>
            <a:normAutofit fontScale="92500" lnSpcReduction="20000"/>
          </a:bodyPr>
          <a:lstStyle/>
          <a:p>
            <a:r>
              <a:rPr lang="en-US" b="1" dirty="0">
                <a:solidFill>
                  <a:srgbClr val="0070C0"/>
                </a:solidFill>
              </a:rPr>
              <a:t>Bank Statements</a:t>
            </a:r>
          </a:p>
          <a:p>
            <a:r>
              <a:rPr lang="en-US" b="1" dirty="0">
                <a:solidFill>
                  <a:srgbClr val="0070C0"/>
                </a:solidFill>
              </a:rPr>
              <a:t>Payroll Service Provider Report</a:t>
            </a:r>
          </a:p>
          <a:p>
            <a:r>
              <a:rPr lang="en-US" b="1" dirty="0">
                <a:solidFill>
                  <a:srgbClr val="0070C0"/>
                </a:solidFill>
              </a:rPr>
              <a:t>Tax Filings (941)</a:t>
            </a:r>
          </a:p>
          <a:p>
            <a:r>
              <a:rPr lang="en-US" b="1" dirty="0">
                <a:solidFill>
                  <a:srgbClr val="0070C0"/>
                </a:solidFill>
              </a:rPr>
              <a:t>Unemployment Insurance Tax Filings</a:t>
            </a:r>
          </a:p>
          <a:p>
            <a:r>
              <a:rPr lang="en-US" b="1" dirty="0">
                <a:solidFill>
                  <a:srgbClr val="0070C0"/>
                </a:solidFill>
              </a:rPr>
              <a:t>Payment Receipts</a:t>
            </a:r>
          </a:p>
          <a:p>
            <a:r>
              <a:rPr lang="en-US" b="1" dirty="0">
                <a:solidFill>
                  <a:srgbClr val="0070C0"/>
                </a:solidFill>
              </a:rPr>
              <a:t>Cancelled Checks</a:t>
            </a:r>
          </a:p>
          <a:p>
            <a:r>
              <a:rPr lang="en-US" b="1" dirty="0">
                <a:solidFill>
                  <a:srgbClr val="0070C0"/>
                </a:solidFill>
              </a:rPr>
              <a:t>Amortization Schedule</a:t>
            </a:r>
          </a:p>
          <a:p>
            <a:r>
              <a:rPr lang="en-US" b="1" dirty="0">
                <a:solidFill>
                  <a:srgbClr val="0070C0"/>
                </a:solidFill>
              </a:rPr>
              <a:t>Lease Agreement</a:t>
            </a:r>
          </a:p>
          <a:p>
            <a:r>
              <a:rPr lang="en-US" b="1" dirty="0">
                <a:solidFill>
                  <a:srgbClr val="0070C0"/>
                </a:solidFill>
              </a:rPr>
              <a:t>Worksheets: Job Offers, Firings, Resignations, Request Reduction In Hours, (Maintain 6 Years)</a:t>
            </a:r>
          </a:p>
          <a:p>
            <a:endParaRPr lang="en-US" b="1" dirty="0">
              <a:solidFill>
                <a:srgbClr val="0070C0"/>
              </a:solidFill>
            </a:endParaRPr>
          </a:p>
          <a:p>
            <a:endParaRPr lang="en-US" b="1" dirty="0">
              <a:solidFill>
                <a:srgbClr val="0070C0"/>
              </a:solidFill>
            </a:endParaRPr>
          </a:p>
          <a:p>
            <a:endParaRPr lang="en-US" b="1" dirty="0">
              <a:solidFill>
                <a:srgbClr val="0070C0"/>
              </a:solidFill>
            </a:endParaRPr>
          </a:p>
        </p:txBody>
      </p:sp>
      <p:pic>
        <p:nvPicPr>
          <p:cNvPr id="6" name="Content Placeholder 5" descr="A picture containing flower&#10;&#10;Description automatically generated">
            <a:extLst>
              <a:ext uri="{FF2B5EF4-FFF2-40B4-BE49-F238E27FC236}">
                <a16:creationId xmlns:a16="http://schemas.microsoft.com/office/drawing/2014/main" id="{E45B0BE9-DBAC-6643-9FC9-43E96831AAC3}"/>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668919" y="1825625"/>
            <a:ext cx="4188162" cy="4351338"/>
          </a:xfrm>
        </p:spPr>
      </p:pic>
    </p:spTree>
    <p:extLst>
      <p:ext uri="{BB962C8B-B14F-4D97-AF65-F5344CB8AC3E}">
        <p14:creationId xmlns:p14="http://schemas.microsoft.com/office/powerpoint/2010/main" val="344287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088A-F9C0-5348-A77A-2FA6C55E9A4A}"/>
              </a:ext>
            </a:extLst>
          </p:cNvPr>
          <p:cNvSpPr>
            <a:spLocks noGrp="1"/>
          </p:cNvSpPr>
          <p:nvPr>
            <p:ph type="title"/>
          </p:nvPr>
        </p:nvSpPr>
        <p:spPr/>
        <p:txBody>
          <a:bodyPr/>
          <a:lstStyle/>
          <a:p>
            <a:pPr algn="ctr"/>
            <a:r>
              <a:rPr lang="en-US" b="1" dirty="0">
                <a:solidFill>
                  <a:srgbClr val="FF0000"/>
                </a:solidFill>
                <a:latin typeface="+mn-lt"/>
              </a:rPr>
              <a:t>OPPORTUNITIES</a:t>
            </a:r>
          </a:p>
        </p:txBody>
      </p:sp>
      <p:sp>
        <p:nvSpPr>
          <p:cNvPr id="3" name="Content Placeholder 2">
            <a:extLst>
              <a:ext uri="{FF2B5EF4-FFF2-40B4-BE49-F238E27FC236}">
                <a16:creationId xmlns:a16="http://schemas.microsoft.com/office/drawing/2014/main" id="{20F231F1-5802-3747-9FBE-F4325B893916}"/>
              </a:ext>
            </a:extLst>
          </p:cNvPr>
          <p:cNvSpPr>
            <a:spLocks noGrp="1"/>
          </p:cNvSpPr>
          <p:nvPr>
            <p:ph sz="half" idx="1"/>
          </p:nvPr>
        </p:nvSpPr>
        <p:spPr/>
        <p:txBody>
          <a:bodyPr/>
          <a:lstStyle/>
          <a:p>
            <a:r>
              <a:rPr lang="en-US" b="1" dirty="0">
                <a:solidFill>
                  <a:srgbClr val="0070C0"/>
                </a:solidFill>
              </a:rPr>
              <a:t>Temperature Scanning</a:t>
            </a:r>
          </a:p>
          <a:p>
            <a:r>
              <a:rPr lang="en-US" b="1" dirty="0">
                <a:solidFill>
                  <a:srgbClr val="0070C0"/>
                </a:solidFill>
              </a:rPr>
              <a:t>Sanitization Equipment</a:t>
            </a:r>
          </a:p>
          <a:p>
            <a:r>
              <a:rPr lang="en-US" b="1" dirty="0">
                <a:solidFill>
                  <a:srgbClr val="0070C0"/>
                </a:solidFill>
              </a:rPr>
              <a:t>Security Solutions</a:t>
            </a:r>
          </a:p>
          <a:p>
            <a:r>
              <a:rPr lang="en-US" b="1" dirty="0">
                <a:solidFill>
                  <a:srgbClr val="0070C0"/>
                </a:solidFill>
              </a:rPr>
              <a:t>Cloud Services</a:t>
            </a:r>
          </a:p>
          <a:p>
            <a:r>
              <a:rPr lang="en-US" b="1" dirty="0">
                <a:solidFill>
                  <a:srgbClr val="0070C0"/>
                </a:solidFill>
              </a:rPr>
              <a:t>Personnel Kiosks-Temp, Mask, Questionnaire</a:t>
            </a:r>
          </a:p>
          <a:p>
            <a:r>
              <a:rPr lang="en-US" b="1" dirty="0">
                <a:solidFill>
                  <a:srgbClr val="0070C0"/>
                </a:solidFill>
              </a:rPr>
              <a:t>Shields/Partitions</a:t>
            </a:r>
          </a:p>
          <a:p>
            <a:r>
              <a:rPr lang="en-US" b="1" dirty="0">
                <a:solidFill>
                  <a:srgbClr val="0070C0"/>
                </a:solidFill>
              </a:rPr>
              <a:t>Documentation “AS IS”</a:t>
            </a:r>
          </a:p>
        </p:txBody>
      </p:sp>
      <p:pic>
        <p:nvPicPr>
          <p:cNvPr id="6" name="Content Placeholder 5" descr="A close up of a street sign on a pole&#10;&#10;Description automatically generated">
            <a:extLst>
              <a:ext uri="{FF2B5EF4-FFF2-40B4-BE49-F238E27FC236}">
                <a16:creationId xmlns:a16="http://schemas.microsoft.com/office/drawing/2014/main" id="{C48CDD79-B11B-BA47-AE5D-9A661110180D}"/>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172200" y="1825625"/>
            <a:ext cx="5181600" cy="3450082"/>
          </a:xfrm>
        </p:spPr>
      </p:pic>
    </p:spTree>
    <p:extLst>
      <p:ext uri="{BB962C8B-B14F-4D97-AF65-F5344CB8AC3E}">
        <p14:creationId xmlns:p14="http://schemas.microsoft.com/office/powerpoint/2010/main" val="143441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683" y="5161592"/>
            <a:ext cx="4572000" cy="1200328"/>
          </a:xfrm>
          <a:prstGeom prst="rect">
            <a:avLst/>
          </a:prstGeom>
        </p:spPr>
        <p:txBody>
          <a:bodyPr>
            <a:spAutoFit/>
          </a:bodyPr>
          <a:lstStyle/>
          <a:p>
            <a:r>
              <a:rPr lang="en-US" sz="2400" b="1" dirty="0">
                <a:solidFill>
                  <a:srgbClr val="0000FF"/>
                </a:solidFill>
              </a:rPr>
              <a:t>Bob Goldberg</a:t>
            </a:r>
          </a:p>
          <a:p>
            <a:r>
              <a:rPr lang="en-US" sz="2400" b="1" dirty="0">
                <a:solidFill>
                  <a:srgbClr val="0000FF"/>
                </a:solidFill>
                <a:hlinkClick r:id="rId3"/>
              </a:rPr>
              <a:t>bob.goldberg@sfnr.com</a:t>
            </a:r>
            <a:endParaRPr lang="en-US" sz="2400" b="1" dirty="0">
              <a:solidFill>
                <a:srgbClr val="0000FF"/>
              </a:solidFill>
            </a:endParaRPr>
          </a:p>
          <a:p>
            <a:r>
              <a:rPr lang="en-US" sz="2400" b="1" dirty="0">
                <a:solidFill>
                  <a:srgbClr val="0000FF"/>
                </a:solidFill>
              </a:rPr>
              <a:t>847/226-3254</a:t>
            </a:r>
          </a:p>
        </p:txBody>
      </p:sp>
      <p:pic>
        <p:nvPicPr>
          <p:cNvPr id="8" name="Picture 7"/>
          <p:cNvPicPr>
            <a:picLocks noChangeAspect="1"/>
          </p:cNvPicPr>
          <p:nvPr/>
        </p:nvPicPr>
        <p:blipFill>
          <a:blip r:embed="rId4"/>
          <a:stretch>
            <a:fillRect/>
          </a:stretch>
        </p:blipFill>
        <p:spPr>
          <a:xfrm>
            <a:off x="4649166" y="4464373"/>
            <a:ext cx="1661081" cy="2193404"/>
          </a:xfrm>
          <a:prstGeom prst="rect">
            <a:avLst/>
          </a:prstGeom>
        </p:spPr>
      </p:pic>
      <p:pic>
        <p:nvPicPr>
          <p:cNvPr id="9" name="Picture 8"/>
          <p:cNvPicPr>
            <a:picLocks noChangeAspect="1"/>
          </p:cNvPicPr>
          <p:nvPr/>
        </p:nvPicPr>
        <p:blipFill>
          <a:blip r:embed="rId4"/>
          <a:stretch>
            <a:fillRect/>
          </a:stretch>
        </p:blipFill>
        <p:spPr>
          <a:xfrm>
            <a:off x="420500" y="2097716"/>
            <a:ext cx="1661081" cy="2193404"/>
          </a:xfrm>
          <a:prstGeom prst="rect">
            <a:avLst/>
          </a:prstGeom>
        </p:spPr>
      </p:pic>
      <p:sp>
        <p:nvSpPr>
          <p:cNvPr id="10" name="TextBox 9"/>
          <p:cNvSpPr txBox="1"/>
          <p:nvPr/>
        </p:nvSpPr>
        <p:spPr>
          <a:xfrm>
            <a:off x="3627001" y="457803"/>
            <a:ext cx="4340119" cy="769441"/>
          </a:xfrm>
          <a:prstGeom prst="rect">
            <a:avLst/>
          </a:prstGeom>
          <a:noFill/>
        </p:spPr>
        <p:txBody>
          <a:bodyPr wrap="square" rtlCol="0">
            <a:spAutoFit/>
          </a:bodyPr>
          <a:lstStyle/>
          <a:p>
            <a:pPr algn="ctr"/>
            <a:r>
              <a:rPr lang="en-US" sz="4400" b="1" dirty="0">
                <a:solidFill>
                  <a:srgbClr val="FF0000"/>
                </a:solidFill>
              </a:rPr>
              <a:t>QUESTIONS ????</a:t>
            </a:r>
          </a:p>
        </p:txBody>
      </p:sp>
      <p:pic>
        <p:nvPicPr>
          <p:cNvPr id="2" name="Picture 1" descr="cda_transparent-xlar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2835" y="1774925"/>
            <a:ext cx="3016032" cy="3386667"/>
          </a:xfrm>
          <a:prstGeom prst="rect">
            <a:avLst/>
          </a:prstGeom>
        </p:spPr>
      </p:pic>
      <p:pic>
        <p:nvPicPr>
          <p:cNvPr id="11" name="Picture 10">
            <a:extLst>
              <a:ext uri="{FF2B5EF4-FFF2-40B4-BE49-F238E27FC236}">
                <a16:creationId xmlns:a16="http://schemas.microsoft.com/office/drawing/2014/main" id="{3EDCDEA2-A19A-574F-8771-C1C63D04763A}"/>
              </a:ext>
            </a:extLst>
          </p:cNvPr>
          <p:cNvPicPr>
            <a:picLocks noChangeAspect="1"/>
          </p:cNvPicPr>
          <p:nvPr/>
        </p:nvPicPr>
        <p:blipFill>
          <a:blip r:embed="rId6"/>
          <a:stretch>
            <a:fillRect/>
          </a:stretch>
        </p:blipFill>
        <p:spPr>
          <a:xfrm>
            <a:off x="3283228" y="1377760"/>
            <a:ext cx="3643313" cy="2738004"/>
          </a:xfrm>
          <a:prstGeom prst="rect">
            <a:avLst/>
          </a:prstGeom>
        </p:spPr>
      </p:pic>
    </p:spTree>
    <p:extLst>
      <p:ext uri="{BB962C8B-B14F-4D97-AF65-F5344CB8AC3E}">
        <p14:creationId xmlns:p14="http://schemas.microsoft.com/office/powerpoint/2010/main" val="194089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BD881-66CB-6845-91F7-B43341F68223}"/>
              </a:ext>
            </a:extLst>
          </p:cNvPr>
          <p:cNvSpPr>
            <a:spLocks noGrp="1"/>
          </p:cNvSpPr>
          <p:nvPr>
            <p:ph type="title"/>
          </p:nvPr>
        </p:nvSpPr>
        <p:spPr>
          <a:xfrm>
            <a:off x="0" y="-1191419"/>
            <a:ext cx="12021015" cy="4060089"/>
          </a:xfrm>
        </p:spPr>
        <p:txBody>
          <a:bodyPr>
            <a:normAutofit fontScale="90000"/>
          </a:bodyPr>
          <a:lstStyle/>
          <a:p>
            <a:pPr algn="ctr"/>
            <a:r>
              <a:rPr lang="en-US" b="1" u="sng" dirty="0">
                <a:solidFill>
                  <a:srgbClr val="FF0000"/>
                </a:solidFill>
                <a:latin typeface="+mn-lt"/>
              </a:rPr>
              <a:t>C</a:t>
            </a:r>
            <a:r>
              <a:rPr lang="en-US" b="1" u="sng" dirty="0">
                <a:solidFill>
                  <a:srgbClr val="0070C0"/>
                </a:solidFill>
                <a:latin typeface="+mn-lt"/>
              </a:rPr>
              <a:t>LICKS </a:t>
            </a:r>
            <a:r>
              <a:rPr lang="en-US" b="1" dirty="0">
                <a:solidFill>
                  <a:srgbClr val="0070C0"/>
                </a:solidFill>
                <a:latin typeface="+mn-lt"/>
              </a:rPr>
              <a:t>  </a:t>
            </a:r>
            <a:r>
              <a:rPr lang="en-US" b="1" u="sng" dirty="0">
                <a:solidFill>
                  <a:srgbClr val="FF0000"/>
                </a:solidFill>
                <a:latin typeface="+mn-lt"/>
              </a:rPr>
              <a:t>O</a:t>
            </a:r>
            <a:r>
              <a:rPr lang="en-US" b="1" dirty="0">
                <a:solidFill>
                  <a:srgbClr val="0070C0"/>
                </a:solidFill>
                <a:latin typeface="+mn-lt"/>
              </a:rPr>
              <a:t>N  </a:t>
            </a:r>
            <a:r>
              <a:rPr lang="en-US" b="1" u="sng" dirty="0">
                <a:solidFill>
                  <a:srgbClr val="FF0000"/>
                </a:solidFill>
                <a:latin typeface="+mn-lt"/>
              </a:rPr>
              <a:t>V</a:t>
            </a:r>
            <a:r>
              <a:rPr lang="en-US" b="1" dirty="0">
                <a:solidFill>
                  <a:srgbClr val="0070C0"/>
                </a:solidFill>
                <a:latin typeface="+mn-lt"/>
              </a:rPr>
              <a:t>ACATION </a:t>
            </a:r>
            <a:r>
              <a:rPr lang="en-US" b="1" u="sng" dirty="0">
                <a:solidFill>
                  <a:srgbClr val="FF0000"/>
                </a:solidFill>
                <a:latin typeface="+mn-lt"/>
              </a:rPr>
              <a:t>I</a:t>
            </a:r>
            <a:r>
              <a:rPr lang="en-US" b="1" dirty="0">
                <a:solidFill>
                  <a:srgbClr val="0070C0"/>
                </a:solidFill>
                <a:latin typeface="+mn-lt"/>
              </a:rPr>
              <a:t>N  </a:t>
            </a:r>
            <a:r>
              <a:rPr lang="en-US" b="1" u="sng" dirty="0">
                <a:solidFill>
                  <a:srgbClr val="FF0000"/>
                </a:solidFill>
                <a:latin typeface="+mn-lt"/>
              </a:rPr>
              <a:t>D</a:t>
            </a:r>
            <a:r>
              <a:rPr lang="en-US" b="1" dirty="0">
                <a:solidFill>
                  <a:srgbClr val="0070C0"/>
                </a:solidFill>
                <a:latin typeface="+mn-lt"/>
              </a:rPr>
              <a:t>EALERSHIPS</a:t>
            </a:r>
            <a:br>
              <a:rPr lang="en-US" b="1" dirty="0">
                <a:solidFill>
                  <a:srgbClr val="0070C0"/>
                </a:solidFill>
                <a:latin typeface="+mn-lt"/>
              </a:rPr>
            </a:br>
            <a:br>
              <a:rPr lang="en-US" b="1" dirty="0">
                <a:solidFill>
                  <a:srgbClr val="0070C0"/>
                </a:solidFill>
                <a:latin typeface="+mn-lt"/>
              </a:rPr>
            </a:br>
            <a:r>
              <a:rPr lang="en-US" b="1" dirty="0">
                <a:solidFill>
                  <a:srgbClr val="0070C0"/>
                </a:solidFill>
                <a:latin typeface="+mn-lt"/>
              </a:rPr>
              <a:t>Business Has Changed and You Must Too!</a:t>
            </a:r>
            <a:endParaRPr lang="en-US" b="1" dirty="0">
              <a:solidFill>
                <a:srgbClr val="FF0000"/>
              </a:solidFill>
              <a:latin typeface="+mn-lt"/>
            </a:endParaRPr>
          </a:p>
        </p:txBody>
      </p:sp>
      <p:pic>
        <p:nvPicPr>
          <p:cNvPr id="7" name="Picture 6" descr="A sign on a pole&#10;&#10;Description automatically generated">
            <a:extLst>
              <a:ext uri="{FF2B5EF4-FFF2-40B4-BE49-F238E27FC236}">
                <a16:creationId xmlns:a16="http://schemas.microsoft.com/office/drawing/2014/main" id="{A6D81607-952C-FF47-B85B-A8AA77FBEC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94000" y="3802914"/>
            <a:ext cx="6604000" cy="2726474"/>
          </a:xfrm>
          <a:prstGeom prst="rect">
            <a:avLst/>
          </a:prstGeom>
        </p:spPr>
      </p:pic>
      <p:sp>
        <p:nvSpPr>
          <p:cNvPr id="8" name="TextBox 7">
            <a:extLst>
              <a:ext uri="{FF2B5EF4-FFF2-40B4-BE49-F238E27FC236}">
                <a16:creationId xmlns:a16="http://schemas.microsoft.com/office/drawing/2014/main" id="{A6341CDE-6873-C047-A890-D953BC826AD3}"/>
              </a:ext>
            </a:extLst>
          </p:cNvPr>
          <p:cNvSpPr txBox="1"/>
          <p:nvPr/>
        </p:nvSpPr>
        <p:spPr>
          <a:xfrm>
            <a:off x="4808538" y="7340600"/>
            <a:ext cx="6604000" cy="230832"/>
          </a:xfrm>
          <a:prstGeom prst="rect">
            <a:avLst/>
          </a:prstGeom>
          <a:noFill/>
        </p:spPr>
        <p:txBody>
          <a:bodyPr wrap="square" rtlCol="0">
            <a:spAutoFit/>
          </a:bodyPr>
          <a:lstStyle/>
          <a:p>
            <a:r>
              <a:rPr lang="en-US" sz="900" dirty="0">
                <a:hlinkClick r:id="rId3" tooltip="http://www.flickr.com/photos/opensourceway/5161094177/"/>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77680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BB406-AC07-3B4C-85B2-C9F70D47C981}"/>
              </a:ext>
            </a:extLst>
          </p:cNvPr>
          <p:cNvSpPr>
            <a:spLocks noGrp="1"/>
          </p:cNvSpPr>
          <p:nvPr>
            <p:ph type="title"/>
          </p:nvPr>
        </p:nvSpPr>
        <p:spPr/>
        <p:txBody>
          <a:bodyPr/>
          <a:lstStyle/>
          <a:p>
            <a:pPr algn="ctr"/>
            <a:r>
              <a:rPr lang="en-US" b="1" dirty="0">
                <a:solidFill>
                  <a:srgbClr val="FF0000"/>
                </a:solidFill>
                <a:latin typeface="+mn-lt"/>
              </a:rPr>
              <a:t>MARKETPLACE</a:t>
            </a:r>
          </a:p>
        </p:txBody>
      </p:sp>
      <p:sp>
        <p:nvSpPr>
          <p:cNvPr id="5" name="Content Placeholder 4">
            <a:extLst>
              <a:ext uri="{FF2B5EF4-FFF2-40B4-BE49-F238E27FC236}">
                <a16:creationId xmlns:a16="http://schemas.microsoft.com/office/drawing/2014/main" id="{264A4847-E248-A443-920D-2A273B751414}"/>
              </a:ext>
            </a:extLst>
          </p:cNvPr>
          <p:cNvSpPr>
            <a:spLocks noGrp="1"/>
          </p:cNvSpPr>
          <p:nvPr>
            <p:ph sz="half" idx="1"/>
          </p:nvPr>
        </p:nvSpPr>
        <p:spPr/>
        <p:txBody>
          <a:bodyPr>
            <a:normAutofit lnSpcReduction="10000"/>
          </a:bodyPr>
          <a:lstStyle/>
          <a:p>
            <a:r>
              <a:rPr lang="en-US" b="1" dirty="0">
                <a:solidFill>
                  <a:srgbClr val="0070C0"/>
                </a:solidFill>
              </a:rPr>
              <a:t>End Users Business Changes</a:t>
            </a:r>
          </a:p>
          <a:p>
            <a:r>
              <a:rPr lang="en-US" b="1" dirty="0">
                <a:solidFill>
                  <a:srgbClr val="0070C0"/>
                </a:solidFill>
              </a:rPr>
              <a:t>Remote Workers</a:t>
            </a:r>
          </a:p>
          <a:p>
            <a:r>
              <a:rPr lang="en-US" b="1" dirty="0">
                <a:solidFill>
                  <a:srgbClr val="0070C0"/>
                </a:solidFill>
              </a:rPr>
              <a:t>Digital Communications</a:t>
            </a:r>
          </a:p>
          <a:p>
            <a:r>
              <a:rPr lang="en-US" b="1" dirty="0">
                <a:solidFill>
                  <a:srgbClr val="0070C0"/>
                </a:solidFill>
              </a:rPr>
              <a:t>Reliance On Relationships</a:t>
            </a:r>
          </a:p>
          <a:p>
            <a:r>
              <a:rPr lang="en-US" b="1" dirty="0">
                <a:solidFill>
                  <a:srgbClr val="0070C0"/>
                </a:solidFill>
              </a:rPr>
              <a:t>End User Survey/Census</a:t>
            </a:r>
          </a:p>
          <a:p>
            <a:r>
              <a:rPr lang="en-US" b="1" dirty="0">
                <a:solidFill>
                  <a:srgbClr val="0070C0"/>
                </a:solidFill>
              </a:rPr>
              <a:t>Address “Way End User Works”</a:t>
            </a:r>
          </a:p>
          <a:p>
            <a:r>
              <a:rPr lang="en-US" b="1" dirty="0">
                <a:solidFill>
                  <a:srgbClr val="0070C0"/>
                </a:solidFill>
              </a:rPr>
              <a:t>Physical Locations Risky</a:t>
            </a:r>
          </a:p>
          <a:p>
            <a:r>
              <a:rPr lang="en-US" b="1" dirty="0">
                <a:solidFill>
                  <a:srgbClr val="0070C0"/>
                </a:solidFill>
              </a:rPr>
              <a:t>Reduced Clicks Accelerated</a:t>
            </a:r>
          </a:p>
          <a:p>
            <a:r>
              <a:rPr lang="en-US" b="1" dirty="0">
                <a:solidFill>
                  <a:srgbClr val="0070C0"/>
                </a:solidFill>
              </a:rPr>
              <a:t>Devices v. Workflow Solutions</a:t>
            </a:r>
          </a:p>
          <a:p>
            <a:endParaRPr lang="en-US" b="1" dirty="0">
              <a:solidFill>
                <a:srgbClr val="0070C0"/>
              </a:solidFill>
            </a:endParaRPr>
          </a:p>
          <a:p>
            <a:endParaRPr lang="en-US" b="1" dirty="0">
              <a:solidFill>
                <a:srgbClr val="0070C0"/>
              </a:solidFill>
            </a:endParaRPr>
          </a:p>
        </p:txBody>
      </p:sp>
      <p:pic>
        <p:nvPicPr>
          <p:cNvPr id="8" name="Content Placeholder 7" descr="A sign on a pole&#10;&#10;Description automatically generated">
            <a:extLst>
              <a:ext uri="{FF2B5EF4-FFF2-40B4-BE49-F238E27FC236}">
                <a16:creationId xmlns:a16="http://schemas.microsoft.com/office/drawing/2014/main" id="{23174E0A-B049-C54D-A25E-20B54C96B23F}"/>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172200" y="2274094"/>
            <a:ext cx="5181600" cy="3454400"/>
          </a:xfrm>
        </p:spPr>
      </p:pic>
    </p:spTree>
    <p:extLst>
      <p:ext uri="{BB962C8B-B14F-4D97-AF65-F5344CB8AC3E}">
        <p14:creationId xmlns:p14="http://schemas.microsoft.com/office/powerpoint/2010/main" val="404804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CC65-9CA0-364C-835B-21D239FB82DE}"/>
              </a:ext>
            </a:extLst>
          </p:cNvPr>
          <p:cNvSpPr>
            <a:spLocks noGrp="1"/>
          </p:cNvSpPr>
          <p:nvPr>
            <p:ph type="title"/>
          </p:nvPr>
        </p:nvSpPr>
        <p:spPr/>
        <p:txBody>
          <a:bodyPr/>
          <a:lstStyle/>
          <a:p>
            <a:pPr algn="ctr"/>
            <a:r>
              <a:rPr lang="en-US" b="1" dirty="0">
                <a:solidFill>
                  <a:srgbClr val="FF0000"/>
                </a:solidFill>
                <a:latin typeface="+mn-lt"/>
              </a:rPr>
              <a:t>PARADIGM SHIFT</a:t>
            </a:r>
          </a:p>
        </p:txBody>
      </p:sp>
      <p:pic>
        <p:nvPicPr>
          <p:cNvPr id="12" name="Content Placeholder 11" descr="A close up of a logo&#10;&#10;Description automatically generated">
            <a:extLst>
              <a:ext uri="{FF2B5EF4-FFF2-40B4-BE49-F238E27FC236}">
                <a16:creationId xmlns:a16="http://schemas.microsoft.com/office/drawing/2014/main" id="{A056D46A-A25C-F149-9BE5-121A9541516B}"/>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838200" y="1510993"/>
            <a:ext cx="5181600" cy="4288748"/>
          </a:xfrm>
        </p:spPr>
      </p:pic>
      <p:sp>
        <p:nvSpPr>
          <p:cNvPr id="4" name="Content Placeholder 3">
            <a:extLst>
              <a:ext uri="{FF2B5EF4-FFF2-40B4-BE49-F238E27FC236}">
                <a16:creationId xmlns:a16="http://schemas.microsoft.com/office/drawing/2014/main" id="{8958E9D5-80E8-CC47-8CB6-3316B6826652}"/>
              </a:ext>
            </a:extLst>
          </p:cNvPr>
          <p:cNvSpPr>
            <a:spLocks noGrp="1"/>
          </p:cNvSpPr>
          <p:nvPr>
            <p:ph sz="half" idx="2"/>
          </p:nvPr>
        </p:nvSpPr>
        <p:spPr/>
        <p:txBody>
          <a:bodyPr/>
          <a:lstStyle/>
          <a:p>
            <a:r>
              <a:rPr lang="en-US" b="1" dirty="0">
                <a:solidFill>
                  <a:srgbClr val="0070C0"/>
                </a:solidFill>
              </a:rPr>
              <a:t>Reducing Costs</a:t>
            </a:r>
          </a:p>
          <a:p>
            <a:r>
              <a:rPr lang="en-US" b="1" dirty="0">
                <a:solidFill>
                  <a:srgbClr val="0070C0"/>
                </a:solidFill>
              </a:rPr>
              <a:t>Specialized Training</a:t>
            </a:r>
          </a:p>
          <a:p>
            <a:r>
              <a:rPr lang="en-US" b="1" dirty="0">
                <a:solidFill>
                  <a:srgbClr val="0070C0"/>
                </a:solidFill>
              </a:rPr>
              <a:t>Problem Solving</a:t>
            </a:r>
          </a:p>
          <a:p>
            <a:r>
              <a:rPr lang="en-US" b="1" dirty="0">
                <a:solidFill>
                  <a:srgbClr val="0070C0"/>
                </a:solidFill>
              </a:rPr>
              <a:t>Will OEM’s Need You?</a:t>
            </a:r>
          </a:p>
          <a:p>
            <a:r>
              <a:rPr lang="en-US" b="1" dirty="0">
                <a:solidFill>
                  <a:srgbClr val="0070C0"/>
                </a:solidFill>
              </a:rPr>
              <a:t>Employee Compensation</a:t>
            </a:r>
          </a:p>
          <a:p>
            <a:r>
              <a:rPr lang="en-US" b="1" dirty="0">
                <a:solidFill>
                  <a:srgbClr val="0070C0"/>
                </a:solidFill>
              </a:rPr>
              <a:t>Unaffected Verticals</a:t>
            </a:r>
          </a:p>
          <a:p>
            <a:r>
              <a:rPr lang="en-US" b="1" dirty="0">
                <a:solidFill>
                  <a:srgbClr val="0070C0"/>
                </a:solidFill>
              </a:rPr>
              <a:t>Telemarketing</a:t>
            </a:r>
          </a:p>
          <a:p>
            <a:endParaRPr lang="en-US" b="1" dirty="0">
              <a:solidFill>
                <a:srgbClr val="0070C0"/>
              </a:solidFill>
            </a:endParaRPr>
          </a:p>
        </p:txBody>
      </p:sp>
    </p:spTree>
    <p:extLst>
      <p:ext uri="{BB962C8B-B14F-4D97-AF65-F5344CB8AC3E}">
        <p14:creationId xmlns:p14="http://schemas.microsoft.com/office/powerpoint/2010/main" val="294349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0E32-C6FA-324D-9B34-CD65F558CC77}"/>
              </a:ext>
            </a:extLst>
          </p:cNvPr>
          <p:cNvSpPr>
            <a:spLocks noGrp="1"/>
          </p:cNvSpPr>
          <p:nvPr>
            <p:ph type="title"/>
          </p:nvPr>
        </p:nvSpPr>
        <p:spPr/>
        <p:txBody>
          <a:bodyPr/>
          <a:lstStyle/>
          <a:p>
            <a:pPr algn="ctr"/>
            <a:r>
              <a:rPr lang="en-US" b="1" dirty="0">
                <a:solidFill>
                  <a:srgbClr val="FF0000"/>
                </a:solidFill>
                <a:latin typeface="+mn-lt"/>
              </a:rPr>
              <a:t>REOPENNING</a:t>
            </a:r>
          </a:p>
        </p:txBody>
      </p:sp>
      <p:sp>
        <p:nvSpPr>
          <p:cNvPr id="3" name="Content Placeholder 2">
            <a:extLst>
              <a:ext uri="{FF2B5EF4-FFF2-40B4-BE49-F238E27FC236}">
                <a16:creationId xmlns:a16="http://schemas.microsoft.com/office/drawing/2014/main" id="{31DDFC7E-D3F8-BB49-A647-6E68E1A6CDDB}"/>
              </a:ext>
            </a:extLst>
          </p:cNvPr>
          <p:cNvSpPr>
            <a:spLocks noGrp="1"/>
          </p:cNvSpPr>
          <p:nvPr>
            <p:ph sz="half" idx="1"/>
          </p:nvPr>
        </p:nvSpPr>
        <p:spPr>
          <a:xfrm>
            <a:off x="676837" y="1562583"/>
            <a:ext cx="5181600" cy="5127584"/>
          </a:xfrm>
        </p:spPr>
        <p:txBody>
          <a:bodyPr>
            <a:normAutofit fontScale="77500" lnSpcReduction="20000"/>
          </a:bodyPr>
          <a:lstStyle/>
          <a:p>
            <a:r>
              <a:rPr lang="en-US" b="1" dirty="0">
                <a:solidFill>
                  <a:srgbClr val="0070C0"/>
                </a:solidFill>
              </a:rPr>
              <a:t>OSHA-Safe Work Environment </a:t>
            </a:r>
          </a:p>
          <a:p>
            <a:r>
              <a:rPr lang="en-US" b="1" dirty="0">
                <a:solidFill>
                  <a:srgbClr val="0070C0"/>
                </a:solidFill>
              </a:rPr>
              <a:t>Safety-Workers, Customers, Vendors</a:t>
            </a:r>
          </a:p>
          <a:p>
            <a:r>
              <a:rPr lang="en-US" b="1" dirty="0">
                <a:solidFill>
                  <a:srgbClr val="0070C0"/>
                </a:solidFill>
              </a:rPr>
              <a:t>Hazard Assessment </a:t>
            </a:r>
          </a:p>
          <a:p>
            <a:r>
              <a:rPr lang="en-US" b="1" dirty="0">
                <a:solidFill>
                  <a:srgbClr val="0070C0"/>
                </a:solidFill>
              </a:rPr>
              <a:t>Appoint A Point Person</a:t>
            </a:r>
          </a:p>
          <a:p>
            <a:r>
              <a:rPr lang="en-US" b="1" dirty="0">
                <a:solidFill>
                  <a:srgbClr val="0070C0"/>
                </a:solidFill>
              </a:rPr>
              <a:t>OSHA 3 Phases For Opening</a:t>
            </a:r>
          </a:p>
          <a:p>
            <a:r>
              <a:rPr lang="en-US" b="1" dirty="0">
                <a:solidFill>
                  <a:srgbClr val="0070C0"/>
                </a:solidFill>
              </a:rPr>
              <a:t>Outbreak-3 Confirmed 2 Week</a:t>
            </a:r>
          </a:p>
          <a:p>
            <a:r>
              <a:rPr lang="en-US" b="1" dirty="0">
                <a:solidFill>
                  <a:srgbClr val="0070C0"/>
                </a:solidFill>
              </a:rPr>
              <a:t>Temperature Checks</a:t>
            </a:r>
          </a:p>
          <a:p>
            <a:r>
              <a:rPr lang="en-US" b="1" dirty="0">
                <a:solidFill>
                  <a:srgbClr val="0070C0"/>
                </a:solidFill>
              </a:rPr>
              <a:t>Diagnosis Confidential Medical Info-ADA</a:t>
            </a:r>
          </a:p>
          <a:p>
            <a:r>
              <a:rPr lang="en-US" b="1" dirty="0">
                <a:solidFill>
                  <a:srgbClr val="0070C0"/>
                </a:solidFill>
              </a:rPr>
              <a:t>Protocol Following Positive</a:t>
            </a:r>
          </a:p>
          <a:p>
            <a:r>
              <a:rPr lang="en-US" b="1" dirty="0">
                <a:solidFill>
                  <a:srgbClr val="0070C0"/>
                </a:solidFill>
              </a:rPr>
              <a:t>Communicate Terms Opening </a:t>
            </a:r>
          </a:p>
          <a:p>
            <a:r>
              <a:rPr lang="en-US" b="1" dirty="0">
                <a:solidFill>
                  <a:srgbClr val="0070C0"/>
                </a:solidFill>
              </a:rPr>
              <a:t>Stay Home With Symptoms </a:t>
            </a:r>
          </a:p>
          <a:p>
            <a:r>
              <a:rPr lang="en-US" b="1" dirty="0">
                <a:solidFill>
                  <a:srgbClr val="0070C0"/>
                </a:solidFill>
              </a:rPr>
              <a:t>Personal Protection Equipment</a:t>
            </a:r>
          </a:p>
          <a:p>
            <a:r>
              <a:rPr lang="en-US" b="1" dirty="0">
                <a:solidFill>
                  <a:srgbClr val="0070C0"/>
                </a:solidFill>
              </a:rPr>
              <a:t>Hand Washing</a:t>
            </a:r>
          </a:p>
          <a:p>
            <a:r>
              <a:rPr lang="en-US" b="1" dirty="0">
                <a:solidFill>
                  <a:srgbClr val="0070C0"/>
                </a:solidFill>
              </a:rPr>
              <a:t>Guidelines: OSHA, EEOC, SBA, CDC</a:t>
            </a:r>
          </a:p>
          <a:p>
            <a:pPr marL="0" indent="0">
              <a:buNone/>
            </a:pPr>
            <a:endParaRPr lang="en-US" b="1" dirty="0">
              <a:solidFill>
                <a:srgbClr val="0070C0"/>
              </a:solidFill>
            </a:endParaRPr>
          </a:p>
          <a:p>
            <a:pPr marL="0" indent="0">
              <a:buNone/>
            </a:pPr>
            <a:endParaRPr lang="en-US" b="1" dirty="0">
              <a:solidFill>
                <a:srgbClr val="0070C0"/>
              </a:solidFill>
            </a:endParaRPr>
          </a:p>
        </p:txBody>
      </p:sp>
      <p:pic>
        <p:nvPicPr>
          <p:cNvPr id="6" name="Content Placeholder 5" descr="A close up of a bottle&#10;&#10;Description automatically generated">
            <a:extLst>
              <a:ext uri="{FF2B5EF4-FFF2-40B4-BE49-F238E27FC236}">
                <a16:creationId xmlns:a16="http://schemas.microsoft.com/office/drawing/2014/main" id="{3353067C-88E2-F94E-8425-2A6BAEA8CF7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333564" y="2543969"/>
            <a:ext cx="5020235" cy="2823882"/>
          </a:xfrm>
        </p:spPr>
      </p:pic>
    </p:spTree>
    <p:extLst>
      <p:ext uri="{BB962C8B-B14F-4D97-AF65-F5344CB8AC3E}">
        <p14:creationId xmlns:p14="http://schemas.microsoft.com/office/powerpoint/2010/main" val="335228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2E17-B69A-DC4C-ACBC-CA99039AF98A}"/>
              </a:ext>
            </a:extLst>
          </p:cNvPr>
          <p:cNvSpPr>
            <a:spLocks noGrp="1"/>
          </p:cNvSpPr>
          <p:nvPr>
            <p:ph type="title"/>
          </p:nvPr>
        </p:nvSpPr>
        <p:spPr>
          <a:xfrm>
            <a:off x="743857" y="165856"/>
            <a:ext cx="10515600" cy="1325563"/>
          </a:xfrm>
        </p:spPr>
        <p:txBody>
          <a:bodyPr/>
          <a:lstStyle/>
          <a:p>
            <a:pPr algn="ctr"/>
            <a:r>
              <a:rPr lang="en-US" b="1" dirty="0">
                <a:solidFill>
                  <a:srgbClr val="FF0000"/>
                </a:solidFill>
                <a:latin typeface="+mn-lt"/>
              </a:rPr>
              <a:t>WORKPLACE</a:t>
            </a:r>
          </a:p>
        </p:txBody>
      </p:sp>
      <p:pic>
        <p:nvPicPr>
          <p:cNvPr id="6" name="Content Placeholder 5" descr="A desk with a computer in a room&#10;&#10;Description automatically generated">
            <a:extLst>
              <a:ext uri="{FF2B5EF4-FFF2-40B4-BE49-F238E27FC236}">
                <a16:creationId xmlns:a16="http://schemas.microsoft.com/office/drawing/2014/main" id="{298BAC6F-67F2-8043-B8B4-A05D10D07004}"/>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725714" y="1825625"/>
            <a:ext cx="5181600" cy="3540956"/>
          </a:xfrm>
        </p:spPr>
      </p:pic>
      <p:sp>
        <p:nvSpPr>
          <p:cNvPr id="4" name="Content Placeholder 3">
            <a:extLst>
              <a:ext uri="{FF2B5EF4-FFF2-40B4-BE49-F238E27FC236}">
                <a16:creationId xmlns:a16="http://schemas.microsoft.com/office/drawing/2014/main" id="{B6A62697-0F7F-0648-8CE4-BE0AC102A0C9}"/>
              </a:ext>
            </a:extLst>
          </p:cNvPr>
          <p:cNvSpPr>
            <a:spLocks noGrp="1"/>
          </p:cNvSpPr>
          <p:nvPr>
            <p:ph sz="half" idx="2"/>
          </p:nvPr>
        </p:nvSpPr>
        <p:spPr>
          <a:xfrm>
            <a:off x="6096000" y="1122745"/>
            <a:ext cx="5994400" cy="5382228"/>
          </a:xfrm>
        </p:spPr>
        <p:txBody>
          <a:bodyPr>
            <a:noAutofit/>
          </a:bodyPr>
          <a:lstStyle/>
          <a:p>
            <a:r>
              <a:rPr lang="en-US" sz="1600" b="1" dirty="0">
                <a:solidFill>
                  <a:srgbClr val="0070C0"/>
                </a:solidFill>
              </a:rPr>
              <a:t>Hygiene, Distancing, Identify and Isolate Sick Employees, Controls, Training</a:t>
            </a:r>
          </a:p>
          <a:p>
            <a:r>
              <a:rPr lang="en-US" sz="1600" b="1" dirty="0">
                <a:solidFill>
                  <a:srgbClr val="0070C0"/>
                </a:solidFill>
              </a:rPr>
              <a:t>Teleworking</a:t>
            </a:r>
          </a:p>
          <a:p>
            <a:r>
              <a:rPr lang="en-US" sz="1600" b="1" dirty="0">
                <a:solidFill>
                  <a:srgbClr val="0070C0"/>
                </a:solidFill>
              </a:rPr>
              <a:t>Shields/Partitions</a:t>
            </a:r>
          </a:p>
          <a:p>
            <a:r>
              <a:rPr lang="en-US" sz="1600" b="1" dirty="0">
                <a:solidFill>
                  <a:srgbClr val="0070C0"/>
                </a:solidFill>
              </a:rPr>
              <a:t>Limit Number Returning</a:t>
            </a:r>
          </a:p>
          <a:p>
            <a:r>
              <a:rPr lang="en-US" sz="1600" b="1" dirty="0">
                <a:solidFill>
                  <a:srgbClr val="0070C0"/>
                </a:solidFill>
              </a:rPr>
              <a:t>Frequent Cleaning</a:t>
            </a:r>
          </a:p>
          <a:p>
            <a:r>
              <a:rPr lang="en-US" sz="1600" b="1" dirty="0">
                <a:solidFill>
                  <a:srgbClr val="0070C0"/>
                </a:solidFill>
              </a:rPr>
              <a:t>Enhanced Cleaning After Positive</a:t>
            </a:r>
          </a:p>
          <a:p>
            <a:r>
              <a:rPr lang="en-US" sz="1600" b="1" dirty="0">
                <a:solidFill>
                  <a:srgbClr val="0070C0"/>
                </a:solidFill>
              </a:rPr>
              <a:t>Employee Health</a:t>
            </a:r>
          </a:p>
          <a:p>
            <a:pPr marL="0" indent="0">
              <a:buNone/>
            </a:pPr>
            <a:r>
              <a:rPr lang="en-US" sz="1600" b="1" dirty="0">
                <a:solidFill>
                  <a:srgbClr val="0070C0"/>
                </a:solidFill>
              </a:rPr>
              <a:t>	Temperature Screening (100.4)</a:t>
            </a:r>
          </a:p>
          <a:p>
            <a:pPr marL="0" indent="0">
              <a:buNone/>
            </a:pPr>
            <a:r>
              <a:rPr lang="en-US" sz="1600" b="1" dirty="0">
                <a:solidFill>
                  <a:srgbClr val="0070C0"/>
                </a:solidFill>
              </a:rPr>
              <a:t>	Daily Questionnaires/Symptoms/Contacts</a:t>
            </a:r>
          </a:p>
          <a:p>
            <a:pPr marL="0" indent="0">
              <a:buNone/>
            </a:pPr>
            <a:r>
              <a:rPr lang="en-US" sz="1600" b="1" dirty="0">
                <a:solidFill>
                  <a:srgbClr val="0070C0"/>
                </a:solidFill>
              </a:rPr>
              <a:t>	High Risk Employees</a:t>
            </a:r>
          </a:p>
          <a:p>
            <a:pPr marL="0" indent="0">
              <a:buNone/>
            </a:pPr>
            <a:r>
              <a:rPr lang="en-US" sz="1600" b="1" dirty="0">
                <a:solidFill>
                  <a:srgbClr val="0070C0"/>
                </a:solidFill>
              </a:rPr>
              <a:t>	Privacy/Confidentiality/Separate</a:t>
            </a:r>
          </a:p>
          <a:p>
            <a:pPr marL="0" indent="0">
              <a:buNone/>
            </a:pPr>
            <a:r>
              <a:rPr lang="en-US" sz="1600" b="1" dirty="0">
                <a:solidFill>
                  <a:srgbClr val="0070C0"/>
                </a:solidFill>
              </a:rPr>
              <a:t>	Do Not Disclose Infected Individuals</a:t>
            </a:r>
          </a:p>
          <a:p>
            <a:pPr marL="0" indent="0">
              <a:buNone/>
            </a:pPr>
            <a:r>
              <a:rPr lang="en-US" sz="1600" b="1" dirty="0">
                <a:solidFill>
                  <a:srgbClr val="0070C0"/>
                </a:solidFill>
              </a:rPr>
              <a:t>	Refuse Screening-PTO/Sick/Vacation</a:t>
            </a:r>
          </a:p>
          <a:p>
            <a:r>
              <a:rPr lang="en-US" sz="1600" b="1" dirty="0">
                <a:solidFill>
                  <a:srgbClr val="0070C0"/>
                </a:solidFill>
              </a:rPr>
              <a:t>No Retaliation/Discrimination Re Concerns</a:t>
            </a:r>
          </a:p>
          <a:p>
            <a:r>
              <a:rPr lang="en-US" sz="1600" b="1" dirty="0">
                <a:solidFill>
                  <a:srgbClr val="0070C0"/>
                </a:solidFill>
              </a:rPr>
              <a:t>Families First Coronavirus Response Act-School/Camp- 10 of 12 Weeks</a:t>
            </a:r>
          </a:p>
        </p:txBody>
      </p:sp>
    </p:spTree>
    <p:extLst>
      <p:ext uri="{BB962C8B-B14F-4D97-AF65-F5344CB8AC3E}">
        <p14:creationId xmlns:p14="http://schemas.microsoft.com/office/powerpoint/2010/main" val="141380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DEC1-E0B1-6041-BC96-A952C80607BC}"/>
              </a:ext>
            </a:extLst>
          </p:cNvPr>
          <p:cNvSpPr>
            <a:spLocks noGrp="1"/>
          </p:cNvSpPr>
          <p:nvPr>
            <p:ph type="title"/>
          </p:nvPr>
        </p:nvSpPr>
        <p:spPr/>
        <p:txBody>
          <a:bodyPr/>
          <a:lstStyle/>
          <a:p>
            <a:pPr algn="ctr"/>
            <a:r>
              <a:rPr lang="en-US" b="1" dirty="0">
                <a:solidFill>
                  <a:srgbClr val="FF0000"/>
                </a:solidFill>
                <a:latin typeface="+mn-lt"/>
              </a:rPr>
              <a:t>POSITIVE RESULT</a:t>
            </a:r>
          </a:p>
        </p:txBody>
      </p:sp>
      <p:pic>
        <p:nvPicPr>
          <p:cNvPr id="6" name="Content Placeholder 5" descr="A picture containing drawing&#10;&#10;Description automatically generated">
            <a:extLst>
              <a:ext uri="{FF2B5EF4-FFF2-40B4-BE49-F238E27FC236}">
                <a16:creationId xmlns:a16="http://schemas.microsoft.com/office/drawing/2014/main" id="{5C228350-44E9-6145-967F-C09678D11CEF}"/>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942109" y="1690688"/>
            <a:ext cx="3810000" cy="3810000"/>
          </a:xfrm>
        </p:spPr>
      </p:pic>
      <p:sp>
        <p:nvSpPr>
          <p:cNvPr id="4" name="Content Placeholder 3">
            <a:extLst>
              <a:ext uri="{FF2B5EF4-FFF2-40B4-BE49-F238E27FC236}">
                <a16:creationId xmlns:a16="http://schemas.microsoft.com/office/drawing/2014/main" id="{8E127D36-0430-7E46-815B-67139EE7D4A1}"/>
              </a:ext>
            </a:extLst>
          </p:cNvPr>
          <p:cNvSpPr>
            <a:spLocks noGrp="1"/>
          </p:cNvSpPr>
          <p:nvPr>
            <p:ph sz="half" idx="2"/>
          </p:nvPr>
        </p:nvSpPr>
        <p:spPr>
          <a:xfrm>
            <a:off x="6172199" y="1825625"/>
            <a:ext cx="5618019" cy="4351338"/>
          </a:xfrm>
        </p:spPr>
        <p:txBody>
          <a:bodyPr>
            <a:normAutofit fontScale="62500" lnSpcReduction="20000"/>
          </a:bodyPr>
          <a:lstStyle/>
          <a:p>
            <a:r>
              <a:rPr lang="en-US" b="1" dirty="0">
                <a:solidFill>
                  <a:srgbClr val="0070C0"/>
                </a:solidFill>
              </a:rPr>
              <a:t>Business Close Contacts-14 Days</a:t>
            </a:r>
          </a:p>
          <a:p>
            <a:r>
              <a:rPr lang="en-US" b="1" dirty="0">
                <a:solidFill>
                  <a:srgbClr val="0070C0"/>
                </a:solidFill>
              </a:rPr>
              <a:t>Areas Worked</a:t>
            </a:r>
          </a:p>
          <a:p>
            <a:r>
              <a:rPr lang="en-US" b="1" dirty="0">
                <a:solidFill>
                  <a:srgbClr val="0070C0"/>
                </a:solidFill>
              </a:rPr>
              <a:t>Incubation Period 14 Days</a:t>
            </a:r>
          </a:p>
          <a:p>
            <a:r>
              <a:rPr lang="en-US" b="1" dirty="0">
                <a:solidFill>
                  <a:srgbClr val="0070C0"/>
                </a:solidFill>
              </a:rPr>
              <a:t>Do Not Disclose Identity</a:t>
            </a:r>
          </a:p>
          <a:p>
            <a:r>
              <a:rPr lang="en-US" b="1" dirty="0">
                <a:solidFill>
                  <a:srgbClr val="0070C0"/>
                </a:solidFill>
              </a:rPr>
              <a:t>Contact Each Co-Worker Exposed</a:t>
            </a:r>
          </a:p>
          <a:p>
            <a:r>
              <a:rPr lang="en-US" b="1" dirty="0">
                <a:solidFill>
                  <a:srgbClr val="0070C0"/>
                </a:solidFill>
              </a:rPr>
              <a:t>Contact Local Health Department</a:t>
            </a:r>
          </a:p>
          <a:p>
            <a:r>
              <a:rPr lang="en-US" b="1" dirty="0">
                <a:solidFill>
                  <a:srgbClr val="0070C0"/>
                </a:solidFill>
              </a:rPr>
              <a:t>Notify OSHA</a:t>
            </a:r>
          </a:p>
          <a:p>
            <a:r>
              <a:rPr lang="en-US" b="1" dirty="0">
                <a:solidFill>
                  <a:srgbClr val="0070C0"/>
                </a:solidFill>
              </a:rPr>
              <a:t>Advise Last Day In Workplace</a:t>
            </a:r>
          </a:p>
          <a:p>
            <a:r>
              <a:rPr lang="en-US" b="1" dirty="0">
                <a:solidFill>
                  <a:srgbClr val="0070C0"/>
                </a:solidFill>
              </a:rPr>
              <a:t>Not Obligated To Notify Customers</a:t>
            </a:r>
          </a:p>
          <a:p>
            <a:r>
              <a:rPr lang="en-US" b="1" dirty="0">
                <a:solidFill>
                  <a:srgbClr val="0070C0"/>
                </a:solidFill>
              </a:rPr>
              <a:t>Deep Sanitization</a:t>
            </a:r>
          </a:p>
          <a:p>
            <a:r>
              <a:rPr lang="en-US" b="1" dirty="0">
                <a:solidFill>
                  <a:srgbClr val="0070C0"/>
                </a:solidFill>
              </a:rPr>
              <a:t>Not Required To Shutdown </a:t>
            </a:r>
          </a:p>
          <a:p>
            <a:r>
              <a:rPr lang="en-US" b="1" dirty="0">
                <a:solidFill>
                  <a:srgbClr val="0070C0"/>
                </a:solidFill>
              </a:rPr>
              <a:t>Contact Trace (15 Minutes)</a:t>
            </a:r>
          </a:p>
          <a:p>
            <a:r>
              <a:rPr lang="en-US" b="1" dirty="0">
                <a:solidFill>
                  <a:srgbClr val="0070C0"/>
                </a:solidFill>
              </a:rPr>
              <a:t>Fitness For Duty/Return To Work </a:t>
            </a:r>
          </a:p>
          <a:p>
            <a:endParaRPr lang="en-US" b="1" dirty="0">
              <a:solidFill>
                <a:srgbClr val="0070C0"/>
              </a:solidFill>
            </a:endParaRPr>
          </a:p>
        </p:txBody>
      </p:sp>
    </p:spTree>
    <p:extLst>
      <p:ext uri="{BB962C8B-B14F-4D97-AF65-F5344CB8AC3E}">
        <p14:creationId xmlns:p14="http://schemas.microsoft.com/office/powerpoint/2010/main" val="336562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36CB-703D-D946-A2BC-ECA9840D4EC9}"/>
              </a:ext>
            </a:extLst>
          </p:cNvPr>
          <p:cNvSpPr>
            <a:spLocks noGrp="1"/>
          </p:cNvSpPr>
          <p:nvPr>
            <p:ph type="title"/>
          </p:nvPr>
        </p:nvSpPr>
        <p:spPr/>
        <p:txBody>
          <a:bodyPr/>
          <a:lstStyle/>
          <a:p>
            <a:pPr algn="ctr"/>
            <a:r>
              <a:rPr lang="en-US" b="1" dirty="0">
                <a:solidFill>
                  <a:srgbClr val="FF0000"/>
                </a:solidFill>
                <a:latin typeface="+mn-lt"/>
              </a:rPr>
              <a:t>NOTIFICATION</a:t>
            </a:r>
          </a:p>
        </p:txBody>
      </p:sp>
      <p:sp>
        <p:nvSpPr>
          <p:cNvPr id="3" name="Content Placeholder 2">
            <a:extLst>
              <a:ext uri="{FF2B5EF4-FFF2-40B4-BE49-F238E27FC236}">
                <a16:creationId xmlns:a16="http://schemas.microsoft.com/office/drawing/2014/main" id="{6354B733-4FD1-2F45-BE22-5843BB6C7225}"/>
              </a:ext>
            </a:extLst>
          </p:cNvPr>
          <p:cNvSpPr>
            <a:spLocks noGrp="1"/>
          </p:cNvSpPr>
          <p:nvPr>
            <p:ph sz="half" idx="1"/>
          </p:nvPr>
        </p:nvSpPr>
        <p:spPr>
          <a:xfrm>
            <a:off x="573024" y="1825625"/>
            <a:ext cx="5446776" cy="4351338"/>
          </a:xfrm>
        </p:spPr>
        <p:txBody>
          <a:bodyPr>
            <a:normAutofit fontScale="77500" lnSpcReduction="20000"/>
          </a:bodyPr>
          <a:lstStyle/>
          <a:p>
            <a:r>
              <a:rPr lang="en-US" b="1" dirty="0">
                <a:solidFill>
                  <a:srgbClr val="0070C0"/>
                </a:solidFill>
              </a:rPr>
              <a:t>Employee Notification</a:t>
            </a:r>
          </a:p>
          <a:p>
            <a:r>
              <a:rPr lang="en-US" b="1" dirty="0">
                <a:solidFill>
                  <a:srgbClr val="0070C0"/>
                </a:solidFill>
              </a:rPr>
              <a:t>Customer Notification--Advise you have closely followed CDC requirements. Anyone with symptoms has been sent for testing. Anyone testing positive has remained at home and quarantined. You provide Personal Protection Equipment, Social Distancing, and exceed all standards.</a:t>
            </a:r>
          </a:p>
          <a:p>
            <a:r>
              <a:rPr lang="en-US" b="1" dirty="0">
                <a:solidFill>
                  <a:srgbClr val="0070C0"/>
                </a:solidFill>
              </a:rPr>
              <a:t>Review Employee Policies</a:t>
            </a:r>
          </a:p>
          <a:p>
            <a:pPr marL="457200" lvl="1" indent="0">
              <a:buNone/>
            </a:pPr>
            <a:r>
              <a:rPr lang="en-US" sz="2800" b="1" dirty="0">
                <a:solidFill>
                  <a:srgbClr val="0070C0"/>
                </a:solidFill>
              </a:rPr>
              <a:t>     Sick Leave, Family Leave,</a:t>
            </a:r>
          </a:p>
          <a:p>
            <a:pPr marL="457200" lvl="1" indent="0">
              <a:buNone/>
            </a:pPr>
            <a:r>
              <a:rPr lang="en-US" sz="2800" b="1" dirty="0">
                <a:solidFill>
                  <a:srgbClr val="0070C0"/>
                </a:solidFill>
              </a:rPr>
              <a:t>     Teleworking, Vacation Leave,                              Reporting Illness</a:t>
            </a:r>
          </a:p>
          <a:p>
            <a:r>
              <a:rPr lang="en-US" b="1" dirty="0">
                <a:solidFill>
                  <a:srgbClr val="0070C0"/>
                </a:solidFill>
              </a:rPr>
              <a:t>Monitor Daily For Official Updates,                       “Opening Up America Again”</a:t>
            </a:r>
          </a:p>
          <a:p>
            <a:endParaRPr lang="en-US" b="1" dirty="0">
              <a:solidFill>
                <a:srgbClr val="0070C0"/>
              </a:solidFill>
            </a:endParaRPr>
          </a:p>
        </p:txBody>
      </p:sp>
      <p:pic>
        <p:nvPicPr>
          <p:cNvPr id="6" name="Content Placeholder 5" descr="A close up of a logo&#10;&#10;Description automatically generated">
            <a:extLst>
              <a:ext uri="{FF2B5EF4-FFF2-40B4-BE49-F238E27FC236}">
                <a16:creationId xmlns:a16="http://schemas.microsoft.com/office/drawing/2014/main" id="{71E91AF3-C2BC-EA4F-97C2-F77800B196E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587331" y="1825625"/>
            <a:ext cx="4351338" cy="4351338"/>
          </a:xfrm>
        </p:spPr>
      </p:pic>
    </p:spTree>
    <p:extLst>
      <p:ext uri="{BB962C8B-B14F-4D97-AF65-F5344CB8AC3E}">
        <p14:creationId xmlns:p14="http://schemas.microsoft.com/office/powerpoint/2010/main" val="20516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BCCD-DAEB-1B44-A82C-F6CA55E0C430}"/>
              </a:ext>
            </a:extLst>
          </p:cNvPr>
          <p:cNvSpPr>
            <a:spLocks noGrp="1"/>
          </p:cNvSpPr>
          <p:nvPr>
            <p:ph type="title"/>
          </p:nvPr>
        </p:nvSpPr>
        <p:spPr/>
        <p:txBody>
          <a:bodyPr/>
          <a:lstStyle/>
          <a:p>
            <a:pPr algn="ctr"/>
            <a:r>
              <a:rPr lang="en-US" b="1" dirty="0">
                <a:solidFill>
                  <a:srgbClr val="FF0000"/>
                </a:solidFill>
                <a:latin typeface="+mn-lt"/>
              </a:rPr>
              <a:t>TESTING</a:t>
            </a:r>
          </a:p>
        </p:txBody>
      </p:sp>
      <p:pic>
        <p:nvPicPr>
          <p:cNvPr id="6" name="Content Placeholder 5" descr="A picture containing indoor, filled, full, sitting&#10;&#10;Description automatically generated">
            <a:extLst>
              <a:ext uri="{FF2B5EF4-FFF2-40B4-BE49-F238E27FC236}">
                <a16:creationId xmlns:a16="http://schemas.microsoft.com/office/drawing/2014/main" id="{3C49D240-A749-4E47-94F4-383D7A66579E}"/>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381000" y="2286238"/>
            <a:ext cx="5181600" cy="3430111"/>
          </a:xfrm>
        </p:spPr>
      </p:pic>
      <p:sp>
        <p:nvSpPr>
          <p:cNvPr id="4" name="Content Placeholder 3">
            <a:extLst>
              <a:ext uri="{FF2B5EF4-FFF2-40B4-BE49-F238E27FC236}">
                <a16:creationId xmlns:a16="http://schemas.microsoft.com/office/drawing/2014/main" id="{0837B581-3728-5A4F-AEBC-07471C40BE1D}"/>
              </a:ext>
            </a:extLst>
          </p:cNvPr>
          <p:cNvSpPr>
            <a:spLocks noGrp="1"/>
          </p:cNvSpPr>
          <p:nvPr>
            <p:ph sz="half" idx="2"/>
          </p:nvPr>
        </p:nvSpPr>
        <p:spPr>
          <a:xfrm>
            <a:off x="5849815" y="1825625"/>
            <a:ext cx="5961185" cy="4351338"/>
          </a:xfrm>
        </p:spPr>
        <p:txBody>
          <a:bodyPr/>
          <a:lstStyle/>
          <a:p>
            <a:r>
              <a:rPr lang="en-US" b="1" dirty="0">
                <a:solidFill>
                  <a:srgbClr val="0070C0"/>
                </a:solidFill>
              </a:rPr>
              <a:t>Viral Tests Permitted</a:t>
            </a:r>
          </a:p>
          <a:p>
            <a:r>
              <a:rPr lang="en-US" b="1" dirty="0">
                <a:solidFill>
                  <a:srgbClr val="0070C0"/>
                </a:solidFill>
              </a:rPr>
              <a:t>Cannot Require Antibody Testing To Return</a:t>
            </a:r>
          </a:p>
          <a:p>
            <a:r>
              <a:rPr lang="en-US" b="1" dirty="0">
                <a:solidFill>
                  <a:srgbClr val="0070C0"/>
                </a:solidFill>
              </a:rPr>
              <a:t>Antibody Test “Medical” ADA</a:t>
            </a:r>
          </a:p>
          <a:p>
            <a:r>
              <a:rPr lang="en-US" b="1" dirty="0">
                <a:solidFill>
                  <a:srgbClr val="0070C0"/>
                </a:solidFill>
              </a:rPr>
              <a:t>May Not Preclude Return Due To Age</a:t>
            </a:r>
          </a:p>
          <a:p>
            <a:r>
              <a:rPr lang="en-US" b="1" dirty="0">
                <a:solidFill>
                  <a:srgbClr val="0070C0"/>
                </a:solidFill>
              </a:rPr>
              <a:t>May Not Preclude Return Due To Pregnancy </a:t>
            </a:r>
          </a:p>
          <a:p>
            <a:endParaRPr lang="en-US" b="1" dirty="0">
              <a:solidFill>
                <a:srgbClr val="0070C0"/>
              </a:solidFill>
            </a:endParaRPr>
          </a:p>
        </p:txBody>
      </p:sp>
    </p:spTree>
    <p:extLst>
      <p:ext uri="{BB962C8B-B14F-4D97-AF65-F5344CB8AC3E}">
        <p14:creationId xmlns:p14="http://schemas.microsoft.com/office/powerpoint/2010/main" val="109049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8151</TotalTime>
  <Words>624</Words>
  <Application>Microsoft Macintosh PowerPoint</Application>
  <PresentationFormat>Widescreen</PresentationFormat>
  <Paragraphs>124</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RULES HAVE CHANGED </vt:lpstr>
      <vt:lpstr>CLICKS   ON  VACATION IN  DEALERSHIPS  Business Has Changed and You Must Too!</vt:lpstr>
      <vt:lpstr>MARKETPLACE</vt:lpstr>
      <vt:lpstr>PARADIGM SHIFT</vt:lpstr>
      <vt:lpstr>REOPENNING</vt:lpstr>
      <vt:lpstr>WORKPLACE</vt:lpstr>
      <vt:lpstr>POSITIVE RESULT</vt:lpstr>
      <vt:lpstr>NOTIFICATION</vt:lpstr>
      <vt:lpstr>TESTING</vt:lpstr>
      <vt:lpstr>FORGIVENESS</vt:lpstr>
      <vt:lpstr>FORGIVENESS</vt:lpstr>
      <vt:lpstr>FORGIVNESS DOCUMENTATION</vt:lpstr>
      <vt:lpstr>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RULES HAVE CHANGED </dc:title>
  <dc:creator>Robert C. Goldberg</dc:creator>
  <cp:lastModifiedBy>Robert C. Goldberg</cp:lastModifiedBy>
  <cp:revision>37</cp:revision>
  <dcterms:created xsi:type="dcterms:W3CDTF">2020-07-13T14:06:37Z</dcterms:created>
  <dcterms:modified xsi:type="dcterms:W3CDTF">2020-07-20T20:47:46Z</dcterms:modified>
</cp:coreProperties>
</file>